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583.xml"/>
  <Override ContentType="application/vnd.openxmlformats-officedocument.presentationml.notesSlide+xml" PartName="/ppt/notesSlides/notesSlide397.xml"/>
  <Override ContentType="application/vnd.openxmlformats-officedocument.presentationml.notesSlide+xml" PartName="/ppt/notesSlides/notesSlide125.xml"/>
  <Override ContentType="application/vnd.openxmlformats-officedocument.presentationml.notesSlide+xml" PartName="/ppt/notesSlides/notesSlide575.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591.xml"/>
  <Override ContentType="application/vnd.openxmlformats-officedocument.presentationml.notesSlide+xml" PartName="/ppt/notesSlides/notesSlide486.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494.xml"/>
  <Override ContentType="application/vnd.openxmlformats-officedocument.presentationml.notesSlide+xml" PartName="/ppt/notesSlides/notesSlide559.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67.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389.xml"/>
  <Override ContentType="application/vnd.openxmlformats-officedocument.presentationml.notesSlide+xml" PartName="/ppt/notesSlides/notesSlide400.xml"/>
  <Override ContentType="application/vnd.openxmlformats-officedocument.presentationml.notesSlide+xml" PartName="/ppt/notesSlides/notesSlide478.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390.xml"/>
  <Override ContentType="application/vnd.openxmlformats-officedocument.presentationml.notesSlide+xml" PartName="/ppt/notesSlides/notesSlide407.xml"/>
  <Override ContentType="application/vnd.openxmlformats-officedocument.presentationml.notesSlide+xml" PartName="/ppt/notesSlides/notesSlide196.xml"/>
  <Override ContentType="application/vnd.openxmlformats-officedocument.presentationml.notesSlide+xml" PartName="/ppt/notesSlides/notesSlide423.xml"/>
  <Override ContentType="application/vnd.openxmlformats-officedocument.presentationml.notesSlide+xml" PartName="/ppt/notesSlides/notesSlide148.xml"/>
  <Override ContentType="application/vnd.openxmlformats-officedocument.presentationml.notesSlide+xml" PartName="/ppt/notesSlides/notesSlide520.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552.xml"/>
  <Override ContentType="application/vnd.openxmlformats-officedocument.presentationml.notesSlide+xml" PartName="/ppt/notesSlides/notesSlide277.xml"/>
  <Override ContentType="application/vnd.openxmlformats-officedocument.presentationml.notesSlide+xml" PartName="/ppt/notesSlides/notesSlide455.xml"/>
  <Override ContentType="application/vnd.openxmlformats-officedocument.presentationml.notesSlide+xml" PartName="/ppt/notesSlides/notesSlide87.xml"/>
  <Override ContentType="application/vnd.openxmlformats-officedocument.presentationml.notesSlide+xml" PartName="/ppt/notesSlides/notesSlide471.xml"/>
  <Override ContentType="application/vnd.openxmlformats-officedocument.presentationml.notesSlide+xml" PartName="/ppt/notesSlides/notesSlide141.xml"/>
  <Override ContentType="application/vnd.openxmlformats-officedocument.presentationml.notesSlide+xml" PartName="/ppt/notesSlides/notesSlide326.xml"/>
  <Override ContentType="application/vnd.openxmlformats-officedocument.presentationml.notesSlide+xml" PartName="/ppt/notesSlides/notesSlide110.xml"/>
  <Override ContentType="application/vnd.openxmlformats-officedocument.presentationml.notesSlide+xml" PartName="/ppt/notesSlides/notesSlide601.xml"/>
  <Override ContentType="application/vnd.openxmlformats-officedocument.presentationml.notesSlide+xml" PartName="/ppt/notesSlides/notesSlide374.xml"/>
  <Override ContentType="application/vnd.openxmlformats-officedocument.presentationml.notesSlide+xml" PartName="/ppt/notesSlides/notesSlide504.xml"/>
  <Override ContentType="application/vnd.openxmlformats-officedocument.presentationml.notesSlide+xml" PartName="/ppt/notesSlides/notesSlide229.xml"/>
  <Override ContentType="application/vnd.openxmlformats-officedocument.presentationml.notesSlide+xml" PartName="/ppt/notesSlides/notesSlide609.xml"/>
  <Override ContentType="application/vnd.openxmlformats-officedocument.presentationml.notesSlide+xml" PartName="/ppt/notesSlides/notesSlide528.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633.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358.xml"/>
  <Override ContentType="application/vnd.openxmlformats-officedocument.presentationml.notesSlide+xml" PartName="/ppt/notesSlides/notesSlide342.xml"/>
  <Override ContentType="application/vnd.openxmlformats-officedocument.presentationml.notesSlide+xml" PartName="/ppt/notesSlides/notesSlide270.xml"/>
  <Override ContentType="application/vnd.openxmlformats-officedocument.presentationml.notesSlide+xml" PartName="/ppt/notesSlides/notesSlide616.xml"/>
  <Override ContentType="application/vnd.openxmlformats-officedocument.presentationml.notesSlide+xml" PartName="/ppt/notesSlides/notesSlide447.xml"/>
  <Override ContentType="application/vnd.openxmlformats-officedocument.presentationml.notesSlide+xml" PartName="/ppt/notesSlides/notesSlide439.xml"/>
  <Override ContentType="application/vnd.openxmlformats-officedocument.presentationml.notesSlide+xml" PartName="/ppt/notesSlides/notesSlide253.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462.xml"/>
  <Override ContentType="application/vnd.openxmlformats-officedocument.presentationml.notesSlide+xml" PartName="/ppt/notesSlides/notesSlide157.xml"/>
  <Override ContentType="application/vnd.openxmlformats-officedocument.presentationml.notesSlide+xml" PartName="/ppt/notesSlides/notesSlide513.xml"/>
  <Override ContentType="application/vnd.openxmlformats-officedocument.presentationml.notesSlide+xml" PartName="/ppt/notesSlides/notesSlide101.xml"/>
  <Override ContentType="application/vnd.openxmlformats-officedocument.presentationml.notesSlide+xml" PartName="/ppt/notesSlides/notesSlide432.xml"/>
  <Override ContentType="application/vnd.openxmlformats-officedocument.presentationml.notesSlide+xml" PartName="/ppt/notesSlides/notesSlide95.xml"/>
  <Override ContentType="application/vnd.openxmlformats-officedocument.presentationml.notesSlide+xml" PartName="/ppt/notesSlides/notesSlide351.xml"/>
  <Override ContentType="application/vnd.openxmlformats-officedocument.presentationml.notesSlide+xml" PartName="/ppt/notesSlides/notesSlide319.xml"/>
  <Override ContentType="application/vnd.openxmlformats-officedocument.presentationml.notesSlide+xml" PartName="/ppt/notesSlides/notesSlide334.xml"/>
  <Override ContentType="application/vnd.openxmlformats-officedocument.presentationml.notesSlide+xml" PartName="/ppt/notesSlides/notesSlide349.xml"/>
  <Override ContentType="application/vnd.openxmlformats-officedocument.presentationml.notesSlide+xml" PartName="/ppt/notesSlides/notesSlide187.xml"/>
  <Override ContentType="application/vnd.openxmlformats-officedocument.presentationml.notesSlide+xml" PartName="/ppt/notesSlides/notesSlide624.xml"/>
  <Override ContentType="application/vnd.openxmlformats-officedocument.presentationml.notesSlide+xml" PartName="/ppt/notesSlides/notesSlide78.xml"/>
  <Override ContentType="application/vnd.openxmlformats-officedocument.presentationml.notesSlide+xml" PartName="/ppt/notesSlides/notesSlide366.xml"/>
  <Override ContentType="application/vnd.openxmlformats-officedocument.presentationml.notesSlide+xml" PartName="/ppt/notesSlides/notesSlide641.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543.xml"/>
  <Override ContentType="application/vnd.openxmlformats-officedocument.presentationml.notesSlide+xml" PartName="/ppt/notesSlides/notesSlide560.xml"/>
  <Override ContentType="application/vnd.openxmlformats-officedocument.presentationml.notesSlide+xml" PartName="/ppt/notesSlides/notesSlide415.xml"/>
  <Override ContentType="application/vnd.openxmlformats-officedocument.presentationml.notesSlide+xml" PartName="/ppt/notesSlides/notesSlide268.xml"/>
  <Override ContentType="application/vnd.openxmlformats-officedocument.presentationml.notesSlide+xml" PartName="/ppt/notesSlides/notesSlide599.xml"/>
  <Override ContentType="application/vnd.openxmlformats-officedocument.presentationml.notesSlide+xml" PartName="/ppt/notesSlides/notesSlide558.xml"/>
  <Override ContentType="application/vnd.openxmlformats-officedocument.presentationml.notesSlide+xml" PartName="/ppt/notesSlides/notesSlide302.xml"/>
  <Override ContentType="application/vnd.openxmlformats-officedocument.presentationml.notesSlide+xml" PartName="/ppt/notesSlides/notesSlide592.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574.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388.xml"/>
  <Override ContentType="application/vnd.openxmlformats-officedocument.presentationml.notesSlide+xml" PartName="/ppt/notesSlides/notesSlide223.xml"/>
  <Override ContentType="application/vnd.openxmlformats-officedocument.presentationml.notesSlide+xml" PartName="/ppt/notesSlides/notesSlide408.xml"/>
  <Override ContentType="application/vnd.openxmlformats-officedocument.presentationml.notesSlide+xml" PartName="/ppt/notesSlides/notesSlide1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495.xml"/>
  <Override ContentType="application/vnd.openxmlformats-officedocument.presentationml.notesSlide+xml" PartName="/ppt/notesSlides/notesSlide584.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246.xml"/>
  <Override ContentType="application/vnd.openxmlformats-officedocument.presentationml.notesSlide+xml" PartName="/ppt/notesSlides/notesSlide521.xml"/>
  <Override ContentType="application/vnd.openxmlformats-officedocument.presentationml.notesSlide+xml" PartName="/ppt/notesSlides/notesSlide470.xml"/>
  <Override ContentType="application/vnd.openxmlformats-officedocument.presentationml.notesSlide+xml" PartName="/ppt/notesSlides/notesSlide56.xml"/>
  <Override ContentType="application/vnd.openxmlformats-officedocument.presentationml.notesSlide+xml" PartName="/ppt/notesSlides/notesSlide195.xml"/>
  <Override ContentType="application/vnd.openxmlformats-officedocument.presentationml.notesSlide+xml" PartName="/ppt/notesSlides/notesSlide535.xml"/>
  <Override ContentType="application/vnd.openxmlformats-officedocument.presentationml.notesSlide+xml" PartName="/ppt/notesSlides/notesSlide373.xml"/>
  <Override ContentType="application/vnd.openxmlformats-officedocument.presentationml.notesSlide+xml" PartName="/ppt/notesSlides/notesSlide479.xml"/>
  <Override ContentType="application/vnd.openxmlformats-officedocument.presentationml.notesSlide+xml" PartName="/ppt/notesSlides/notesSlide391.xml"/>
  <Override ContentType="application/vnd.openxmlformats-officedocument.presentationml.notesSlide+xml" PartName="/ppt/notesSlides/notesSlide503.xml"/>
  <Override ContentType="application/vnd.openxmlformats-officedocument.presentationml.notesSlide+xml" PartName="/ppt/notesSlides/notesSlide118.xml"/>
  <Override ContentType="application/vnd.openxmlformats-officedocument.presentationml.notesSlide+xml" PartName="/ppt/notesSlides/notesSlide485.xml"/>
  <Override ContentType="application/vnd.openxmlformats-officedocument.presentationml.notesSlide+xml" PartName="/ppt/notesSlides/notesSlide632.xml"/>
  <Override ContentType="application/vnd.openxmlformats-officedocument.presentationml.notesSlide+xml" PartName="/ppt/notesSlides/notesSlide140.xml"/>
  <Override ContentType="application/vnd.openxmlformats-officedocument.presentationml.notesSlide+xml" PartName="/ppt/notesSlides/notesSlide88.xml"/>
  <Override ContentType="application/vnd.openxmlformats-officedocument.presentationml.notesSlide+xml" PartName="/ppt/notesSlides/notesSlide357.xml"/>
  <Override ContentType="application/vnd.openxmlformats-officedocument.presentationml.notesSlide+xml" PartName="/ppt/notesSlides/notesSlide424.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642.xml"/>
  <Override ContentType="application/vnd.openxmlformats-officedocument.presentationml.notesSlide+xml" PartName="/ppt/notesSlides/notesSlide341.xml"/>
  <Override ContentType="application/vnd.openxmlformats-officedocument.presentationml.notesSlide+xml" PartName="/ppt/notesSlides/notesSlide553.xml"/>
  <Override ContentType="application/vnd.openxmlformats-officedocument.presentationml.notesSlide+xml" PartName="/ppt/notesSlides/notesSlide367.xml"/>
  <Override ContentType="application/vnd.openxmlformats-officedocument.presentationml.notesSlide+xml" PartName="/ppt/notesSlides/notesSlide529.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414.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245.xml"/>
  <Override ContentType="application/vnd.openxmlformats-officedocument.presentationml.notesSlide+xml" PartName="/ppt/notesSlides/notesSlide589.xml"/>
  <Override ContentType="application/vnd.openxmlformats-officedocument.presentationml.notesSlide+xml" PartName="/ppt/notesSlides/notesSlide72.xml"/>
  <Override ContentType="application/vnd.openxmlformats-officedocument.presentationml.notesSlide+xml" PartName="/ppt/notesSlides/notesSlide431.xml"/>
  <Override ContentType="application/vnd.openxmlformats-officedocument.presentationml.notesSlide+xml" PartName="/ppt/notesSlides/notesSlide190.xml"/>
  <Override ContentType="application/vnd.openxmlformats-officedocument.presentationml.notesSlide+xml" PartName="/ppt/notesSlides/notesSlide60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536.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519.xml"/>
  <Override ContentType="application/vnd.openxmlformats-officedocument.presentationml.notesSlide+xml" PartName="/ppt/notesSlides/notesSlide625.xml"/>
  <Override ContentType="application/vnd.openxmlformats-officedocument.presentationml.notesSlide+xml" PartName="/ppt/notesSlides/notesSlide335.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352.xml"/>
  <Override ContentType="application/vnd.openxmlformats-officedocument.presentationml.notesSlide+xml" PartName="/ppt/notesSlides/notesSlide267.xml"/>
  <Override ContentType="application/vnd.openxmlformats-officedocument.presentationml.notesSlide+xml" PartName="/ppt/notesSlides/notesSlide542.xml"/>
  <Override ContentType="application/vnd.openxmlformats-officedocument.presentationml.notesSlide+xml" PartName="/ppt/notesSlides/notesSlide429.xml"/>
  <Override ContentType="application/vnd.openxmlformats-officedocument.presentationml.notesSlide+xml" PartName="/ppt/notesSlides/notesSlide463.xml"/>
  <Override ContentType="application/vnd.openxmlformats-officedocument.presentationml.notesSlide+xml" PartName="/ppt/notesSlides/notesSlide480.xml"/>
  <Override ContentType="application/vnd.openxmlformats-officedocument.presentationml.notesSlide+xml" PartName="/ppt/notesSlides/notesSlide49.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568.xml"/>
  <Override ContentType="application/vnd.openxmlformats-officedocument.presentationml.notesSlide+xml" PartName="/ppt/notesSlides/notesSlide102.xml"/>
  <Override ContentType="application/vnd.openxmlformats-officedocument.presentationml.notesSlide+xml" PartName="/ppt/notesSlides/notesSlide446.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10.xml"/>
  <Override ContentType="application/vnd.openxmlformats-officedocument.presentationml.notesSlide+xml" PartName="/ppt/notesSlides/notesSlide188.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593.xml"/>
  <Override ContentType="application/vnd.openxmlformats-officedocument.presentationml.notesSlide+xml" PartName="/ppt/notesSlides/notesSlide603.xml"/>
  <Override ContentType="application/vnd.openxmlformats-officedocument.presentationml.notesSlide+xml" PartName="/ppt/notesSlides/notesSlide85.xml"/>
  <Override ContentType="application/vnd.openxmlformats-officedocument.presentationml.notesSlide+xml" PartName="/ppt/notesSlides/notesSlide550.xml"/>
  <Override ContentType="application/vnd.openxmlformats-officedocument.presentationml.notesSlide+xml" PartName="/ppt/notesSlides/notesSlide194.xml"/>
  <Override ContentType="application/vnd.openxmlformats-officedocument.presentationml.notesSlide+xml" PartName="/ppt/notesSlides/notesSlide638.xml"/>
  <Override ContentType="application/vnd.openxmlformats-officedocument.presentationml.notesSlide+xml" PartName="/ppt/notesSlides/notesSlide409.xml"/>
  <Override ContentType="application/vnd.openxmlformats-officedocument.presentationml.notesSlide+xml" PartName="/ppt/notesSlides/notesSlide34.xml"/>
  <Override ContentType="application/vnd.openxmlformats-officedocument.presentationml.notesSlide+xml" PartName="/ppt/notesSlides/notesSlide417.xml"/>
  <Override ContentType="application/vnd.openxmlformats-officedocument.presentationml.notesSlide+xml" PartName="/ppt/notesSlides/notesSlide77.xml"/>
  <Override ContentType="application/vnd.openxmlformats-officedocument.presentationml.notesSlide+xml" PartName="/ppt/notesSlides/notesSlide372.xml"/>
  <Override ContentType="application/vnd.openxmlformats-officedocument.presentationml.notesSlide+xml" PartName="/ppt/notesSlides/notesSlide263.xml"/>
  <Override ContentType="application/vnd.openxmlformats-officedocument.presentationml.notesSlide+xml" PartName="/ppt/notesSlides/notesSlide437.xml"/>
  <Override ContentType="application/vnd.openxmlformats-officedocument.presentationml.notesSlide+xml" PartName="/ppt/notesSlides/notesSlide259.xml"/>
  <Override ContentType="application/vnd.openxmlformats-officedocument.presentationml.notesSlide+xml" PartName="/ppt/notesSlides/notesSlide166.xml"/>
  <Override ContentType="application/vnd.openxmlformats-officedocument.presentationml.notesSlide+xml" PartName="/ppt/notesSlides/notesSlide220.xml"/>
  <Override ContentType="application/vnd.openxmlformats-officedocument.presentationml.notesSlide+xml" PartName="/ppt/notesSlides/notesSlide631.xml"/>
  <Override ContentType="application/vnd.openxmlformats-officedocument.presentationml.notesSlide+xml" PartName="/ppt/notesSlides/notesSlide518.xml"/>
  <Override ContentType="application/vnd.openxmlformats-officedocument.presentationml.notesSlide+xml" PartName="/ppt/notesSlides/notesSlide178.xml"/>
  <Override ContentType="application/vnd.openxmlformats-officedocument.presentationml.notesSlide+xml" PartName="/ppt/notesSlides/notesSlide615.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522.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565.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344.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87.xml"/>
  <Override ContentType="application/vnd.openxmlformats-officedocument.presentationml.notesSlide+xml" PartName="/ppt/notesSlides/notesSlide588.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02.xml"/>
  <Override ContentType="application/vnd.openxmlformats-officedocument.presentationml.notesSlide+xml" PartName="/ppt/notesSlides/notesSlide421.xml"/>
  <Override ContentType="application/vnd.openxmlformats-officedocument.presentationml.notesSlide+xml" PartName="/ppt/notesSlides/notesSlide473.xml"/>
  <Override ContentType="application/vnd.openxmlformats-officedocument.presentationml.notesSlide+xml" PartName="/ppt/notesSlides/notesSlide430.xml"/>
  <Override ContentType="application/vnd.openxmlformats-officedocument.presentationml.notesSlide+xml" PartName="/ppt/notesSlides/notesSlide287.xml"/>
  <Override ContentType="application/vnd.openxmlformats-officedocument.presentationml.notesSlide+xml" PartName="/ppt/notesSlides/notesSlide392.xml"/>
  <Override ContentType="application/vnd.openxmlformats-officedocument.presentationml.notesSlide+xml" PartName="/ppt/notesSlides/notesSlide537.xml"/>
  <Override ContentType="application/vnd.openxmlformats-officedocument.presentationml.notesSlide+xml" PartName="/ppt/notesSlides/notesSlide464.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600.xml"/>
  <Override ContentType="application/vnd.openxmlformats-officedocument.presentationml.notesSlide+xml" PartName="/ppt/notesSlides/notesSlide643.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545.xml"/>
  <Override ContentType="application/vnd.openxmlformats-officedocument.presentationml.notesSlide+xml" PartName="/ppt/notesSlides/notesSlide509.xml"/>
  <Override ContentType="application/vnd.openxmlformats-officedocument.presentationml.notesSlide+xml" PartName="/ppt/notesSlides/notesSlide402.xml"/>
  <Override ContentType="application/vnd.openxmlformats-officedocument.presentationml.notesSlide+xml" PartName="/ppt/notesSlides/notesSlide445.xml"/>
  <Override ContentType="application/vnd.openxmlformats-officedocument.presentationml.notesSlide+xml" PartName="/ppt/notesSlides/notesSlide191.xml"/>
  <Override ContentType="application/vnd.openxmlformats-officedocument.presentationml.notesSlide+xml" PartName="/ppt/notesSlides/notesSlide488.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364.xml"/>
  <Override ContentType="application/vnd.openxmlformats-officedocument.presentationml.notesSlide+xml" PartName="/ppt/notesSlides/notesSlide7.xml"/>
  <Override ContentType="application/vnd.openxmlformats-officedocument.presentationml.notesSlide+xml" PartName="/ppt/notesSlides/notesSlide622.xml"/>
  <Override ContentType="application/vnd.openxmlformats-officedocument.presentationml.notesSlide+xml" PartName="/ppt/notesSlides/notesSlide65.xml"/>
  <Override ContentType="application/vnd.openxmlformats-officedocument.presentationml.notesSlide+xml" PartName="/ppt/notesSlides/notesSlide492.xml"/>
  <Override ContentType="application/vnd.openxmlformats-officedocument.presentationml.notesSlide+xml" PartName="/ppt/notesSlides/notesSlide317.xml"/>
  <Override ContentType="application/vnd.openxmlformats-officedocument.presentationml.notesSlide+xml" PartName="/ppt/notesSlides/notesSlide336.xml"/>
  <Override ContentType="application/vnd.openxmlformats-officedocument.presentationml.notesSlide+xml" PartName="/ppt/notesSlides/notesSlide272.xml"/>
  <Override ContentType="application/vnd.openxmlformats-officedocument.presentationml.notesSlide+xml" PartName="/ppt/notesSlides/notesSlide379.xml"/>
  <Override ContentType="application/vnd.openxmlformats-officedocument.presentationml.notesSlide+xml" PartName="/ppt/notesSlides/notesSlide618.xml"/>
  <Override ContentType="application/vnd.openxmlformats-officedocument.presentationml.notesSlide+xml" PartName="/ppt/notesSlides/notesSlide573.xml"/>
  <Override ContentType="application/vnd.openxmlformats-officedocument.presentationml.notesSlide+xml" PartName="/ppt/notesSlides/notesSlide530.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523.xml"/>
  <Override ContentType="application/vnd.openxmlformats-officedocument.presentationml.notesSlide+xml" PartName="/ppt/notesSlides/notesSlide142.xml"/>
  <Override ContentType="application/vnd.openxmlformats-officedocument.presentationml.notesSlide+xml" PartName="/ppt/notesSlides/notesSlide566.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371.xml"/>
  <Override ContentType="application/vnd.openxmlformats-officedocument.presentationml.notesSlide+xml" PartName="/ppt/notesSlides/notesSlide639.xml"/>
  <Override ContentType="application/vnd.openxmlformats-officedocument.presentationml.notesSlide+xml" PartName="/ppt/notesSlides/notesSlide215.xml"/>
  <Override ContentType="application/vnd.openxmlformats-officedocument.presentationml.notesSlide+xml" PartName="/ppt/notesSlides/notesSlide401.xml"/>
  <Override ContentType="application/vnd.openxmlformats-officedocument.presentationml.notesSlide+xml" PartName="/ppt/notesSlides/notesSlide444.xml"/>
  <Override ContentType="application/vnd.openxmlformats-officedocument.presentationml.notesSlide+xml" PartName="/ppt/notesSlides/notesSlide258.xml"/>
  <Override ContentType="application/vnd.openxmlformats-officedocument.presentationml.notesSlide+xml" PartName="/ppt/notesSlides/notesSlide487.xml"/>
  <Override ContentType="application/vnd.openxmlformats-officedocument.presentationml.notesSlide+xml" PartName="/ppt/notesSlides/notesSlide630.xml"/>
  <Override ContentType="application/vnd.openxmlformats-officedocument.presentationml.notesSlide+xml" PartName="/ppt/notesSlides/notesSlide292.xml"/>
  <Override ContentType="application/vnd.openxmlformats-officedocument.presentationml.notesSlide+xml" PartName="/ppt/notesSlides/notesSlide337.xml"/>
  <Override ContentType="application/vnd.openxmlformats-officedocument.presentationml.notesSlide+xml" PartName="/ppt/notesSlides/notesSlide108.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594.xml"/>
  <Override ContentType="application/vnd.openxmlformats-officedocument.presentationml.notesSlide+xml" PartName="/ppt/notesSlides/notesSlide179.xml"/>
  <Override ContentType="application/vnd.openxmlformats-officedocument.presentationml.notesSlide+xml" PartName="/ppt/notesSlides/notesSlide343.xml"/>
  <Override ContentType="application/vnd.openxmlformats-officedocument.presentationml.notesSlide+xml" PartName="/ppt/notesSlides/notesSlide300.xml"/>
  <Override ContentType="application/vnd.openxmlformats-officedocument.presentationml.notesSlide+xml" PartName="/ppt/notesSlides/notesSlide551.xml"/>
  <Override ContentType="application/vnd.openxmlformats-officedocument.presentationml.notesSlide+xml" PartName="/ppt/notesSlides/notesSlide165.xml"/>
  <Override ContentType="application/vnd.openxmlformats-officedocument.presentationml.notesSlide+xml" PartName="/ppt/notesSlides/notesSlide602.xml"/>
  <Override ContentType="application/vnd.openxmlformats-officedocument.presentationml.notesSlide+xml" PartName="/ppt/notesSlides/notesSlide386.xml"/>
  <Override ContentType="application/vnd.openxmlformats-officedocument.presentationml.notesSlide+xml" PartName="/ppt/notesSlides/notesSlide122.xml"/>
  <Override ContentType="application/vnd.openxmlformats-officedocument.presentationml.notesSlide+xml" PartName="/ppt/notesSlides/notesSlide264.xml"/>
  <Override ContentType="application/vnd.openxmlformats-officedocument.presentationml.notesSlide+xml" PartName="/ppt/notesSlides/notesSlide170.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472.xml"/>
  <Override ContentType="application/vnd.openxmlformats-officedocument.presentationml.notesSlide+xml" PartName="/ppt/notesSlides/notesSlide517.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359.xml"/>
  <Override ContentType="application/vnd.openxmlformats-officedocument.presentationml.notesSlide+xml" PartName="/ppt/notesSlides/notesSlide617.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501.xml"/>
  <Override ContentType="application/vnd.openxmlformats-officedocument.presentationml.notesSlide+xml" PartName="/ppt/notesSlides/notesSlide544.xml"/>
  <Override ContentType="application/vnd.openxmlformats-officedocument.presentationml.notesSlide+xml" PartName="/ppt/notesSlides/notesSlide587.xml"/>
  <Override ContentType="application/vnd.openxmlformats-officedocument.presentationml.notesSlide+xml" PartName="/ppt/notesSlides/notesSlide200.xml"/>
  <Override ContentType="application/vnd.openxmlformats-officedocument.presentationml.notesSlide+xml" PartName="/ppt/notesSlides/notesSlide438.xml"/>
  <Override ContentType="application/vnd.openxmlformats-officedocument.presentationml.notesSlide+xml" PartName="/ppt/notesSlides/notesSlide350.xml"/>
  <Override ContentType="application/vnd.openxmlformats-officedocument.presentationml.notesSlide+xml" PartName="/ppt/notesSlides/notesSlide393.xml"/>
  <Override ContentType="application/vnd.openxmlformats-officedocument.presentationml.notesSlide+xml" PartName="/ppt/notesSlides/notesSlide209.xml"/>
  <Override ContentType="application/vnd.openxmlformats-officedocument.presentationml.notesSlide+xml" PartName="/ppt/notesSlides/notesSlide465.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422.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623.xml"/>
  <Override ContentType="application/vnd.openxmlformats-officedocument.presentationml.notesSlide+xml" PartName="/ppt/notesSlides/notesSlide365.xml"/>
  <Override ContentType="application/vnd.openxmlformats-officedocument.presentationml.notesSlide+xml" PartName="/ppt/notesSlides/notesSlide416.xml"/>
  <Override ContentType="application/vnd.openxmlformats-officedocument.presentationml.notesSlide+xml" PartName="/ppt/notesSlides/notesSlide459.xml"/>
  <Override ContentType="application/vnd.openxmlformats-officedocument.presentationml.notesSlide+xml" PartName="/ppt/notesSlides/notesSlide237.xml"/>
  <Override ContentType="application/vnd.openxmlformats-officedocument.presentationml.notesSlide+xml" PartName="/ppt/notesSlides/notesSlide572.xml"/>
  <Override ContentType="application/vnd.openxmlformats-officedocument.presentationml.notesSlide+xml" PartName="/ppt/notesSlides/notesSlide79.xml"/>
  <Override ContentType="application/vnd.openxmlformats-officedocument.presentationml.notesSlide+xml" PartName="/ppt/notesSlides/notesSlide450.xml"/>
  <Override ContentType="application/vnd.openxmlformats-officedocument.presentationml.notesSlide+xml" PartName="/ppt/notesSlides/notesSlide493.xml"/>
  <Override ContentType="application/vnd.openxmlformats-officedocument.presentationml.notesSlide+xml" PartName="/ppt/notesSlides/notesSlide36.xml"/>
  <Override ContentType="application/vnd.openxmlformats-officedocument.presentationml.notesSlide+xml" PartName="/ppt/notesSlides/notesSlide192.xml"/>
  <Override ContentType="application/vnd.openxmlformats-officedocument.presentationml.notesSlide+xml" PartName="/ppt/notesSlides/notesSlide538.xml"/>
  <Override ContentType="application/vnd.openxmlformats-officedocument.presentationml.notesSlide+xml" PartName="/ppt/notesSlides/notesSlide286.xml"/>
  <Override ContentType="application/vnd.openxmlformats-officedocument.presentationml.notesSlide+xml" PartName="/ppt/notesSlides/notesSlide115.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354.xml"/>
  <Override ContentType="application/vnd.openxmlformats-officedocument.presentationml.notesSlide+xml" PartName="/ppt/notesSlides/notesSlide540.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443.xml"/>
  <Override ContentType="application/vnd.openxmlformats-officedocument.presentationml.notesSlide+xml" PartName="/ppt/notesSlides/notesSlide59.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524.xml"/>
  <Override ContentType="application/vnd.openxmlformats-officedocument.presentationml.notesSlide+xml" PartName="/ppt/notesSlides/notesSlide338.xml"/>
  <Override ContentType="application/vnd.openxmlformats-officedocument.presentationml.notesSlide+xml" PartName="/ppt/notesSlides/notesSlide362.xml"/>
  <Override ContentType="application/vnd.openxmlformats-officedocument.presentationml.notesSlide+xml" PartName="/ppt/notesSlides/notesSlide91.xml"/>
  <Override ContentType="application/vnd.openxmlformats-officedocument.presentationml.notesSlide+xml" PartName="/ppt/notesSlides/notesSlide176.xml"/>
  <Override ContentType="application/vnd.openxmlformats-officedocument.presentationml.notesSlide+xml" PartName="/ppt/notesSlides/notesSlide613.xml"/>
  <Override ContentType="application/vnd.openxmlformats-officedocument.presentationml.notesSlide+xml" PartName="/ppt/notesSlides/notesSlide451.xml"/>
  <Override ContentType="application/vnd.openxmlformats-officedocument.presentationml.notesSlide+xml" PartName="/ppt/notesSlides/notesSlide427.xml"/>
  <Override ContentType="application/vnd.openxmlformats-officedocument.presentationml.notesSlide+xml" PartName="/ppt/notesSlides/notesSlide435.xml"/>
  <Override ContentType="application/vnd.openxmlformats-officedocument.presentationml.notesSlide+xml" PartName="/ppt/notesSlides/notesSlide621.xml"/>
  <Override ContentType="application/vnd.openxmlformats-officedocument.presentationml.notesSlide+xml" PartName="/ppt/notesSlides/notesSlide346.xml"/>
  <Override ContentType="application/vnd.openxmlformats-officedocument.presentationml.notesSlide+xml" PartName="/ppt/notesSlides/notesSlide532.xml"/>
  <Override ContentType="application/vnd.openxmlformats-officedocument.presentationml.notesSlide+xml" PartName="/ppt/notesSlides/notesSlide628.xml"/>
  <Override ContentType="application/vnd.openxmlformats-officedocument.presentationml.notesSlide+xml" PartName="/ppt/notesSlides/notesSlide369.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202.xml"/>
  <Override ContentType="application/vnd.openxmlformats-officedocument.presentationml.notesSlide+xml" PartName="/ppt/notesSlides/notesSlide466.xml"/>
  <Override ContentType="application/vnd.openxmlformats-officedocument.presentationml.notesSlide+xml" PartName="/ppt/notesSlides/notesSlide137.xml"/>
  <Override ContentType="application/vnd.openxmlformats-officedocument.presentationml.notesSlide+xml" PartName="/ppt/notesSlides/notesSlide419.xml"/>
  <Override ContentType="application/vnd.openxmlformats-officedocument.presentationml.notesSlide+xml" PartName="/ppt/notesSlides/notesSlide498.xml"/>
  <Override ContentType="application/vnd.openxmlformats-officedocument.presentationml.notesSlide+xml" PartName="/ppt/notesSlides/notesSlide516.xml"/>
  <Override ContentType="application/vnd.openxmlformats-officedocument.presentationml.notesSlide+xml" PartName="/ppt/notesSlides/notesSlide595.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53.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547.xml"/>
  <Override ContentType="application/vnd.openxmlformats-officedocument.presentationml.notesSlide+xml" PartName="/ppt/notesSlides/notesSlide281.xml"/>
  <Override ContentType="application/vnd.openxmlformats-officedocument.presentationml.notesSlide+xml" PartName="/ppt/notesSlides/notesSlide331.xml"/>
  <Override ContentType="application/vnd.openxmlformats-officedocument.presentationml.notesSlide+xml" PartName="/ppt/notesSlides/notesSlide49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77.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404.xml"/>
  <Override ContentType="application/vnd.openxmlformats-officedocument.presentationml.notesSlide+xml" PartName="/ppt/notesSlides/notesSlide394.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385.xml"/>
  <Override ContentType="application/vnd.openxmlformats-officedocument.presentationml.notesSlide+xml" PartName="/ppt/notesSlides/notesSlide571.xml"/>
  <Override ContentType="application/vnd.openxmlformats-officedocument.presentationml.notesSlide+xml" PartName="/ppt/notesSlides/notesSlide144.xml"/>
  <Override ContentType="application/vnd.openxmlformats-officedocument.presentationml.notesSlide+xml" PartName="/ppt/notesSlides/notesSlide539.xml"/>
  <Override ContentType="application/vnd.openxmlformats-officedocument.presentationml.notesSlide+xml" PartName="/ppt/notesSlides/notesSlide475.xml"/>
  <Override ContentType="application/vnd.openxmlformats-officedocument.presentationml.notesSlide+xml" PartName="/ppt/notesSlides/notesSlide114.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06.xml"/>
  <Override ContentType="application/vnd.openxmlformats-officedocument.presentationml.notesSlide+xml" PartName="/ppt/notesSlides/notesSlide637.xml"/>
  <Override ContentType="application/vnd.openxmlformats-officedocument.presentationml.notesSlide+xml" PartName="/ppt/notesSlides/notesSlide5.xml"/>
  <Override ContentType="application/vnd.openxmlformats-officedocument.presentationml.notesSlide+xml" PartName="/ppt/notesSlides/notesSlide323.xml"/>
  <Override ContentType="application/vnd.openxmlformats-officedocument.presentationml.notesSlide+xml" PartName="/ppt/notesSlides/notesSlide605.xml"/>
  <Override ContentType="application/vnd.openxmlformats-officedocument.presentationml.notesSlide+xml" PartName="/ppt/notesSlides/notesSlide370.xml"/>
  <Override ContentType="application/vnd.openxmlformats-officedocument.presentationml.notesSlide+xml" PartName="/ppt/notesSlides/notesSlide458.xml"/>
  <Override ContentType="application/vnd.openxmlformats-officedocument.presentationml.notesSlide+xml" PartName="/ppt/notesSlides/notesSlide500.xml"/>
  <Override ContentType="application/vnd.openxmlformats-officedocument.presentationml.notesSlide+xml" PartName="/ppt/notesSlides/notesSlide225.xml"/>
  <Override ContentType="application/vnd.openxmlformats-officedocument.presentationml.notesSlide+xml" PartName="/ppt/notesSlides/notesSlide556.xml"/>
  <Override ContentType="application/vnd.openxmlformats-officedocument.presentationml.notesSlide+xml" PartName="/ppt/notesSlides/notesSlide242.xml"/>
  <Override ContentType="application/vnd.openxmlformats-officedocument.presentationml.notesSlide+xml" PartName="/ppt/notesSlides/notesSlide586.xml"/>
  <Override ContentType="application/vnd.openxmlformats-officedocument.presentationml.notesSlide+xml" PartName="/ppt/notesSlides/notesSlide329.xml"/>
  <Override ContentType="application/vnd.openxmlformats-officedocument.presentationml.notesSlide+xml" PartName="/ppt/notesSlides/notesSlide515.xml"/>
  <Override ContentType="application/vnd.openxmlformats-officedocument.presentationml.notesSlide+xml" PartName="/ppt/notesSlides/notesSlide290.xml"/>
  <Override ContentType="application/vnd.openxmlformats-officedocument.presentationml.notesSlide+xml" PartName="/ppt/notesSlides/notesSlide418.xml"/>
  <Override ContentType="application/vnd.openxmlformats-officedocument.presentationml.notesSlide+xml" PartName="/ppt/notesSlides/notesSlide274.xml"/>
  <Override ContentType="application/vnd.openxmlformats-officedocument.presentationml.notesSlide+xml" PartName="/ppt/notesSlides/notesSlide604.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45.xml"/>
  <Override ContentType="application/vnd.openxmlformats-officedocument.presentationml.notesSlide+xml" PartName="/ppt/notesSlides/notesSlide620.xml"/>
  <Override ContentType="application/vnd.openxmlformats-officedocument.presentationml.notesSlide+xml" PartName="/ppt/notesSlides/notesSlide442.xml"/>
  <Override ContentType="application/vnd.openxmlformats-officedocument.presentationml.notesSlide+xml" PartName="/ppt/notesSlides/notesSlide507.xml"/>
  <Override ContentType="application/vnd.openxmlformats-officedocument.presentationml.notesSlide+xml" PartName="/ppt/notesSlides/notesSlide256.xml"/>
  <Override ContentType="application/vnd.openxmlformats-officedocument.presentationml.notesSlide+xml" PartName="/ppt/notesSlides/notesSlide531.xml"/>
  <Override ContentType="application/vnd.openxmlformats-officedocument.presentationml.notesSlide+xml" PartName="/ppt/notesSlides/notesSlide541.xml"/>
  <Override ContentType="application/vnd.openxmlformats-officedocument.presentationml.notesSlide+xml" PartName="/ppt/notesSlides/notesSlide629.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363.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452.xml"/>
  <Override ContentType="application/vnd.openxmlformats-officedocument.presentationml.notesSlide+xml" PartName="/ppt/notesSlides/notesSlide203.xml"/>
  <Override ContentType="application/vnd.openxmlformats-officedocument.presentationml.notesSlide+xml" PartName="/ppt/notesSlides/notesSlide330.xml"/>
  <Override ContentType="application/vnd.openxmlformats-officedocument.presentationml.notesSlide+xml" PartName="/ppt/notesSlides/notesSlide564.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152.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436.xml"/>
  <Override ContentType="application/vnd.openxmlformats-officedocument.presentationml.notesSlide+xml" PartName="/ppt/notesSlides/notesSlide167.xml"/>
  <Override ContentType="application/vnd.openxmlformats-officedocument.presentationml.notesSlide+xml" PartName="/ppt/notesSlides/notesSlide578.xml"/>
  <Override ContentType="application/vnd.openxmlformats-officedocument.presentationml.notesSlide+xml" PartName="/ppt/notesSlides/notesSlide314.xml"/>
  <Override ContentType="application/vnd.openxmlformats-officedocument.presentationml.notesSlide+xml" PartName="/ppt/notesSlides/notesSlide614.xml"/>
  <Override ContentType="application/vnd.openxmlformats-officedocument.presentationml.notesSlide+xml" PartName="/ppt/notesSlides/notesSlide27.xml"/>
  <Override ContentType="application/vnd.openxmlformats-officedocument.presentationml.notesSlide+xml" PartName="/ppt/notesSlides/notesSlide339.xml"/>
  <Override ContentType="application/vnd.openxmlformats-officedocument.presentationml.notesSlide+xml" PartName="/ppt/notesSlides/notesSlide251.xml"/>
  <Override ContentType="application/vnd.openxmlformats-officedocument.presentationml.notesSlide+xml" PartName="/ppt/notesSlides/notesSlide467.xml"/>
  <Override ContentType="application/vnd.openxmlformats-officedocument.presentationml.notesSlide+xml" PartName="/ppt/notesSlides/notesSlide295.xml"/>
  <Override ContentType="application/vnd.openxmlformats-officedocument.presentationml.notesSlide+xml" PartName="/ppt/notesSlides/notesSlide384.xml"/>
  <Override ContentType="application/vnd.openxmlformats-officedocument.presentationml.notesSlide+xml" PartName="/ppt/notesSlides/notesSlide510.xml"/>
  <Override ContentType="application/vnd.openxmlformats-officedocument.presentationml.notesSlide+xml" PartName="/ppt/notesSlides/notesSlide324.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596.xml"/>
  <Override ContentType="application/vnd.openxmlformats-officedocument.presentationml.notesSlide+xml" PartName="/ppt/notesSlides/notesSlide570.xml"/>
  <Override ContentType="application/vnd.openxmlformats-officedocument.presentationml.notesSlide+xml" PartName="/ppt/notesSlides/notesSlide54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4.xml"/>
  <Override ContentType="application/vnd.openxmlformats-officedocument.presentationml.notesSlide+xml" PartName="/ppt/notesSlides/notesSlide199.xml"/>
  <Override ContentType="application/vnd.openxmlformats-officedocument.presentationml.notesSlide+xml" PartName="/ppt/notesSlides/notesSlide457.xml"/>
  <Override ContentType="application/vnd.openxmlformats-officedocument.presentationml.notesSlide+xml" PartName="/ppt/notesSlides/notesSlide563.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579.xml"/>
  <Override ContentType="application/vnd.openxmlformats-officedocument.presentationml.notesSlide+xml" PartName="/ppt/notesSlides/notesSlide218.xml"/>
  <Override ContentType="application/vnd.openxmlformats-officedocument.presentationml.notesSlide+xml" PartName="/ppt/notesSlides/notesSlide130.xml"/>
  <Override ContentType="application/vnd.openxmlformats-officedocument.presentationml.notesSlide+xml" PartName="/ppt/notesSlides/notesSlide580.xml"/>
  <Override ContentType="application/vnd.openxmlformats-officedocument.presentationml.notesSlide+xml" PartName="/ppt/notesSlides/notesSlide307.xml"/>
  <Override ContentType="application/vnd.openxmlformats-officedocument.presentationml.notesSlide+xml" PartName="/ppt/notesSlides/notesSlide491.xml"/>
  <Override ContentType="application/vnd.openxmlformats-officedocument.presentationml.notesSlide+xml" PartName="/ppt/notesSlides/notesSlide378.xml"/>
  <Override ContentType="application/vnd.openxmlformats-officedocument.presentationml.notesSlide+xml" PartName="/ppt/notesSlides/notesSlide636.xml"/>
  <Override ContentType="application/vnd.openxmlformats-officedocument.presentationml.notesSlide+xml" PartName="/ppt/notesSlides/notesSlide395.xml"/>
  <Override ContentType="application/vnd.openxmlformats-officedocument.presentationml.notesSlide+xml" PartName="/ppt/notesSlides/notesSlide619.xml"/>
  <Override ContentType="application/vnd.openxmlformats-officedocument.presentationml.notesSlide+xml" PartName="/ppt/notesSlides/notesSlide128.xml"/>
  <Override ContentType="application/vnd.openxmlformats-officedocument.presentationml.notesSlide+xml" PartName="/ppt/notesSlides/notesSlide224.xml"/>
  <Override ContentType="application/vnd.openxmlformats-officedocument.presentationml.notesSlide+xml" PartName="/ppt/notesSlides/notesSlide403.xml"/>
  <Override ContentType="application/vnd.openxmlformats-officedocument.presentationml.notesSlide+xml" PartName="/ppt/notesSlides/notesSlide241.xml"/>
  <Override ContentType="application/vnd.openxmlformats-officedocument.presentationml.notesSlide+xml" PartName="/ppt/notesSlides/notesSlide585.xml"/>
  <Override ContentType="application/vnd.openxmlformats-officedocument.presentationml.notesSlide+xml" PartName="/ppt/notesSlides/notesSlide162.xml"/>
  <Override ContentType="application/vnd.openxmlformats-officedocument.presentationml.notesSlide+xml" PartName="/ppt/notesSlides/notesSlide420.xml"/>
  <Override ContentType="application/vnd.openxmlformats-officedocument.presentationml.notesSlide+xml" PartName="/ppt/notesSlides/notesSlide508.xml"/>
  <Override ContentType="application/vnd.openxmlformats-officedocument.presentationml.notesSlide+xml" PartName="/ppt/notesSlides/notesSlide145.xml"/>
  <Override ContentType="application/vnd.openxmlformats-officedocument.presentationml.notesSlide+xml" PartName="/ppt/notesSlides/notesSlide525.xml"/>
  <Override ContentType="application/vnd.openxmlformats-officedocument.presentationml.notesSlide+xml" PartName="/ppt/notesSlides/notesSlide83.xml"/>
  <Override ContentType="application/vnd.openxmlformats-officedocument.presentationml.notesSlide+xml" PartName="/ppt/notesSlides/notesSlide489.xml"/>
  <Override ContentType="application/vnd.openxmlformats-officedocument.presentationml.notesSlide+xml" PartName="/ppt/notesSlides/notesSlide66.xml"/>
  <Override ContentType="application/vnd.openxmlformats-officedocument.presentationml.notesSlide+xml" PartName="/ppt/notesSlides/notesSlide3.xml"/>
  <Override ContentType="application/vnd.openxmlformats-officedocument.presentationml.notesSlide+xml" PartName="/ppt/notesSlides/notesSlide611.xml"/>
  <Override ContentType="application/vnd.openxmlformats-officedocument.presentationml.notesSlide+xml" PartName="/ppt/notesSlides/notesSlide240.xml"/>
  <Override ContentType="application/vnd.openxmlformats-officedocument.presentationml.notesSlide+xml" PartName="/ppt/notesSlides/notesSlide425.xml"/>
  <Override ContentType="application/vnd.openxmlformats-officedocument.presentationml.notesSlide+xml" PartName="/ppt/notesSlides/notesSlide557.xml"/>
  <Override ContentType="application/vnd.openxmlformats-officedocument.presentationml.notesSlide+xml" PartName="/ppt/notesSlides/notesSlide283.xml"/>
  <Override ContentType="application/vnd.openxmlformats-officedocument.presentationml.notesSlide+xml" PartName="/ppt/notesSlides/notesSlide461.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380.xml"/>
  <Override ContentType="application/vnd.openxmlformats-officedocument.presentationml.notesSlide+xml" PartName="/ppt/notesSlides/notesSlide514.xml"/>
  <Override ContentType="application/vnd.openxmlformats-officedocument.presentationml.notesSlide+xml" PartName="/ppt/notesSlides/notesSlide328.xml"/>
  <Override ContentType="application/vnd.openxmlformats-officedocument.presentationml.notesSlide+xml" PartName="/ppt/notesSlides/notesSlide549.xml"/>
  <Override ContentType="application/vnd.openxmlformats-officedocument.presentationml.notesSlide+xml" PartName="/ppt/notesSlides/notesSlide506.xml"/>
  <Override ContentType="application/vnd.openxmlformats-officedocument.presentationml.notesSlide+xml" PartName="/ppt/notesSlides/notesSlide360.xml"/>
  <Override ContentType="application/vnd.openxmlformats-officedocument.presentationml.notesSlide+xml" PartName="/ppt/notesSlides/notesSlide534.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82.xml"/>
  <Override ContentType="application/vnd.openxmlformats-officedocument.presentationml.notesSlide+xml" PartName="/ppt/notesSlides/notesSlide577.xml"/>
  <Override ContentType="application/vnd.openxmlformats-officedocument.presentationml.notesSlide+xml" PartName="/ppt/notesSlides/notesSlide30.xml"/>
  <Override ContentType="application/vnd.openxmlformats-officedocument.presentationml.notesSlide+xml" PartName="/ppt/notesSlides/notesSlide313.xml"/>
  <Override ContentType="application/vnd.openxmlformats-officedocument.presentationml.notesSlide+xml" PartName="/ppt/notesSlides/notesSlide453.xml"/>
  <Override ContentType="application/vnd.openxmlformats-officedocument.presentationml.notesSlide+xml" PartName="/ppt/notesSlides/notesSlide399.xml"/>
  <Override ContentType="application/vnd.openxmlformats-officedocument.presentationml.notesSlide+xml" PartName="/ppt/notesSlides/notesSlide410.xml"/>
  <Override ContentType="application/vnd.openxmlformats-officedocument.presentationml.notesSlide+xml" PartName="/ppt/notesSlides/notesSlide69.xml"/>
  <Override ContentType="application/vnd.openxmlformats-officedocument.presentationml.notesSlide+xml" PartName="/ppt/notesSlides/notesSlide356.xml"/>
  <Override ContentType="application/vnd.openxmlformats-officedocument.presentationml.notesSlide+xml" PartName="/ppt/notesSlides/notesSlide496.xml"/>
  <Override ContentType="application/vnd.openxmlformats-officedocument.presentationml.notesSlide+xml" PartName="/ppt/notesSlides/notesSlide581.xml"/>
  <Override ContentType="application/vnd.openxmlformats-officedocument.presentationml.notesSlide+xml" PartName="/ppt/notesSlides/notesSlide26.xml"/>
  <Override ContentType="application/vnd.openxmlformats-officedocument.presentationml.notesSlide+xml" PartName="/ppt/notesSlides/notesSlide468.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441.xml"/>
  <Override ContentType="application/vnd.openxmlformats-officedocument.presentationml.notesSlide+xml" PartName="/ppt/notesSlides/notesSlide484.xml"/>
  <Override ContentType="application/vnd.openxmlformats-officedocument.presentationml.notesSlide+xml" PartName="/ppt/notesSlides/notesSlide227.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456.xml"/>
  <Override ContentType="application/vnd.openxmlformats-officedocument.presentationml.notesSlide+xml" PartName="/ppt/notesSlides/notesSlide481.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99.xml"/>
  <Override ContentType="application/vnd.openxmlformats-officedocument.presentationml.notesSlide+xml" PartName="/ppt/notesSlides/notesSlide189.xml"/>
  <Override ContentType="application/vnd.openxmlformats-officedocument.presentationml.notesSlide+xml" PartName="/ppt/notesSlides/notesSlide626.xml"/>
  <Override ContentType="application/vnd.openxmlformats-officedocument.presentationml.notesSlide+xml" PartName="/ppt/notesSlides/notesSlide46.xml"/>
  <Override ContentType="application/vnd.openxmlformats-officedocument.presentationml.notesSlide+xml" PartName="/ppt/notesSlides/notesSlide375.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332.xml"/>
  <Override ContentType="application/vnd.openxmlformats-officedocument.presentationml.notesSlide+xml" PartName="/ppt/notesSlides/notesSlide511.xml"/>
  <Override ContentType="application/vnd.openxmlformats-officedocument.presentationml.notesSlide+xml" PartName="/ppt/notesSlides/notesSlide325.xml"/>
  <Override ContentType="application/vnd.openxmlformats-officedocument.presentationml.notesSlide+xml" PartName="/ppt/notesSlides/notesSlide368.xml"/>
  <Override ContentType="application/vnd.openxmlformats-officedocument.presentationml.notesSlide+xml" PartName="/ppt/notesSlides/notesSlide607.xml"/>
  <Override ContentType="application/vnd.openxmlformats-officedocument.presentationml.notesSlide+xml" PartName="/ppt/notesSlides/notesSlide597.xml"/>
  <Override ContentType="application/vnd.openxmlformats-officedocument.presentationml.notesSlide+xml" PartName="/ppt/notesSlides/notesSlide554.xml"/>
  <Override ContentType="application/vnd.openxmlformats-officedocument.presentationml.notesSlide+xml" PartName="/ppt/notesSlides/notesSlide562.xml"/>
  <Override ContentType="application/vnd.openxmlformats-officedocument.presentationml.notesSlide+xml" PartName="/ppt/notesSlides/notesSlide413.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569.xml"/>
  <Override ContentType="application/vnd.openxmlformats-officedocument.presentationml.notesSlide+xml" PartName="/ppt/notesSlides/notesSlide127.xml"/>
  <Override ContentType="application/vnd.openxmlformats-officedocument.presentationml.notesSlide+xml" PartName="/ppt/notesSlides/notesSlide526.xml"/>
  <Override ContentType="application/vnd.openxmlformats-officedocument.presentationml.notesSlide+xml" PartName="/ppt/notesSlides/notesSlide174.xml"/>
  <Override ContentType="application/vnd.openxmlformats-officedocument.presentationml.notesSlide+xml" PartName="/ppt/notesSlides/notesSlide347.xml"/>
  <Override ContentType="application/vnd.openxmlformats-officedocument.presentationml.notesSlide+xml" PartName="/ppt/notesSlides/notesSlide304.xml"/>
  <Override ContentType="application/vnd.openxmlformats-officedocument.presentationml.notesSlide+xml" PartName="/ppt/notesSlides/notesSlide396.xml"/>
  <Override ContentType="application/vnd.openxmlformats-officedocument.presentationml.notesSlide+xml" PartName="/ppt/notesSlides/notesSlide635.xml"/>
  <Override ContentType="application/vnd.openxmlformats-officedocument.presentationml.notesSlide+xml" PartName="/ppt/notesSlides/notesSlide310.xml"/>
  <Override ContentType="application/vnd.openxmlformats-officedocument.presentationml.notesSlide+xml" PartName="/ppt/notesSlides/notesSlide340.xml"/>
  <Override ContentType="application/vnd.openxmlformats-officedocument.presentationml.notesSlide+xml" PartName="/ppt/notesSlides/notesSlide353.xml"/>
  <Override ContentType="application/vnd.openxmlformats-officedocument.presentationml.notesSlide+xml" PartName="/ppt/notesSlides/notesSlide590.xml"/>
  <Override ContentType="application/vnd.openxmlformats-officedocument.presentationml.notesSlide+xml" PartName="/ppt/notesSlides/notesSlide255.xml"/>
  <Override ContentType="application/vnd.openxmlformats-officedocument.presentationml.notesSlide+xml" PartName="/ppt/notesSlides/notesSlide428.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383.xml"/>
  <Override ContentType="application/vnd.openxmlformats-officedocument.presentationml.notesSlide+xml" PartName="/ppt/notesSlides/notesSlide282.xml"/>
  <Override ContentType="application/vnd.openxmlformats-officedocument.presentationml.notesSlide+xml" PartName="/ppt/notesSlides/notesSlide248.xml"/>
  <Override ContentType="application/vnd.openxmlformats-officedocument.presentationml.notesSlide+xml" PartName="/ppt/notesSlides/notesSlide477.xml"/>
  <Override ContentType="application/vnd.openxmlformats-officedocument.presentationml.notesSlide+xml" PartName="/ppt/notesSlides/notesSlide434.xml"/>
  <Override ContentType="application/vnd.openxmlformats-officedocument.presentationml.notesSlide+xml" PartName="/ppt/notesSlides/notesSlide460.xml"/>
  <Override ContentType="application/vnd.openxmlformats-officedocument.presentationml.notesSlide+xml" PartName="/ppt/notesSlides/notesSlide576.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355.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381.xml"/>
  <Override ContentType="application/vnd.openxmlformats-officedocument.presentationml.notesSlide+xml" PartName="/ppt/notesSlides/notesSlide398.xml"/>
  <Override ContentType="application/vnd.openxmlformats-officedocument.presentationml.notesSlide+xml" PartName="/ppt/notesSlides/notesSlide469.xml"/>
  <Override ContentType="application/vnd.openxmlformats-officedocument.presentationml.notesSlide+xml" PartName="/ppt/notesSlides/notesSlide426.xml"/>
  <Override ContentType="application/vnd.openxmlformats-officedocument.presentationml.notesSlide+xml" PartName="/ppt/notesSlides/notesSlide612.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276.xml"/>
  <Override ContentType="application/vnd.openxmlformats-officedocument.presentationml.notesSlide+xml" PartName="/ppt/notesSlides/notesSlide497.xml"/>
  <Override ContentType="application/vnd.openxmlformats-officedocument.presentationml.notesSlide+xml" PartName="/ppt/notesSlides/notesSlide233.xml"/>
  <Override ContentType="application/vnd.openxmlformats-officedocument.presentationml.notesSlide+xml" PartName="/ppt/notesSlides/notesSlide327.xml"/>
  <Override ContentType="application/vnd.openxmlformats-officedocument.presentationml.notesSlide+xml" PartName="/ppt/notesSlides/notesSlide548.xml"/>
  <Override ContentType="application/vnd.openxmlformats-officedocument.presentationml.notesSlide+xml" PartName="/ppt/notesSlides/notesSlide483.xml"/>
  <Override ContentType="application/vnd.openxmlformats-officedocument.presentationml.notesSlide+xml" PartName="/ppt/notesSlides/notesSlide440.xml"/>
  <Override ContentType="application/vnd.openxmlformats-officedocument.presentationml.notesSlide+xml" PartName="/ppt/notesSlides/notesSlide505.xml"/>
  <Override ContentType="application/vnd.openxmlformats-officedocument.presentationml.notesSlide+xml" PartName="/ppt/notesSlides/notesSlide533.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449.xml"/>
  <Override ContentType="application/vnd.openxmlformats-officedocument.presentationml.notesSlide+xml" PartName="/ppt/notesSlides/notesSlide361.xml"/>
  <Override ContentType="application/vnd.openxmlformats-officedocument.presentationml.notesSlide+xml" PartName="/ppt/notesSlides/notesSlide582.xml"/>
  <Override ContentType="application/vnd.openxmlformats-officedocument.presentationml.notesSlide+xml" PartName="/ppt/notesSlides/notesSlide74.xml"/>
  <Override ContentType="application/vnd.openxmlformats-officedocument.presentationml.notesSlide+xml" PartName="/ppt/notesSlides/notesSlide197.xml"/>
  <Override ContentType="application/vnd.openxmlformats-officedocument.presentationml.notesSlide+xml" PartName="/ppt/notesSlides/notesSlide406.xml"/>
  <Override ContentType="application/vnd.openxmlformats-officedocument.presentationml.notesSlide+xml" PartName="/ppt/notesSlides/notesSlide154.xml"/>
  <Override ContentType="application/vnd.openxmlformats-officedocument.presentationml.notesSlide+xml" PartName="/ppt/notesSlides/notesSlide2.xml"/>
  <Override ContentType="application/vnd.openxmlformats-officedocument.presentationml.notesSlide+xml" PartName="/ppt/notesSlides/notesSlide454.xml"/>
  <Override ContentType="application/vnd.openxmlformats-officedocument.presentationml.notesSlide+xml" PartName="/ppt/notesSlides/notesSlide627.xml"/>
  <Override ContentType="application/vnd.openxmlformats-officedocument.presentationml.notesSlide+xml" PartName="/ppt/notesSlides/notesSlide411.xml"/>
  <Override ContentType="application/vnd.openxmlformats-officedocument.presentationml.notesSlide+xml" PartName="/ppt/notesSlides/notesSlide260.xml"/>
  <Override ContentType="application/vnd.openxmlformats-officedocument.presentationml.notesSlide+xml" PartName="/ppt/notesSlides/notesSlide448.xml"/>
  <Override ContentType="application/vnd.openxmlformats-officedocument.presentationml.notesSlide+xml" PartName="/ppt/notesSlides/notesSlide634.xml"/>
  <Override ContentType="application/vnd.openxmlformats-officedocument.presentationml.notesSlide+xml" PartName="/ppt/notesSlides/notesSlide405.xml"/>
  <Override ContentType="application/vnd.openxmlformats-officedocument.presentationml.notesSlide+xml" PartName="/ppt/notesSlides/notesSlide111.xml"/>
  <Override ContentType="application/vnd.openxmlformats-officedocument.presentationml.notesSlide+xml" PartName="/ppt/notesSlides/notesSlide56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412.xml"/>
  <Override ContentType="application/vnd.openxmlformats-officedocument.presentationml.notesSlide+xml" PartName="/ppt/notesSlides/notesSlide181.xml"/>
  <Override ContentType="application/vnd.openxmlformats-officedocument.presentationml.notesSlide+xml" PartName="/ppt/notesSlides/notesSlide527.xml"/>
  <Override ContentType="application/vnd.openxmlformats-officedocument.presentationml.notesSlide+xml" PartName="/ppt/notesSlides/notesSlide47.xml"/>
  <Override ContentType="application/vnd.openxmlformats-officedocument.presentationml.notesSlide+xml" PartName="/ppt/notesSlides/notesSlide482.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376.xml"/>
  <Override ContentType="application/vnd.openxmlformats-officedocument.presentationml.notesSlide+xml" PartName="/ppt/notesSlides/notesSlide333.xml"/>
  <Override ContentType="application/vnd.openxmlformats-officedocument.presentationml.notesSlide+xml" PartName="/ppt/notesSlides/notesSlide305.xml"/>
  <Override ContentType="application/vnd.openxmlformats-officedocument.presentationml.notesSlide+xml" PartName="/ppt/notesSlides/notesSlide606.xml"/>
  <Override ContentType="application/vnd.openxmlformats-officedocument.presentationml.notesSlide+xml" PartName="/ppt/notesSlides/notesSlide512.xml"/>
  <Override ContentType="application/vnd.openxmlformats-officedocument.presentationml.notesSlide+xml" PartName="/ppt/notesSlides/notesSlide297.xml"/>
  <Override ContentType="application/vnd.openxmlformats-officedocument.presentationml.notesSlide+xml" PartName="/ppt/notesSlides/notesSlide382.xml"/>
  <Override ContentType="application/vnd.openxmlformats-officedocument.presentationml.notesSlide+xml" PartName="/ppt/notesSlides/notesSlide555.xml"/>
  <Override ContentType="application/vnd.openxmlformats-officedocument.presentationml.notesSlide+xml" PartName="/ppt/notesSlides/notesSlide211.xml"/>
  <Override ContentType="application/vnd.openxmlformats-officedocument.presentationml.notesSlide+xml" PartName="/ppt/notesSlides/notesSlide598.xml"/>
  <Override ContentType="application/vnd.openxmlformats-officedocument.presentationml.notesSlide+xml" PartName="/ppt/notesSlides/notesSlide254.xml"/>
  <Override ContentType="application/vnd.openxmlformats-officedocument.presentationml.notesSlide+xml" PartName="/ppt/notesSlides/notesSlide132.xml"/>
  <Override ContentType="application/vnd.openxmlformats-officedocument.presentationml.notesSlide+xml" PartName="/ppt/notesSlides/notesSlide433.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76.xml"/>
  <Override ContentType="application/vnd.openxmlformats-officedocument.presentationml.notesSlide+xml" PartName="/ppt/notesSlides/notesSlide640.xml"/>
  <Override ContentType="application/vnd.openxmlformats-officedocument.presentationml.notesSlide+xml" PartName="/ppt/notesSlides/notesSlide175.xml"/>
  <Override ContentType="application/vnd.openxmlformats-officedocument.presentationml.notesSlide+xml" PartName="/ppt/notesSlides/notesSlide348.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350.xml"/>
  <Override ContentType="application/vnd.openxmlformats-officedocument.presentationml.slide+xml" PartName="/ppt/slides/slide35.xml"/>
  <Override ContentType="application/vnd.openxmlformats-officedocument.presentationml.slide+xml" PartName="/ppt/slides/slide334.xml"/>
  <Override ContentType="application/vnd.openxmlformats-officedocument.presentationml.slide+xml" PartName="/ppt/slides/slide148.xml"/>
  <Override ContentType="application/vnd.openxmlformats-officedocument.presentationml.slide+xml" PartName="/ppt/slides/slide598.xml"/>
  <Override ContentType="application/vnd.openxmlformats-officedocument.presentationml.slide+xml" PartName="/ppt/slides/slide172.xml"/>
  <Override ContentType="application/vnd.openxmlformats-officedocument.presentationml.slide+xml" PartName="/ppt/slides/slide423.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512.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9.xml"/>
  <Override ContentType="application/vnd.openxmlformats-officedocument.presentationml.slide+xml" PartName="/ppt/slides/slide520.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342.xml"/>
  <Override ContentType="application/vnd.openxmlformats-officedocument.presentationml.slide+xml" PartName="/ppt/slides/slide431.xml"/>
  <Override ContentType="application/vnd.openxmlformats-officedocument.presentationml.slide+xml" PartName="/ppt/slides/slide608.xml"/>
  <Override ContentType="application/vnd.openxmlformats-officedocument.presentationml.slide+xml" PartName="/ppt/slides/slide156.xml"/>
  <Override ContentType="application/vnd.openxmlformats-officedocument.presentationml.slide+xml" PartName="/ppt/slides/slide535.xml"/>
  <Override ContentType="application/vnd.openxmlformats-officedocument.presentationml.slide+xml" PartName="/ppt/slides/slide438.xml"/>
  <Override ContentType="application/vnd.openxmlformats-officedocument.presentationml.slide+xml" PartName="/ppt/slides/slide454.xml"/>
  <Override ContentType="application/vnd.openxmlformats-officedocument.presentationml.slide+xml" PartName="/ppt/slides/slide179.xml"/>
  <Override ContentType="application/vnd.openxmlformats-officedocument.presentationml.slide+xml" PartName="/ppt/slides/slide616.xml"/>
  <Override ContentType="application/vnd.openxmlformats-officedocument.presentationml.slide+xml" PartName="/ppt/slides/slide276.xml"/>
  <Override ContentType="application/vnd.openxmlformats-officedocument.presentationml.slide+xml" PartName="/ppt/slides/slide551.xml"/>
  <Override ContentType="application/vnd.openxmlformats-officedocument.presentationml.slide+xml" PartName="/ppt/slides/slide504.xml"/>
  <Override ContentType="application/vnd.openxmlformats-officedocument.presentationml.slide+xml" PartName="/ppt/slides/slide66.xml"/>
  <Override ContentType="application/vnd.openxmlformats-officedocument.presentationml.slide+xml" PartName="/ppt/slides/slide583.xml"/>
  <Override ContentType="application/vnd.openxmlformats-officedocument.presentationml.slide+xml" PartName="/ppt/slides/slide601.xml"/>
  <Override ContentType="application/vnd.openxmlformats-officedocument.presentationml.slide+xml" PartName="/ppt/slides/slide229.xml"/>
  <Override ContentType="application/vnd.openxmlformats-officedocument.presentationml.slide+xml" PartName="/ppt/slides/slide357.xml"/>
  <Override ContentType="application/vnd.openxmlformats-officedocument.presentationml.slide+xml" PartName="/ppt/slides/slide141.xml"/>
  <Override ContentType="application/vnd.openxmlformats-officedocument.presentationml.slide+xml" PartName="/ppt/slides/slide407.xml"/>
  <Override ContentType="application/vnd.openxmlformats-officedocument.presentationml.slide+xml" PartName="/ppt/slides/slide632.xml"/>
  <Override ContentType="application/vnd.openxmlformats-officedocument.presentationml.slide+xml" PartName="/ppt/slides/slide82.xml"/>
  <Override ContentType="application/vnd.openxmlformats-officedocument.presentationml.slide+xml" PartName="/ppt/slides/slide639.xml"/>
  <Override ContentType="application/vnd.openxmlformats-officedocument.presentationml.slide+xml" PartName="/ppt/slides/slide575.xml"/>
  <Override ContentType="application/vnd.openxmlformats-officedocument.presentationml.slide+xml" PartName="/ppt/slides/slide486.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469.xml"/>
  <Override ContentType="application/vnd.openxmlformats-officedocument.presentationml.slide+xml" PartName="/ppt/slides/slide470.xml"/>
  <Override ContentType="application/vnd.openxmlformats-officedocument.presentationml.slide+xml" PartName="/ppt/slides/slide187.xml"/>
  <Override ContentType="application/vnd.openxmlformats-officedocument.presentationml.slide+xml" PartName="/ppt/slides/slide55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400.xml"/>
  <Override ContentType="application/vnd.openxmlformats-officedocument.presentationml.slide+xml" PartName="/ppt/slides/slide214.xml"/>
  <Override ContentType="application/vnd.openxmlformats-officedocument.presentationml.slide+xml" PartName="/ppt/slides/slide206.xml"/>
  <Override ContentType="application/vnd.openxmlformats-officedocument.presentationml.slide+xml" PartName="/ppt/slides/slide381.xml"/>
  <Override ContentType="application/vnd.openxmlformats-officedocument.presentationml.slide+xml" PartName="/ppt/slides/slide195.xml"/>
  <Override ContentType="application/vnd.openxmlformats-officedocument.presentationml.slide+xml" PartName="/ppt/slides/slide567.xml"/>
  <Override ContentType="application/vnd.openxmlformats-officedocument.presentationml.slide+xml" PartName="/ppt/slides/slide560.xml"/>
  <Override ContentType="application/vnd.openxmlformats-officedocument.presentationml.slide+xml" PartName="/ppt/slides/slide590.xml"/>
  <Override ContentType="application/vnd.openxmlformats-officedocument.presentationml.slide+xml" PartName="/ppt/slides/slide624.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49.xml"/>
  <Override ContentType="application/vnd.openxmlformats-officedocument.presentationml.slide+xml" PartName="/ppt/slides/slide477.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462.xml"/>
  <Override ContentType="application/vnd.openxmlformats-officedocument.presentationml.slide+xml" PartName="/ppt/slides/slide447.xml"/>
  <Override ContentType="application/vnd.openxmlformats-officedocument.presentationml.slide+xml" PartName="/ppt/slides/slide133.xml"/>
  <Override ContentType="application/vnd.openxmlformats-officedocument.presentationml.slide+xml" PartName="/ppt/slides/slide494.xml"/>
  <Override ContentType="application/vnd.openxmlformats-officedocument.presentationml.slide+xml" PartName="/ppt/slides/slide91.xml"/>
  <Override ContentType="application/vnd.openxmlformats-officedocument.presentationml.slide+xml" PartName="/ppt/slides/slide415.xml"/>
  <Override ContentType="application/vnd.openxmlformats-officedocument.presentationml.slide+xml" PartName="/ppt/slides/slide74.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641.xml"/>
  <Override ContentType="application/vnd.openxmlformats-officedocument.presentationml.slide+xml" PartName="/ppt/slides/slide2.xml"/>
  <Override ContentType="application/vnd.openxmlformats-officedocument.presentationml.slide+xml" PartName="/ppt/slides/slide310.xml"/>
  <Override ContentType="application/vnd.openxmlformats-officedocument.presentationml.slide+xml" PartName="/ppt/slides/slide543.xml"/>
  <Override ContentType="application/vnd.openxmlformats-officedocument.presentationml.slide+xml" PartName="/ppt/slides/slide366.xml"/>
  <Override ContentType="application/vnd.openxmlformats-officedocument.presentationml.slide+xml" PartName="/ppt/slides/slide396.xml"/>
  <Override ContentType="application/vnd.openxmlformats-officedocument.presentationml.slide+xml" PartName="/ppt/slides/slide180.xml"/>
  <Override ContentType="application/vnd.openxmlformats-officedocument.presentationml.slide+xml" PartName="/ppt/slides/slide511.xml"/>
  <Override ContentType="application/vnd.openxmlformats-officedocument.presentationml.slide+xml" PartName="/ppt/slides/slide18.xml"/>
  <Override ContentType="application/vnd.openxmlformats-officedocument.presentationml.slide+xml" PartName="/ppt/slides/slide597.xml"/>
  <Override ContentType="application/vnd.openxmlformats-officedocument.presentationml.slide+xml" PartName="/ppt/slides/slide333.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70.xml"/>
  <Override ContentType="application/vnd.openxmlformats-officedocument.presentationml.slide+xml" PartName="/ppt/slides/slide406.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343.xml"/>
  <Override ContentType="application/vnd.openxmlformats-officedocument.presentationml.slide+xml" PartName="/ppt/slides/slide528.xml"/>
  <Override ContentType="application/vnd.openxmlformats-officedocument.presentationml.slide+xml" PartName="/ppt/slides/slide61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440.xml"/>
  <Override ContentType="application/vnd.openxmlformats-officedocument.presentationml.slide+xml" PartName="/ppt/slides/slide147.xml"/>
  <Override ContentType="application/vnd.openxmlformats-officedocument.presentationml.slide+xml" PartName="/ppt/slides/slide236.xml"/>
  <Override ContentType="application/vnd.openxmlformats-officedocument.presentationml.slide+xml" PartName="/ppt/slides/slide422.xml"/>
  <Override ContentType="application/vnd.openxmlformats-officedocument.presentationml.slide+xml" PartName="/ppt/slides/slide505.xml"/>
  <Override ContentType="application/vnd.openxmlformats-officedocument.presentationml.slide+xml" PartName="/ppt/slides/slide110.xml"/>
  <Override ContentType="application/vnd.openxmlformats-officedocument.presentationml.slide+xml" PartName="/ppt/slides/slide455.xml"/>
  <Override ContentType="application/vnd.openxmlformats-officedocument.presentationml.slide+xml" PartName="/ppt/slides/slide293.xml"/>
  <Override ContentType="application/vnd.openxmlformats-officedocument.presentationml.slide+xml" PartName="/ppt/slides/slide358.xml"/>
  <Override ContentType="application/vnd.openxmlformats-officedocument.presentationml.slide+xml" PartName="/ppt/slides/slide471.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566.xml"/>
  <Override ContentType="application/vnd.openxmlformats-officedocument.presentationml.slide+xml" PartName="/ppt/slides/slide633.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534.xml"/>
  <Override ContentType="application/vnd.openxmlformats-officedocument.presentationml.slide+xml" PartName="/ppt/slides/slide49.xml"/>
  <Override ContentType="application/vnd.openxmlformats-officedocument.presentationml.slide+xml" PartName="/ppt/slides/slide327.xml"/>
  <Override ContentType="application/vnd.openxmlformats-officedocument.presentationml.slide+xml" PartName="/ppt/slides/slide83.xml"/>
  <Override ContentType="application/vnd.openxmlformats-officedocument.presentationml.slide+xml" PartName="/ppt/slides/slide582.xml"/>
  <Override ContentType="application/vnd.openxmlformats-officedocument.presentationml.slide+xml" PartName="/ppt/slides/slide602.xml"/>
  <Override ContentType="application/vnd.openxmlformats-officedocument.presentationml.slide+xml" PartName="/ppt/slides/slide437.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559.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401.xml"/>
  <Override ContentType="application/vnd.openxmlformats-officedocument.presentationml.slide+xml" PartName="/ppt/slides/slide57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638.xml"/>
  <Override ContentType="application/vnd.openxmlformats-officedocument.presentationml.slide+xml" PartName="/ppt/slides/slide292.xml"/>
  <Override ContentType="application/vnd.openxmlformats-officedocument.presentationml.slide+xml" PartName="/ppt/slides/slide100.xml"/>
  <Override ContentType="application/vnd.openxmlformats-officedocument.presentationml.slide+xml" PartName="/ppt/slides/slide461.xml"/>
  <Override ContentType="application/vnd.openxmlformats-officedocument.presentationml.slide+xml" PartName="/ppt/slides/slide550.xml"/>
  <Override ContentType="application/vnd.openxmlformats-officedocument.presentationml.slide+xml" PartName="/ppt/slides/slide90.xml"/>
  <Override ContentType="application/vnd.openxmlformats-officedocument.presentationml.slide+xml" PartName="/ppt/slides/slide275.xml"/>
  <Override ContentType="application/vnd.openxmlformats-officedocument.presentationml.slide+xml" PartName="/ppt/slides/slide487.xml"/>
  <Override ContentType="application/vnd.openxmlformats-officedocument.presentationml.slide+xml" PartName="/ppt/slides/slide476.xml"/>
  <Override ContentType="application/vnd.openxmlformats-officedocument.presentationml.slide+xml" PartName="/ppt/slides/slide132.xml"/>
  <Override ContentType="application/vnd.openxmlformats-officedocument.presentationml.slide+xml" PartName="/ppt/slides/slide416.xml"/>
  <Override ContentType="application/vnd.openxmlformats-officedocument.presentationml.slide+xml" PartName="/ppt/slides/slide269.xml"/>
  <Override ContentType="application/vnd.openxmlformats-officedocument.presentationml.slide+xml" PartName="/ppt/slides/slide493.xml"/>
  <Override ContentType="application/vnd.openxmlformats-officedocument.presentationml.slide+xml" PartName="/ppt/slides/slide544.xml"/>
  <Override ContentType="application/vnd.openxmlformats-officedocument.presentationml.slide+xml" PartName="/ppt/slides/slide640.xml"/>
  <Override ContentType="application/vnd.openxmlformats-officedocument.presentationml.slide+xml" PartName="/ppt/slides/slide1.xml"/>
  <Override ContentType="application/vnd.openxmlformats-officedocument.presentationml.slide+xml" PartName="/ppt/slides/slide365.xml"/>
  <Override ContentType="application/vnd.openxmlformats-officedocument.presentationml.slide+xml" PartName="/ppt/slides/slide28.xml"/>
  <Override ContentType="application/vnd.openxmlformats-officedocument.presentationml.slide+xml" PartName="/ppt/slides/slide382.xml"/>
  <Override ContentType="application/vnd.openxmlformats-officedocument.presentationml.slide+xml" PartName="/ppt/slides/slide527.xml"/>
  <Override ContentType="application/vnd.openxmlformats-officedocument.presentationml.slide+xml" PartName="/ppt/slides/slide397.xml"/>
  <Override ContentType="application/vnd.openxmlformats-officedocument.presentationml.slide+xml" PartName="/ppt/slides/slide200.xml"/>
  <Override ContentType="application/vnd.openxmlformats-officedocument.presentationml.slide+xml" PartName="/ppt/slides/slide561.xml"/>
  <Override ContentType="application/vnd.openxmlformats-officedocument.presentationml.slide+xml" PartName="/ppt/slides/slide623.xml"/>
  <Override ContentType="application/vnd.openxmlformats-officedocument.presentationml.slide+xml" PartName="/ppt/slides/slide348.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618.xml"/>
  <Override ContentType="application/vnd.openxmlformats-officedocument.presentationml.slide+xml" PartName="/ppt/slides/slide626.xml"/>
  <Override ContentType="application/vnd.openxmlformats-officedocument.presentationml.slide+xml" PartName="/ppt/slides/slide553.xml"/>
  <Override ContentType="application/vnd.openxmlformats-officedocument.presentationml.slide+xml" PartName="/ppt/slides/slide367.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510.xml"/>
  <Override ContentType="application/vnd.openxmlformats-officedocument.presentationml.slide+xml" PartName="/ppt/slides/slide174.xml"/>
  <Override ContentType="application/vnd.openxmlformats-officedocument.presentationml.slide+xml" PartName="/ppt/slides/slide588.xml"/>
  <Override ContentType="application/vnd.openxmlformats-officedocument.presentationml.slide+xml" PartName="/ppt/slides/slide545.xml"/>
  <Override ContentType="application/vnd.openxmlformats-officedocument.presentationml.slide+xml" PartName="/ppt/slides/slide360.xml"/>
  <Override ContentType="application/vnd.openxmlformats-officedocument.presentationml.slide+xml" PartName="/ppt/slides/slide219.xml"/>
  <Override ContentType="application/vnd.openxmlformats-officedocument.presentationml.slide+xml" PartName="/ppt/slides/slide405.xml"/>
  <Override ContentType="application/vnd.openxmlformats-officedocument.presentationml.slide+xml" PartName="/ppt/slides/slide502.xml"/>
  <Override ContentType="application/vnd.openxmlformats-officedocument.presentationml.slide+xml" PartName="/ppt/slides/slide359.xml"/>
  <Override ContentType="application/vnd.openxmlformats-officedocument.presentationml.slide+xml" PartName="/ppt/slides/slide316.xml"/>
  <Override ContentType="application/vnd.openxmlformats-officedocument.presentationml.slide+xml" PartName="/ppt/slides/slide448.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344.xml"/>
  <Override ContentType="application/vnd.openxmlformats-officedocument.presentationml.slide+xml" PartName="/ppt/slides/slide387.xml"/>
  <Override ContentType="application/vnd.openxmlformats-officedocument.presentationml.slide+xml" PartName="/ppt/slides/slide425.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468.xml"/>
  <Override ContentType="application/vnd.openxmlformats-officedocument.presentationml.slide+xml" PartName="/ppt/slides/slide581.xml"/>
  <Override ContentType="application/vnd.openxmlformats-officedocument.presentationml.slide+xml" PartName="/ppt/slides/slide166.xml"/>
  <Override ContentType="application/vnd.openxmlformats-officedocument.presentationml.slide+xml" PartName="/ppt/slides/slide603.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17.xml"/>
  <Override ContentType="application/vnd.openxmlformats-officedocument.presentationml.slide+xml" PartName="/ppt/slides/slide596.xml"/>
  <Override ContentType="application/vnd.openxmlformats-officedocument.presentationml.slide+xml" PartName="/ppt/slides/slide375.xml"/>
  <Override ContentType="application/vnd.openxmlformats-officedocument.presentationml.slide+xml" PartName="/ppt/slides/slide332.xml"/>
  <Override ContentType="application/vnd.openxmlformats-officedocument.presentationml.slide+xml" PartName="/ppt/slides/slide251.xml"/>
  <Override ContentType="application/vnd.openxmlformats-officedocument.presentationml.slide+xml" PartName="/ppt/slides/slide472.xml"/>
  <Override ContentType="application/vnd.openxmlformats-officedocument.presentationml.slide+xml" PartName="/ppt/slides/slide301.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347.xml"/>
  <Override ContentType="application/vnd.openxmlformats-officedocument.presentationml.slide+xml" PartName="/ppt/slides/slide372.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460.xml"/>
  <Override ContentType="application/vnd.openxmlformats-officedocument.presentationml.slide+xml" PartName="/ppt/slides/slide488.xml"/>
  <Override ContentType="application/vnd.openxmlformats-officedocument.presentationml.slide+xml" PartName="/ppt/slides/slide410.xml"/>
  <Override ContentType="application/vnd.openxmlformats-officedocument.presentationml.slide+xml" PartName="/ppt/slides/slide72.xml"/>
  <Override ContentType="application/vnd.openxmlformats-officedocument.presentationml.slide+xml" PartName="/ppt/slides/slide453.xml"/>
  <Override ContentType="application/vnd.openxmlformats-officedocument.presentationml.slide+xml" PartName="/ppt/slides/slide496.xml"/>
  <Override ContentType="application/vnd.openxmlformats-officedocument.presentationml.slide+xml" PartName="/ppt/slides/slide630.xml"/>
  <Override ContentType="application/vnd.openxmlformats-officedocument.presentationml.slide+xml" PartName="/ppt/slides/slide29.xml"/>
  <Override ContentType="application/vnd.openxmlformats-officedocument.presentationml.slide+xml" PartName="/ppt/slides/slide530.xml"/>
  <Override ContentType="application/vnd.openxmlformats-officedocument.presentationml.slide+xml" PartName="/ppt/slides/slide319.xml"/>
  <Override ContentType="application/vnd.openxmlformats-officedocument.presentationml.slide+xml" PartName="/ppt/slides/slide573.xml"/>
  <Override ContentType="application/vnd.openxmlformats-officedocument.presentationml.slide+xml" PartName="/ppt/slides/slide611.xml"/>
  <Override ContentType="application/vnd.openxmlformats-officedocument.presentationml.slide+xml" PartName="/ppt/slides/slide417.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432.xml"/>
  <Override ContentType="application/vnd.openxmlformats-officedocument.presentationml.slide+xml" PartName="/ppt/slides/slide103.xml"/>
  <Override ContentType="application/vnd.openxmlformats-officedocument.presentationml.slide+xml" PartName="/ppt/slides/slide445.xml"/>
  <Override ContentType="application/vnd.openxmlformats-officedocument.presentationml.slide+xml" PartName="/ppt/slides/slide402.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481.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569.xml"/>
  <Override ContentType="application/vnd.openxmlformats-officedocument.presentationml.slide+xml" PartName="/ppt/slides/slide14.xml"/>
  <Override ContentType="application/vnd.openxmlformats-officedocument.presentationml.slide+xml" PartName="/ppt/slides/slide526.xml"/>
  <Override ContentType="application/vnd.openxmlformats-officedocument.presentationml.slide+xml" PartName="/ppt/slides/slide589.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503.xml"/>
  <Override ContentType="application/vnd.openxmlformats-officedocument.presentationml.slide+xml" PartName="/ppt/slides/slide546.xml"/>
  <Override ContentType="application/vnd.openxmlformats-officedocument.presentationml.slide+xml" PartName="/ppt/slides/slide430.xml"/>
  <Override ContentType="application/vnd.openxmlformats-officedocument.presentationml.slide+xml" PartName="/ppt/slides/slide317.xml"/>
  <Override ContentType="application/vnd.openxmlformats-officedocument.presentationml.slide+xml" PartName="/ppt/slides/slide473.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439.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625.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351.xml"/>
  <Override ContentType="application/vnd.openxmlformats-officedocument.presentationml.slide+xml" PartName="/ppt/slides/slide580.xml"/>
  <Override ContentType="application/vnd.openxmlformats-officedocument.presentationml.slide+xml" PartName="/ppt/slides/slide368.xml"/>
  <Override ContentType="application/vnd.openxmlformats-officedocument.presentationml.slide+xml" PartName="/ppt/slides/slide394.xml"/>
  <Override ContentType="application/vnd.openxmlformats-officedocument.presentationml.slide+xml" PartName="/ppt/slides/slide331.xml"/>
  <Override ContentType="application/vnd.openxmlformats-officedocument.presentationml.slide+xml" PartName="/ppt/slides/slide595.xml"/>
  <Override ContentType="application/vnd.openxmlformats-officedocument.presentationml.slide+xml" PartName="/ppt/slides/slide280.xml"/>
  <Override ContentType="application/vnd.openxmlformats-officedocument.presentationml.slide+xml" PartName="/ppt/slides/slide374.xml"/>
  <Override ContentType="application/vnd.openxmlformats-officedocument.presentationml.slide+xml" PartName="/ppt/slides/slide345.xml"/>
  <Override ContentType="application/vnd.openxmlformats-officedocument.presentationml.slide+xml" PartName="/ppt/slides/slide518.xml"/>
  <Override ContentType="application/vnd.openxmlformats-officedocument.presentationml.slide+xml" PartName="/ppt/slides/slide302.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631.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467.xml"/>
  <Override ContentType="application/vnd.openxmlformats-officedocument.presentationml.slide+xml" PartName="/ppt/slides/slide388.xml"/>
  <Override ContentType="application/vnd.openxmlformats-officedocument.presentationml.slide+xml" PartName="/ppt/slides/slide124.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424.xml"/>
  <Override ContentType="application/vnd.openxmlformats-officedocument.presentationml.slide+xml" PartName="/ppt/slides/slide552.xml"/>
  <Override ContentType="application/vnd.openxmlformats-officedocument.presentationml.slide+xml" PartName="/ppt/slides/slide194.xml"/>
  <Override ContentType="application/vnd.openxmlformats-officedocument.presentationml.slide+xml" PartName="/ppt/slides/slide380.xml"/>
  <Override ContentType="application/vnd.openxmlformats-officedocument.presentationml.slide+xml" PartName="/ppt/slides/slide151.xml"/>
  <Override ContentType="application/vnd.openxmlformats-officedocument.presentationml.slide+xml" PartName="/ppt/slides/slide495.xml"/>
  <Override ContentType="application/vnd.openxmlformats-officedocument.presentationml.slide+xml" PartName="/ppt/slides/slide452.xml"/>
  <Override ContentType="application/vnd.openxmlformats-officedocument.presentationml.slide+xml" PartName="/ppt/slides/slide568.xml"/>
  <Override ContentType="application/vnd.openxmlformats-officedocument.presentationml.slide+xml" PartName="/ppt/slides/slide525.xml"/>
  <Override ContentType="application/vnd.openxmlformats-officedocument.presentationml.slide+xml" PartName="/ppt/slides/slide339.xml"/>
  <Override ContentType="application/vnd.openxmlformats-officedocument.presentationml.slide+xml" PartName="/ppt/slides/slide224.xml"/>
  <Override ContentType="application/vnd.openxmlformats-officedocument.presentationml.slide+xml" PartName="/ppt/slides/slide330.xml"/>
  <Override ContentType="application/vnd.openxmlformats-officedocument.presentationml.slide+xml" PartName="/ppt/slides/slide267.xml"/>
  <Override ContentType="application/vnd.openxmlformats-officedocument.presentationml.slide+xml" PartName="/ppt/slides/slide373.xml"/>
  <Override ContentType="application/vnd.openxmlformats-officedocument.presentationml.slide+xml" PartName="/ppt/slides/slide389.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04.xml"/>
  <Override ContentType="application/vnd.openxmlformats-officedocument.presentationml.slide+xml" PartName="/ppt/slides/slide64.xml"/>
  <Override ContentType="application/vnd.openxmlformats-officedocument.presentationml.slide+xml" PartName="/ppt/slides/slide418.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403.xml"/>
  <Override ContentType="application/vnd.openxmlformats-officedocument.presentationml.slide+xml" PartName="/ppt/slides/slide480.xml"/>
  <Override ContentType="application/vnd.openxmlformats-officedocument.presentationml.slide+xml" PartName="/ppt/slides/slide395.xml"/>
  <Override ContentType="application/vnd.openxmlformats-officedocument.presentationml.slide+xml" PartName="/ppt/slides/slide352.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531.xml"/>
  <Override ContentType="application/vnd.openxmlformats-officedocument.presentationml.slide+xml" PartName="/ppt/slides/slide574.xml"/>
  <Override ContentType="application/vnd.openxmlformats-officedocument.presentationml.slide+xml" PartName="/ppt/slides/slide610.xml"/>
  <Override ContentType="application/vnd.openxmlformats-officedocument.presentationml.slide+xml" PartName="/ppt/slides/slide273.xml"/>
  <Override ContentType="application/vnd.openxmlformats-officedocument.presentationml.slide+xml" PartName="/ppt/slides/slide446.xml"/>
  <Override ContentType="application/vnd.openxmlformats-officedocument.presentationml.slide+xml" PartName="/ppt/slides/slide489.xml"/>
  <Override ContentType="application/vnd.openxmlformats-officedocument.presentationml.slide+xml" PartName="/ppt/slides/slide619.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482.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385.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490.xml"/>
  <Override ContentType="application/vnd.openxmlformats-officedocument.presentationml.slide+xml" PartName="/ppt/slides/slide571.xml"/>
  <Override ContentType="application/vnd.openxmlformats-officedocument.presentationml.slide+xml" PartName="/ppt/slides/slide202.xml"/>
  <Override ContentType="application/vnd.openxmlformats-officedocument.presentationml.slide+xml" PartName="/ppt/slides/slide466.xml"/>
  <Override ContentType="application/vnd.openxmlformats-officedocument.presentationml.slide+xml" PartName="/ppt/slides/slide105.xml"/>
  <Override ContentType="application/vnd.openxmlformats-officedocument.presentationml.slide+xml" PartName="/ppt/slides/slide555.xml"/>
  <Override ContentType="application/vnd.openxmlformats-officedocument.presentationml.slide+xml" PartName="/ppt/slides/slide5.xml"/>
  <Override ContentType="application/vnd.openxmlformats-officedocument.presentationml.slide+xml" PartName="/ppt/slides/slide369.xml"/>
  <Override ContentType="application/vnd.openxmlformats-officedocument.presentationml.slide+xml" PartName="/ppt/slides/slide393.xml"/>
  <Override ContentType="application/vnd.openxmlformats-officedocument.presentationml.slide+xml" PartName="/ppt/slides/slide377.xml"/>
  <Override ContentType="application/vnd.openxmlformats-officedocument.presentationml.slide+xml" PartName="/ppt/slides/slide563.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474.xml"/>
  <Override ContentType="application/vnd.openxmlformats-officedocument.presentationml.slide+xml" PartName="/ppt/slides/slide94.xml"/>
  <Override ContentType="application/vnd.openxmlformats-officedocument.presentationml.slide+xml" PartName="/ppt/slides/slide578.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497.xml"/>
  <Override ContentType="application/vnd.openxmlformats-officedocument.presentationml.slide+xml" PartName="/ppt/slides/slide233.xml"/>
  <Override ContentType="application/vnd.openxmlformats-officedocument.presentationml.slide+xml" PartName="/ppt/slides/slide594.xml"/>
  <Override ContentType="application/vnd.openxmlformats-officedocument.presentationml.slide+xml" PartName="/ppt/slides/slide362.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628.xml"/>
  <Override ContentType="application/vnd.openxmlformats-officedocument.presentationml.slide+xml" PartName="/ppt/slides/slide136.xml"/>
  <Override ContentType="application/vnd.openxmlformats-officedocument.presentationml.slide+xml" PartName="/ppt/slides/slide547.xml"/>
  <Override ContentType="application/vnd.openxmlformats-officedocument.presentationml.slide+xml" PartName="/ppt/slides/slide184.xml"/>
  <Override ContentType="application/vnd.openxmlformats-officedocument.presentationml.slide+xml" PartName="/ppt/slides/slide411.xml"/>
  <Override ContentType="application/vnd.openxmlformats-officedocument.presentationml.slide+xml" PartName="/ppt/slides/slide314.xml"/>
  <Override ContentType="application/vnd.openxmlformats-officedocument.presentationml.slide+xml" PartName="/ppt/slides/slide419.xml"/>
  <Override ContentType="application/vnd.openxmlformats-officedocument.presentationml.slide+xml" PartName="/ppt/slides/slide338.xml"/>
  <Override ContentType="application/vnd.openxmlformats-officedocument.presentationml.slide+xml" PartName="/ppt/slides/slide613.xml"/>
  <Override ContentType="application/vnd.openxmlformats-officedocument.presentationml.slide+xml" PartName="/ppt/slides/slide507.xml"/>
  <Override ContentType="application/vnd.openxmlformats-officedocument.presentationml.slide+xml" PartName="/ppt/slides/slide443.xml"/>
  <Override ContentType="application/vnd.openxmlformats-officedocument.presentationml.slide+xml" PartName="/ppt/slides/slide168.xml"/>
  <Override ContentType="application/vnd.openxmlformats-officedocument.presentationml.slide+xml" PartName="/ppt/slides/slide605.xml"/>
  <Override ContentType="application/vnd.openxmlformats-officedocument.presentationml.slide+xml" PartName="/ppt/slides/slide426.xml"/>
  <Override ContentType="application/vnd.openxmlformats-officedocument.presentationml.slide+xml" PartName="/ppt/slides/slide152.xml"/>
  <Override ContentType="application/vnd.openxmlformats-officedocument.presentationml.slide+xml" PartName="/ppt/slides/slide257.xml"/>
  <Override ContentType="application/vnd.openxmlformats-officedocument.presentationml.slide+xml" PartName="/ppt/slides/slide161.xml"/>
  <Override ContentType="application/vnd.openxmlformats-officedocument.presentationml.slide+xml" PartName="/ppt/slides/slide532.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24.xml"/>
  <Override ContentType="application/vnd.openxmlformats-officedocument.presentationml.slide+xml" PartName="/ppt/slides/slide515.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58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404.xml"/>
  <Override ContentType="application/vnd.openxmlformats-officedocument.presentationml.slide+xml" PartName="/ppt/slides/slide144.xml"/>
  <Override ContentType="application/vnd.openxmlformats-officedocument.presentationml.slide+xml" PartName="/ppt/slides/slide434.xml"/>
  <Override ContentType="application/vnd.openxmlformats-officedocument.presentationml.slide+xml" PartName="/ppt/slides/slide451.xml"/>
  <Override ContentType="application/vnd.openxmlformats-officedocument.presentationml.slide+xml" PartName="/ppt/slides/slide31.xml"/>
  <Override ContentType="application/vnd.openxmlformats-officedocument.presentationml.slide+xml" PartName="/ppt/slides/slide458.xml"/>
  <Override ContentType="application/vnd.openxmlformats-officedocument.presentationml.slide+xml" PartName="/ppt/slides/slide176.xml"/>
  <Override ContentType="application/vnd.openxmlformats-officedocument.presentationml.slide+xml" PartName="/ppt/slides/slide225.xml"/>
  <Override ContentType="application/vnd.openxmlformats-officedocument.presentationml.slide+xml" PartName="/ppt/slides/slide370.xml"/>
  <Override ContentType="application/vnd.openxmlformats-officedocument.presentationml.slide+xml" PartName="/ppt/slides/slide500.xml"/>
  <Override ContentType="application/vnd.openxmlformats-officedocument.presentationml.slide+xml" PartName="/ppt/slides/slide539.xml"/>
  <Override ContentType="application/vnd.openxmlformats-officedocument.presentationml.slide+xml" PartName="/ppt/slides/slide353.xml"/>
  <Override ContentType="application/vnd.openxmlformats-officedocument.presentationml.slide+xml" PartName="/ppt/slides/slide465.xml"/>
  <Override ContentType="application/vnd.openxmlformats-officedocument.presentationml.slide+xml" PartName="/ppt/slides/slide201.xml"/>
  <Override ContentType="application/vnd.openxmlformats-officedocument.presentationml.slide+xml" PartName="/ppt/slides/slide287.xml"/>
  <Override ContentType="application/vnd.openxmlformats-officedocument.presentationml.slide+xml" PartName="/ppt/slides/slide376.xml"/>
  <Override ContentType="application/vnd.openxmlformats-officedocument.presentationml.slide+xml" PartName="/ppt/slides/slide538.xml"/>
  <Override ContentType="application/vnd.openxmlformats-officedocument.presentationml.slide+xml" PartName="/ppt/slides/slide562.xml"/>
  <Override ContentType="application/vnd.openxmlformats-officedocument.presentationml.slide+xml" PartName="/ppt/slides/slide449.xml"/>
  <Override ContentType="application/vnd.openxmlformats-officedocument.presentationml.slide+xml" PartName="/ppt/slides/slide95.xml"/>
  <Override ContentType="application/vnd.openxmlformats-officedocument.presentationml.slide+xml" PartName="/ppt/slides/slide386.xml"/>
  <Override ContentType="application/vnd.openxmlformats-officedocument.presentationml.slide+xml" PartName="/ppt/slides/slide475.xml"/>
  <Override ContentType="application/vnd.openxmlformats-officedocument.presentationml.slide+xml" PartName="/ppt/slides/slide211.xml"/>
  <Override ContentType="application/vnd.openxmlformats-officedocument.presentationml.slide+xml" PartName="/ppt/slides/slide483.xml"/>
  <Override ContentType="application/vnd.openxmlformats-officedocument.presentationml.slide+xml" PartName="/ppt/slides/slide77.xml"/>
  <Override ContentType="application/vnd.openxmlformats-officedocument.presentationml.slide+xml" PartName="/ppt/slides/slide297.xml"/>
  <Override ContentType="application/vnd.openxmlformats-officedocument.presentationml.slide+xml" PartName="/ppt/slides/slide122.xml"/>
  <Override ContentType="application/vnd.openxmlformats-officedocument.presentationml.slide+xml" PartName="/ppt/slides/slide572.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104.xml"/>
  <Override ContentType="application/vnd.openxmlformats-officedocument.presentationml.slide+xml" PartName="/ppt/slides/slide55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548.xml"/>
  <Override ContentType="application/vnd.openxmlformats-officedocument.presentationml.slide+xml" PartName="/ppt/slides/slide361.xml"/>
  <Override ContentType="application/vnd.openxmlformats-officedocument.presentationml.slide+xml" PartName="/ppt/slides/slide412.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392.xml"/>
  <Override ContentType="application/vnd.openxmlformats-officedocument.presentationml.slide+xml" PartName="/ppt/slides/slide577.xml"/>
  <Override ContentType="application/vnd.openxmlformats-officedocument.presentationml.slide+xml" PartName="/ppt/slides/slide282.xml"/>
  <Override ContentType="application/vnd.openxmlformats-officedocument.presentationml.slide+xml" PartName="/ppt/slides/slide216.xml"/>
  <Override ContentType="application/vnd.openxmlformats-officedocument.presentationml.slide+xml" PartName="/ppt/slides/slide627.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498.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169.xml"/>
  <Override ContentType="application/vnd.openxmlformats-officedocument.presentationml.slide+xml" PartName="/ppt/slides/slide516.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444.xml"/>
  <Override ContentType="application/vnd.openxmlformats-officedocument.presentationml.slide+xml" PartName="/ppt/slides/slide427.xml"/>
  <Override ContentType="application/vnd.openxmlformats-officedocument.presentationml.slide+xml" PartName="/ppt/slides/slide533.xml"/>
  <Override ContentType="application/vnd.openxmlformats-officedocument.presentationml.slide+xml" PartName="/ppt/slides/slide371.xml"/>
  <Override ContentType="application/vnd.openxmlformats-officedocument.presentationml.slide+xml" PartName="/ppt/slides/slide39.xml"/>
  <Override ContentType="application/vnd.openxmlformats-officedocument.presentationml.slide+xml" PartName="/ppt/slides/slide56.xml"/>
  <Override ContentType="application/vnd.openxmlformats-officedocument.presentationml.slide+xml" PartName="/ppt/slides/slide540.xml"/>
  <Override ContentType="application/vnd.openxmlformats-officedocument.presentationml.slide+xml" PartName="/ppt/slides/slide354.xml"/>
  <Override ContentType="application/vnd.openxmlformats-officedocument.presentationml.slide+xml" PartName="/ppt/slides/slide337.xml"/>
  <Override ContentType="application/vnd.openxmlformats-officedocument.presentationml.slide+xml" PartName="/ppt/slides/slide523.xml"/>
  <Override ContentType="application/vnd.openxmlformats-officedocument.presentationml.slide+xml" PartName="/ppt/slides/slide506.xml"/>
  <Override ContentType="application/vnd.openxmlformats-officedocument.presentationml.slide+xml" PartName="/ppt/slides/slide160.xml"/>
  <Override ContentType="application/vnd.openxmlformats-officedocument.presentationml.slide+xml" PartName="/ppt/slides/slide612.xml"/>
  <Override ContentType="application/vnd.openxmlformats-officedocument.presentationml.slide+xml" PartName="/ppt/slides/slide232.xml"/>
  <Override ContentType="application/vnd.openxmlformats-officedocument.presentationml.slide+xml" PartName="/ppt/slides/slide593.xml"/>
  <Override ContentType="application/vnd.openxmlformats-officedocument.presentationml.slide+xml" PartName="/ppt/slides/slide143.xml"/>
  <Override ContentType="application/vnd.openxmlformats-officedocument.presentationml.slide+xml" PartName="/ppt/slides/slide433.xml"/>
  <Override ContentType="application/vnd.openxmlformats-officedocument.presentationml.slide+xml" PartName="/ppt/slides/slide450.xml"/>
  <Override ContentType="application/vnd.openxmlformats-officedocument.presentationml.slide+xml" PartName="/ppt/slides/slide62.xml"/>
  <Override ContentType="application/vnd.openxmlformats-officedocument.presentationml.slide+xml" PartName="/ppt/slides/slide587.xml"/>
  <Override ContentType="application/vnd.openxmlformats-officedocument.presentationml.slide+xml" PartName="/ppt/slides/slide175.xml"/>
  <Override ContentType="application/vnd.openxmlformats-officedocument.presentationml.slide+xml" PartName="/ppt/slides/slide322.xml"/>
  <Override ContentType="application/vnd.openxmlformats-officedocument.presentationml.slide+xml" PartName="/ppt/slides/slide50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09.xml"/>
  <Override ContentType="application/vnd.openxmlformats-officedocument.presentationml.slide+xml" PartName="/ppt/slides/slide606.xml"/>
  <Override ContentType="application/vnd.openxmlformats-officedocument.presentationml.slide+xml" PartName="/ppt/slides/slide305.xml"/>
  <Override ContentType="application/vnd.openxmlformats-officedocument.presentationml.slide+xml" PartName="/ppt/slides/slide243.xml"/>
  <Override ContentType="application/vnd.openxmlformats-officedocument.presentationml.slide+xml" PartName="/ppt/slides/slide459.xml"/>
  <Override ContentType="application/vnd.openxmlformats-officedocument.presentationml.slide+xml" PartName="/ppt/slides/slide158.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529.xml"/>
  <Override ContentType="application/vnd.openxmlformats-officedocument.presentationml.slide+xml" PartName="/ppt/slides/slide182.xml"/>
  <Override ContentType="application/vnd.openxmlformats-officedocument.presentationml.slide+xml" PartName="/ppt/slides/slide499.xml"/>
  <Override ContentType="application/vnd.openxmlformats-officedocument.presentationml.slide+xml" PartName="/ppt/slides/slide25.xml"/>
  <Override ContentType="application/vnd.openxmlformats-officedocument.presentationml.slide+xml" PartName="/ppt/slides/slide642.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413.xml"/>
  <Override ContentType="application/vnd.openxmlformats-officedocument.presentationml.slide+xml" PartName="/ppt/slides/slide456.xml"/>
  <Override ContentType="application/vnd.openxmlformats-officedocument.presentationml.slide+xml" PartName="/ppt/slides/slide492.xml"/>
  <Override ContentType="application/vnd.openxmlformats-officedocument.presentationml.slide+xml" PartName="/ppt/slides/slide33.xml"/>
  <Override ContentType="application/vnd.openxmlformats-officedocument.presentationml.slide+xml" PartName="/ppt/slides/slide634.xml"/>
  <Override ContentType="application/vnd.openxmlformats-officedocument.presentationml.slide+xml" PartName="/ppt/slides/slide537.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565.xml"/>
  <Override ContentType="application/vnd.openxmlformats-officedocument.presentationml.slide+xml" PartName="/ppt/slides/slide522.xml"/>
  <Override ContentType="application/vnd.openxmlformats-officedocument.presentationml.slide+xml" PartName="/ppt/slides/slide107.xml"/>
  <Override ContentType="application/vnd.openxmlformats-officedocument.presentationml.slide+xml" PartName="/ppt/slides/slide441.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549.xml"/>
  <Override ContentType="application/vnd.openxmlformats-officedocument.presentationml.slide+xml" PartName="/ppt/slides/slide484.xml"/>
  <Override ContentType="application/vnd.openxmlformats-officedocument.presentationml.slide+xml" PartName="/ppt/slides/slide391.xml"/>
  <Override ContentType="application/vnd.openxmlformats-officedocument.presentationml.slide+xml" PartName="/ppt/slides/slide328.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614.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355.xml"/>
  <Override ContentType="application/vnd.openxmlformats-officedocument.presentationml.slide+xml" PartName="/ppt/slides/slide541.xml"/>
  <Override ContentType="application/vnd.openxmlformats-officedocument.presentationml.slide+xml" PartName="/ppt/slides/slide584.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398.xml"/>
  <Override ContentType="application/vnd.openxmlformats-officedocument.presentationml.slide+xml" PartName="/ppt/slides/slide240.xml"/>
  <Override ContentType="application/vnd.openxmlformats-officedocument.presentationml.slide+xml" PartName="/ppt/slides/slide436.xml"/>
  <Override ContentType="application/vnd.openxmlformats-officedocument.presentationml.slide+xml" PartName="/ppt/slides/slide479.xml"/>
  <Override ContentType="application/vnd.openxmlformats-officedocument.presentationml.slide+xml" PartName="/ppt/slides/slide185.xml"/>
  <Override ContentType="application/vnd.openxmlformats-officedocument.presentationml.slide+xml" PartName="/ppt/slides/slide622.xml"/>
  <Override ContentType="application/vnd.openxmlformats-officedocument.presentationml.slide+xml" PartName="/ppt/slides/slide142.xml"/>
  <Override ContentType="application/vnd.openxmlformats-officedocument.presentationml.slide+xml" PartName="/ppt/slides/slide59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364.xml"/>
  <Override ContentType="application/vnd.openxmlformats-officedocument.presentationml.slide+xml" PartName="/ppt/slides/slide409.xml"/>
  <Override ContentType="application/vnd.openxmlformats-officedocument.presentationml.slide+xml" PartName="/ppt/slides/slide379.xml"/>
  <Override ContentType="application/vnd.openxmlformats-officedocument.presentationml.slide+xml" PartName="/ppt/slides/slide637.xml"/>
  <Override ContentType="application/vnd.openxmlformats-officedocument.presentationml.slide+xml" PartName="/ppt/slides/slide212.xml"/>
  <Override ContentType="application/vnd.openxmlformats-officedocument.presentationml.slide+xml" PartName="/ppt/slides/slide336.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298.xml"/>
  <Override ContentType="application/vnd.openxmlformats-officedocument.presentationml.slide+xml" PartName="/ppt/slides/slide80.xml"/>
  <Override ContentType="application/vnd.openxmlformats-officedocument.presentationml.slide+xml" PartName="/ppt/slides/slide607.xml"/>
  <Override ContentType="application/vnd.openxmlformats-officedocument.presentationml.slide+xml" PartName="/ppt/slides/slide61.xml"/>
  <Override ContentType="application/vnd.openxmlformats-officedocument.presentationml.slide+xml" PartName="/ppt/slides/slide42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464.xml"/>
  <Override ContentType="application/vnd.openxmlformats-officedocument.presentationml.slide+xml" PartName="/ppt/slides/slide120.xml"/>
  <Override ContentType="application/vnd.openxmlformats-officedocument.presentationml.slide+xml" PartName="/ppt/slides/slide509.xml"/>
  <Override ContentType="application/vnd.openxmlformats-officedocument.presentationml.slide+xml" PartName="/ppt/slides/slide599.xml"/>
  <Override ContentType="application/vnd.openxmlformats-officedocument.presentationml.slide+xml" PartName="/ppt/slides/slide428.xml"/>
  <Override ContentType="application/vnd.openxmlformats-officedocument.presentationml.slide+xml" PartName="/ppt/slides/slide383.xml"/>
  <Override ContentType="application/vnd.openxmlformats-officedocument.presentationml.slide+xml" PartName="/ppt/slides/slide556.xml"/>
  <Override ContentType="application/vnd.openxmlformats-officedocument.presentationml.slide+xml" PartName="/ppt/slides/slide208.xml"/>
  <Override ContentType="application/vnd.openxmlformats-officedocument.presentationml.slide+xml" PartName="/ppt/slides/slide340.xml"/>
  <Override ContentType="application/vnd.openxmlformats-officedocument.presentationml.slide+xml" PartName="/ppt/slides/slide513.xml"/>
  <Override ContentType="application/vnd.openxmlformats-officedocument.presentationml.slide+xml" PartName="/ppt/slides/slide457.xml"/>
  <Override ContentType="application/vnd.openxmlformats-officedocument.presentationml.slide+xml" PartName="/ppt/slides/slide643.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600.xml"/>
  <Override ContentType="application/vnd.openxmlformats-officedocument.presentationml.slide+xml" PartName="/ppt/slides/slide60.xml"/>
  <Override ContentType="application/vnd.openxmlformats-officedocument.presentationml.slide+xml" PartName="/ppt/slides/slide414.xml"/>
  <Override ContentType="application/vnd.openxmlformats-officedocument.presentationml.slide+xml" PartName="/ppt/slides/slide609.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384.xml"/>
  <Override ContentType="application/vnd.openxmlformats-officedocument.presentationml.slide+xml" PartName="/ppt/slides/slide198.xml"/>
  <Override ContentType="application/vnd.openxmlformats-officedocument.presentationml.slide+xml" PartName="/ppt/slides/slide635.xml"/>
  <Override ContentType="application/vnd.openxmlformats-officedocument.presentationml.slide+xml" PartName="/ppt/slides/slide155.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536.xml"/>
  <Override ContentType="application/vnd.openxmlformats-officedocument.presentationml.slide+xml" PartName="/ppt/slides/slide307.xml"/>
  <Override ContentType="application/vnd.openxmlformats-officedocument.presentationml.slide+xml" PartName="/ppt/slides/slide491.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408.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629.xml"/>
  <Override ContentType="application/vnd.openxmlformats-officedocument.presentationml.slide+xml" PartName="/ppt/slides/slide183.xml"/>
  <Override ContentType="application/vnd.openxmlformats-officedocument.presentationml.slide+xml" PartName="/ppt/slides/slide564.xml"/>
  <Override ContentType="application/vnd.openxmlformats-officedocument.presentationml.slide+xml" PartName="/ppt/slides/slide579.xml"/>
  <Override ContentType="application/vnd.openxmlformats-officedocument.presentationml.slide+xml" PartName="/ppt/slides/slide620.xml"/>
  <Override ContentType="application/vnd.openxmlformats-officedocument.presentationml.slide+xml" PartName="/ppt/slides/slide54.xml"/>
  <Override ContentType="application/vnd.openxmlformats-officedocument.presentationml.slide+xml" PartName="/ppt/slides/slide313.xml"/>
  <Override ContentType="application/vnd.openxmlformats-officedocument.presentationml.slide+xml" PartName="/ppt/slides/slide149.xml"/>
  <Override ContentType="application/vnd.openxmlformats-officedocument.presentationml.slide+xml" PartName="/ppt/slides/slide521.xml"/>
  <Override ContentType="application/vnd.openxmlformats-officedocument.presentationml.slide+xml" PartName="/ppt/slides/slide570.xml"/>
  <Override ContentType="application/vnd.openxmlformats-officedocument.presentationml.slide+xml" PartName="/ppt/slides/slide442.xml"/>
  <Override ContentType="application/vnd.openxmlformats-officedocument.presentationml.slide+xml" PartName="/ppt/slides/slide485.xml"/>
  <Override ContentType="application/vnd.openxmlformats-officedocument.presentationml.slide+xml" PartName="/ppt/slides/slide615.xml"/>
  <Override ContentType="application/vnd.openxmlformats-officedocument.presentationml.slide+xml" PartName="/ppt/slides/slide106.xml"/>
  <Override ContentType="application/vnd.openxmlformats-officedocument.presentationml.slide+xml" PartName="/ppt/slides/slide234.xml"/>
  <Override ContentType="application/vnd.openxmlformats-officedocument.presentationml.slide+xml" PartName="/ppt/slides/slide177.xml"/>
  <Override ContentType="application/vnd.openxmlformats-officedocument.presentationml.slide+xml" PartName="/ppt/slides/slide363.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508.xml"/>
  <Override ContentType="application/vnd.openxmlformats-officedocument.presentationml.slide+xml" PartName="/ppt/slides/slide207.xml"/>
  <Override ContentType="application/vnd.openxmlformats-officedocument.presentationml.slide+xml" PartName="/ppt/slides/slide356.xml"/>
  <Override ContentType="application/vnd.openxmlformats-officedocument.presentationml.slide+xml" PartName="/ppt/slides/slide542.xml"/>
  <Override ContentType="application/vnd.openxmlformats-officedocument.presentationml.slide+xml" PartName="/ppt/slides/slide284.xml"/>
  <Override ContentType="application/vnd.openxmlformats-officedocument.presentationml.slide+xml" PartName="/ppt/slides/slide399.xml"/>
  <Override ContentType="application/vnd.openxmlformats-officedocument.presentationml.slide+xml" PartName="/ppt/slides/slide585.xml"/>
  <Override ContentType="application/vnd.openxmlformats-officedocument.presentationml.slide+xml" PartName="/ppt/slides/slide47.xml"/>
  <Override ContentType="application/vnd.openxmlformats-officedocument.presentationml.slide+xml" PartName="/ppt/slides/slide241.xml"/>
  <Override ContentType="application/vnd.openxmlformats-officedocument.presentationml.slide+xml" PartName="/ppt/slides/slide478.xml"/>
  <Override ContentType="application/vnd.openxmlformats-officedocument.presentationml.slide+xml" PartName="/ppt/slides/slide390.xml"/>
  <Override ContentType="application/vnd.openxmlformats-officedocument.presentationml.slide+xml" PartName="/ppt/slides/slide621.xml"/>
  <Override ContentType="application/vnd.openxmlformats-officedocument.presentationml.slide+xml" PartName="/ppt/slides/slide81.xml"/>
  <Override ContentType="application/vnd.openxmlformats-officedocument.presentationml.slide+xml" PartName="/ppt/slides/slide435.xml"/>
  <Override ContentType="application/vnd.openxmlformats-officedocument.presentationml.slide+xml" PartName="/ppt/slides/slide329.xml"/>
  <Override ContentType="application/vnd.openxmlformats-officedocument.presentationml.slide+xml" PartName="/ppt/slides/slide463.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57.xml"/>
  <Override ContentType="application/vnd.openxmlformats-officedocument.presentationml.slide+xml" PartName="/ppt/slides/slide514.xml"/>
  <Override ContentType="application/vnd.openxmlformats-officedocument.presentationml.slide+xml" PartName="/ppt/slides/slide290.xml"/>
  <Override ContentType="application/vnd.openxmlformats-officedocument.presentationml.slide+xml" PartName="/ppt/slides/slide378.xml"/>
  <Override ContentType="application/vnd.openxmlformats-officedocument.presentationml.slide+xml" PartName="/ppt/slides/slide636.xml"/>
  <Override ContentType="application/vnd.openxmlformats-officedocument.presentationml.slide+xml" PartName="/ppt/slides/slide335.xml"/>
  <Override ContentType="application/vnd.openxmlformats-officedocument.presentationml.slide+xml" PartName="/ppt/slides/slide256.xml"/>
  <Override ContentType="application/vnd.openxmlformats-officedocument.presentationml.slide+xml" PartName="/ppt/slides/slide429.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591.xml"/>
  <Override ContentType="application/vnd.openxmlformats-officedocument.presentationml.slide+xml" PartName="/ppt/slides/slide42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 id="470" r:id="rId219"/>
    <p:sldId id="471" r:id="rId220"/>
    <p:sldId id="472" r:id="rId221"/>
    <p:sldId id="473" r:id="rId222"/>
    <p:sldId id="474" r:id="rId223"/>
    <p:sldId id="475" r:id="rId224"/>
    <p:sldId id="476" r:id="rId225"/>
    <p:sldId id="477" r:id="rId226"/>
    <p:sldId id="478" r:id="rId227"/>
    <p:sldId id="479" r:id="rId228"/>
    <p:sldId id="480" r:id="rId229"/>
    <p:sldId id="481" r:id="rId230"/>
    <p:sldId id="482" r:id="rId231"/>
    <p:sldId id="483" r:id="rId232"/>
    <p:sldId id="484" r:id="rId233"/>
    <p:sldId id="485" r:id="rId234"/>
    <p:sldId id="486" r:id="rId235"/>
    <p:sldId id="487" r:id="rId236"/>
    <p:sldId id="488" r:id="rId237"/>
    <p:sldId id="489" r:id="rId238"/>
    <p:sldId id="490" r:id="rId239"/>
    <p:sldId id="491" r:id="rId240"/>
    <p:sldId id="492" r:id="rId241"/>
    <p:sldId id="493" r:id="rId242"/>
    <p:sldId id="494" r:id="rId243"/>
    <p:sldId id="495" r:id="rId244"/>
    <p:sldId id="496" r:id="rId245"/>
    <p:sldId id="497" r:id="rId246"/>
    <p:sldId id="498" r:id="rId247"/>
    <p:sldId id="499" r:id="rId248"/>
    <p:sldId id="500" r:id="rId249"/>
    <p:sldId id="501" r:id="rId250"/>
    <p:sldId id="502" r:id="rId251"/>
    <p:sldId id="503" r:id="rId252"/>
    <p:sldId id="504" r:id="rId253"/>
    <p:sldId id="505" r:id="rId254"/>
    <p:sldId id="506" r:id="rId255"/>
    <p:sldId id="507" r:id="rId256"/>
    <p:sldId id="508" r:id="rId257"/>
    <p:sldId id="509" r:id="rId258"/>
    <p:sldId id="510" r:id="rId259"/>
    <p:sldId id="511" r:id="rId260"/>
    <p:sldId id="512" r:id="rId261"/>
    <p:sldId id="513" r:id="rId262"/>
    <p:sldId id="514" r:id="rId263"/>
    <p:sldId id="515" r:id="rId264"/>
    <p:sldId id="516" r:id="rId265"/>
    <p:sldId id="517" r:id="rId266"/>
    <p:sldId id="518" r:id="rId267"/>
    <p:sldId id="519" r:id="rId268"/>
    <p:sldId id="520" r:id="rId269"/>
    <p:sldId id="521" r:id="rId270"/>
    <p:sldId id="522" r:id="rId271"/>
    <p:sldId id="523" r:id="rId272"/>
    <p:sldId id="524" r:id="rId273"/>
    <p:sldId id="525" r:id="rId274"/>
    <p:sldId id="526" r:id="rId275"/>
    <p:sldId id="527" r:id="rId276"/>
    <p:sldId id="528" r:id="rId277"/>
    <p:sldId id="529" r:id="rId278"/>
    <p:sldId id="530" r:id="rId279"/>
    <p:sldId id="531" r:id="rId280"/>
    <p:sldId id="532" r:id="rId281"/>
    <p:sldId id="533" r:id="rId282"/>
    <p:sldId id="534" r:id="rId283"/>
    <p:sldId id="535" r:id="rId284"/>
    <p:sldId id="536" r:id="rId285"/>
    <p:sldId id="537" r:id="rId286"/>
    <p:sldId id="538" r:id="rId287"/>
    <p:sldId id="539" r:id="rId288"/>
    <p:sldId id="540" r:id="rId289"/>
    <p:sldId id="541" r:id="rId290"/>
    <p:sldId id="542" r:id="rId291"/>
    <p:sldId id="543" r:id="rId292"/>
    <p:sldId id="544" r:id="rId293"/>
    <p:sldId id="545" r:id="rId294"/>
    <p:sldId id="546" r:id="rId295"/>
    <p:sldId id="547" r:id="rId296"/>
    <p:sldId id="548" r:id="rId297"/>
    <p:sldId id="549" r:id="rId298"/>
    <p:sldId id="550" r:id="rId299"/>
    <p:sldId id="551" r:id="rId300"/>
    <p:sldId id="552" r:id="rId301"/>
    <p:sldId id="553" r:id="rId302"/>
    <p:sldId id="554" r:id="rId303"/>
    <p:sldId id="555" r:id="rId304"/>
    <p:sldId id="556" r:id="rId305"/>
    <p:sldId id="557" r:id="rId306"/>
    <p:sldId id="558" r:id="rId307"/>
    <p:sldId id="559" r:id="rId308"/>
    <p:sldId id="560" r:id="rId309"/>
    <p:sldId id="561" r:id="rId310"/>
    <p:sldId id="562" r:id="rId311"/>
    <p:sldId id="563" r:id="rId312"/>
    <p:sldId id="564" r:id="rId313"/>
    <p:sldId id="565" r:id="rId314"/>
    <p:sldId id="566" r:id="rId315"/>
    <p:sldId id="567" r:id="rId316"/>
    <p:sldId id="568" r:id="rId317"/>
    <p:sldId id="569" r:id="rId318"/>
    <p:sldId id="570" r:id="rId319"/>
    <p:sldId id="571" r:id="rId320"/>
    <p:sldId id="572" r:id="rId321"/>
    <p:sldId id="573" r:id="rId322"/>
    <p:sldId id="574" r:id="rId323"/>
    <p:sldId id="575" r:id="rId324"/>
    <p:sldId id="576" r:id="rId325"/>
    <p:sldId id="577" r:id="rId326"/>
    <p:sldId id="578" r:id="rId327"/>
    <p:sldId id="579" r:id="rId328"/>
    <p:sldId id="580" r:id="rId329"/>
    <p:sldId id="581" r:id="rId330"/>
    <p:sldId id="582" r:id="rId331"/>
    <p:sldId id="583" r:id="rId332"/>
    <p:sldId id="584" r:id="rId333"/>
    <p:sldId id="585" r:id="rId334"/>
    <p:sldId id="586" r:id="rId335"/>
    <p:sldId id="587" r:id="rId336"/>
    <p:sldId id="588" r:id="rId337"/>
    <p:sldId id="589" r:id="rId338"/>
    <p:sldId id="590" r:id="rId339"/>
    <p:sldId id="591" r:id="rId340"/>
    <p:sldId id="592" r:id="rId341"/>
    <p:sldId id="593" r:id="rId342"/>
    <p:sldId id="594" r:id="rId343"/>
    <p:sldId id="595" r:id="rId344"/>
    <p:sldId id="596" r:id="rId345"/>
    <p:sldId id="597" r:id="rId346"/>
    <p:sldId id="598" r:id="rId347"/>
    <p:sldId id="599" r:id="rId348"/>
    <p:sldId id="600" r:id="rId349"/>
    <p:sldId id="601" r:id="rId350"/>
    <p:sldId id="602" r:id="rId351"/>
    <p:sldId id="603" r:id="rId352"/>
    <p:sldId id="604" r:id="rId353"/>
    <p:sldId id="605" r:id="rId354"/>
    <p:sldId id="606" r:id="rId355"/>
    <p:sldId id="607" r:id="rId356"/>
    <p:sldId id="608" r:id="rId357"/>
    <p:sldId id="609" r:id="rId358"/>
    <p:sldId id="610" r:id="rId359"/>
    <p:sldId id="611" r:id="rId360"/>
    <p:sldId id="612" r:id="rId361"/>
    <p:sldId id="613" r:id="rId362"/>
    <p:sldId id="614" r:id="rId363"/>
    <p:sldId id="615" r:id="rId364"/>
    <p:sldId id="616" r:id="rId365"/>
    <p:sldId id="617" r:id="rId366"/>
    <p:sldId id="618" r:id="rId367"/>
    <p:sldId id="619" r:id="rId368"/>
    <p:sldId id="620" r:id="rId369"/>
    <p:sldId id="621" r:id="rId370"/>
    <p:sldId id="622" r:id="rId371"/>
    <p:sldId id="623" r:id="rId372"/>
    <p:sldId id="624" r:id="rId373"/>
    <p:sldId id="625" r:id="rId374"/>
    <p:sldId id="626" r:id="rId375"/>
    <p:sldId id="627" r:id="rId376"/>
    <p:sldId id="628" r:id="rId377"/>
    <p:sldId id="629" r:id="rId378"/>
    <p:sldId id="630" r:id="rId379"/>
    <p:sldId id="631" r:id="rId380"/>
    <p:sldId id="632" r:id="rId381"/>
    <p:sldId id="633" r:id="rId382"/>
    <p:sldId id="634" r:id="rId383"/>
    <p:sldId id="635" r:id="rId384"/>
    <p:sldId id="636" r:id="rId385"/>
    <p:sldId id="637" r:id="rId386"/>
    <p:sldId id="638" r:id="rId387"/>
    <p:sldId id="639" r:id="rId388"/>
    <p:sldId id="640" r:id="rId389"/>
    <p:sldId id="641" r:id="rId390"/>
    <p:sldId id="642" r:id="rId391"/>
    <p:sldId id="643" r:id="rId392"/>
    <p:sldId id="644" r:id="rId393"/>
    <p:sldId id="645" r:id="rId394"/>
    <p:sldId id="646" r:id="rId395"/>
    <p:sldId id="647" r:id="rId396"/>
    <p:sldId id="648" r:id="rId397"/>
    <p:sldId id="649" r:id="rId398"/>
    <p:sldId id="650" r:id="rId399"/>
    <p:sldId id="651" r:id="rId400"/>
    <p:sldId id="652" r:id="rId401"/>
    <p:sldId id="653" r:id="rId402"/>
    <p:sldId id="654" r:id="rId403"/>
    <p:sldId id="655" r:id="rId404"/>
    <p:sldId id="656" r:id="rId405"/>
    <p:sldId id="657" r:id="rId406"/>
    <p:sldId id="658" r:id="rId407"/>
    <p:sldId id="659" r:id="rId408"/>
    <p:sldId id="660" r:id="rId409"/>
    <p:sldId id="661" r:id="rId410"/>
    <p:sldId id="662" r:id="rId411"/>
    <p:sldId id="663" r:id="rId412"/>
    <p:sldId id="664" r:id="rId413"/>
    <p:sldId id="665" r:id="rId414"/>
    <p:sldId id="666" r:id="rId415"/>
    <p:sldId id="667" r:id="rId416"/>
    <p:sldId id="668" r:id="rId417"/>
    <p:sldId id="669" r:id="rId418"/>
    <p:sldId id="670" r:id="rId419"/>
    <p:sldId id="671" r:id="rId420"/>
    <p:sldId id="672" r:id="rId421"/>
    <p:sldId id="673" r:id="rId422"/>
    <p:sldId id="674" r:id="rId423"/>
    <p:sldId id="675" r:id="rId424"/>
    <p:sldId id="676" r:id="rId425"/>
    <p:sldId id="677" r:id="rId426"/>
    <p:sldId id="678" r:id="rId427"/>
    <p:sldId id="679" r:id="rId428"/>
    <p:sldId id="680" r:id="rId429"/>
    <p:sldId id="681" r:id="rId430"/>
    <p:sldId id="682" r:id="rId431"/>
    <p:sldId id="683" r:id="rId432"/>
    <p:sldId id="684" r:id="rId433"/>
    <p:sldId id="685" r:id="rId434"/>
    <p:sldId id="686" r:id="rId435"/>
    <p:sldId id="687" r:id="rId436"/>
    <p:sldId id="688" r:id="rId437"/>
    <p:sldId id="689" r:id="rId438"/>
    <p:sldId id="690" r:id="rId439"/>
    <p:sldId id="691" r:id="rId440"/>
    <p:sldId id="692" r:id="rId441"/>
    <p:sldId id="693" r:id="rId442"/>
    <p:sldId id="694" r:id="rId443"/>
    <p:sldId id="695" r:id="rId444"/>
    <p:sldId id="696" r:id="rId445"/>
    <p:sldId id="697" r:id="rId446"/>
    <p:sldId id="698" r:id="rId447"/>
    <p:sldId id="699" r:id="rId448"/>
    <p:sldId id="700" r:id="rId449"/>
    <p:sldId id="701" r:id="rId450"/>
    <p:sldId id="702" r:id="rId451"/>
    <p:sldId id="703" r:id="rId452"/>
    <p:sldId id="704" r:id="rId453"/>
    <p:sldId id="705" r:id="rId454"/>
    <p:sldId id="706" r:id="rId455"/>
    <p:sldId id="707" r:id="rId456"/>
    <p:sldId id="708" r:id="rId457"/>
    <p:sldId id="709" r:id="rId458"/>
    <p:sldId id="710" r:id="rId459"/>
    <p:sldId id="711" r:id="rId460"/>
    <p:sldId id="712" r:id="rId461"/>
    <p:sldId id="713" r:id="rId462"/>
    <p:sldId id="714" r:id="rId463"/>
    <p:sldId id="715" r:id="rId464"/>
    <p:sldId id="716" r:id="rId465"/>
    <p:sldId id="717" r:id="rId466"/>
    <p:sldId id="718" r:id="rId467"/>
    <p:sldId id="719" r:id="rId468"/>
    <p:sldId id="720" r:id="rId469"/>
    <p:sldId id="721" r:id="rId470"/>
    <p:sldId id="722" r:id="rId471"/>
    <p:sldId id="723" r:id="rId472"/>
    <p:sldId id="724" r:id="rId473"/>
    <p:sldId id="725" r:id="rId474"/>
    <p:sldId id="726" r:id="rId475"/>
    <p:sldId id="727" r:id="rId476"/>
    <p:sldId id="728" r:id="rId477"/>
    <p:sldId id="729" r:id="rId478"/>
    <p:sldId id="730" r:id="rId479"/>
    <p:sldId id="731" r:id="rId480"/>
    <p:sldId id="732" r:id="rId481"/>
    <p:sldId id="733" r:id="rId482"/>
    <p:sldId id="734" r:id="rId483"/>
    <p:sldId id="735" r:id="rId484"/>
    <p:sldId id="736" r:id="rId485"/>
    <p:sldId id="737" r:id="rId486"/>
    <p:sldId id="738" r:id="rId487"/>
    <p:sldId id="739" r:id="rId488"/>
    <p:sldId id="740" r:id="rId489"/>
    <p:sldId id="741" r:id="rId490"/>
    <p:sldId id="742" r:id="rId491"/>
    <p:sldId id="743" r:id="rId492"/>
    <p:sldId id="744" r:id="rId493"/>
    <p:sldId id="745" r:id="rId494"/>
    <p:sldId id="746" r:id="rId495"/>
    <p:sldId id="747" r:id="rId496"/>
    <p:sldId id="748" r:id="rId497"/>
    <p:sldId id="749" r:id="rId498"/>
    <p:sldId id="750" r:id="rId499"/>
    <p:sldId id="751" r:id="rId500"/>
    <p:sldId id="752" r:id="rId501"/>
    <p:sldId id="753" r:id="rId502"/>
    <p:sldId id="754" r:id="rId503"/>
    <p:sldId id="755" r:id="rId504"/>
    <p:sldId id="756" r:id="rId505"/>
    <p:sldId id="757" r:id="rId506"/>
    <p:sldId id="758" r:id="rId507"/>
    <p:sldId id="759" r:id="rId508"/>
    <p:sldId id="760" r:id="rId509"/>
    <p:sldId id="761" r:id="rId510"/>
    <p:sldId id="762" r:id="rId511"/>
    <p:sldId id="763" r:id="rId512"/>
    <p:sldId id="764" r:id="rId513"/>
    <p:sldId id="765" r:id="rId514"/>
    <p:sldId id="766" r:id="rId515"/>
    <p:sldId id="767" r:id="rId516"/>
    <p:sldId id="768" r:id="rId517"/>
    <p:sldId id="769" r:id="rId518"/>
    <p:sldId id="770" r:id="rId519"/>
    <p:sldId id="771" r:id="rId520"/>
    <p:sldId id="772" r:id="rId521"/>
    <p:sldId id="773" r:id="rId522"/>
    <p:sldId id="774" r:id="rId523"/>
    <p:sldId id="775" r:id="rId524"/>
    <p:sldId id="776" r:id="rId525"/>
    <p:sldId id="777" r:id="rId526"/>
    <p:sldId id="778" r:id="rId527"/>
    <p:sldId id="779" r:id="rId528"/>
    <p:sldId id="780" r:id="rId529"/>
    <p:sldId id="781" r:id="rId530"/>
    <p:sldId id="782" r:id="rId531"/>
    <p:sldId id="783" r:id="rId532"/>
    <p:sldId id="784" r:id="rId533"/>
    <p:sldId id="785" r:id="rId534"/>
    <p:sldId id="786" r:id="rId535"/>
    <p:sldId id="787" r:id="rId536"/>
    <p:sldId id="788" r:id="rId537"/>
    <p:sldId id="789" r:id="rId538"/>
    <p:sldId id="790" r:id="rId539"/>
    <p:sldId id="791" r:id="rId540"/>
    <p:sldId id="792" r:id="rId541"/>
    <p:sldId id="793" r:id="rId542"/>
    <p:sldId id="794" r:id="rId543"/>
    <p:sldId id="795" r:id="rId544"/>
    <p:sldId id="796" r:id="rId545"/>
    <p:sldId id="797" r:id="rId546"/>
    <p:sldId id="798" r:id="rId547"/>
    <p:sldId id="799" r:id="rId548"/>
    <p:sldId id="800" r:id="rId549"/>
    <p:sldId id="801" r:id="rId550"/>
    <p:sldId id="802" r:id="rId551"/>
    <p:sldId id="803" r:id="rId552"/>
    <p:sldId id="804" r:id="rId553"/>
    <p:sldId id="805" r:id="rId554"/>
    <p:sldId id="806" r:id="rId555"/>
    <p:sldId id="807" r:id="rId556"/>
    <p:sldId id="808" r:id="rId557"/>
    <p:sldId id="809" r:id="rId558"/>
    <p:sldId id="810" r:id="rId559"/>
    <p:sldId id="811" r:id="rId560"/>
    <p:sldId id="812" r:id="rId561"/>
    <p:sldId id="813" r:id="rId562"/>
    <p:sldId id="814" r:id="rId563"/>
    <p:sldId id="815" r:id="rId564"/>
    <p:sldId id="816" r:id="rId565"/>
    <p:sldId id="817" r:id="rId566"/>
    <p:sldId id="818" r:id="rId567"/>
    <p:sldId id="819" r:id="rId568"/>
    <p:sldId id="820" r:id="rId569"/>
    <p:sldId id="821" r:id="rId570"/>
    <p:sldId id="822" r:id="rId571"/>
    <p:sldId id="823" r:id="rId572"/>
    <p:sldId id="824" r:id="rId573"/>
    <p:sldId id="825" r:id="rId574"/>
    <p:sldId id="826" r:id="rId575"/>
    <p:sldId id="827" r:id="rId576"/>
    <p:sldId id="828" r:id="rId577"/>
    <p:sldId id="829" r:id="rId578"/>
    <p:sldId id="830" r:id="rId579"/>
    <p:sldId id="831" r:id="rId580"/>
    <p:sldId id="832" r:id="rId581"/>
    <p:sldId id="833" r:id="rId582"/>
    <p:sldId id="834" r:id="rId583"/>
    <p:sldId id="835" r:id="rId584"/>
    <p:sldId id="836" r:id="rId585"/>
    <p:sldId id="837" r:id="rId586"/>
    <p:sldId id="838" r:id="rId587"/>
    <p:sldId id="839" r:id="rId588"/>
    <p:sldId id="840" r:id="rId589"/>
    <p:sldId id="841" r:id="rId590"/>
    <p:sldId id="842" r:id="rId591"/>
    <p:sldId id="843" r:id="rId592"/>
    <p:sldId id="844" r:id="rId593"/>
    <p:sldId id="845" r:id="rId594"/>
    <p:sldId id="846" r:id="rId595"/>
    <p:sldId id="847" r:id="rId596"/>
    <p:sldId id="848" r:id="rId597"/>
    <p:sldId id="849" r:id="rId598"/>
    <p:sldId id="850" r:id="rId599"/>
    <p:sldId id="851" r:id="rId600"/>
    <p:sldId id="852" r:id="rId601"/>
    <p:sldId id="853" r:id="rId602"/>
    <p:sldId id="854" r:id="rId603"/>
    <p:sldId id="855" r:id="rId604"/>
    <p:sldId id="856" r:id="rId605"/>
    <p:sldId id="857" r:id="rId606"/>
    <p:sldId id="858" r:id="rId607"/>
    <p:sldId id="859" r:id="rId608"/>
    <p:sldId id="860" r:id="rId609"/>
    <p:sldId id="861" r:id="rId610"/>
    <p:sldId id="862" r:id="rId611"/>
    <p:sldId id="863" r:id="rId612"/>
    <p:sldId id="864" r:id="rId613"/>
    <p:sldId id="865" r:id="rId614"/>
    <p:sldId id="866" r:id="rId615"/>
    <p:sldId id="867" r:id="rId616"/>
    <p:sldId id="868" r:id="rId617"/>
    <p:sldId id="869" r:id="rId618"/>
    <p:sldId id="870" r:id="rId619"/>
    <p:sldId id="871" r:id="rId620"/>
    <p:sldId id="872" r:id="rId621"/>
    <p:sldId id="873" r:id="rId622"/>
    <p:sldId id="874" r:id="rId623"/>
    <p:sldId id="875" r:id="rId624"/>
    <p:sldId id="876" r:id="rId625"/>
    <p:sldId id="877" r:id="rId626"/>
    <p:sldId id="878" r:id="rId627"/>
    <p:sldId id="879" r:id="rId628"/>
    <p:sldId id="880" r:id="rId629"/>
    <p:sldId id="881" r:id="rId630"/>
    <p:sldId id="882" r:id="rId631"/>
    <p:sldId id="883" r:id="rId632"/>
    <p:sldId id="884" r:id="rId633"/>
    <p:sldId id="885" r:id="rId634"/>
    <p:sldId id="886" r:id="rId635"/>
    <p:sldId id="887" r:id="rId636"/>
    <p:sldId id="888" r:id="rId637"/>
    <p:sldId id="889" r:id="rId638"/>
    <p:sldId id="890" r:id="rId639"/>
    <p:sldId id="891" r:id="rId640"/>
    <p:sldId id="892" r:id="rId641"/>
    <p:sldId id="893" r:id="rId642"/>
    <p:sldId id="894" r:id="rId643"/>
    <p:sldId id="895" r:id="rId644"/>
    <p:sldId id="896" r:id="rId645"/>
    <p:sldId id="897" r:id="rId646"/>
    <p:sldId id="898" r:id="rId647"/>
  </p:sldIdLst>
  <p:sldSz cy="6858000" cx="12192000"/>
  <p:notesSz cx="6858000" cy="9144000"/>
  <p:embeddedFontLst>
    <p:embeddedFont>
      <p:font typeface="Roboto"/>
      <p:regular r:id="rId648"/>
      <p:bold r:id="rId649"/>
      <p:italic r:id="rId650"/>
      <p:boldItalic r:id="rId6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2" roundtripDataSignature="AMtx7miGmfvaa01SL6Cnl473ecNmU40l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90" Type="http://schemas.openxmlformats.org/officeDocument/2006/relationships/slide" Target="slides/slide186.xml"/><Relationship Id="rId194" Type="http://schemas.openxmlformats.org/officeDocument/2006/relationships/slide" Target="slides/slide190.xml"/><Relationship Id="rId193" Type="http://schemas.openxmlformats.org/officeDocument/2006/relationships/slide" Target="slides/slide189.xml"/><Relationship Id="rId192" Type="http://schemas.openxmlformats.org/officeDocument/2006/relationships/slide" Target="slides/slide188.xml"/><Relationship Id="rId191" Type="http://schemas.openxmlformats.org/officeDocument/2006/relationships/slide" Target="slides/slide187.xml"/><Relationship Id="rId187" Type="http://schemas.openxmlformats.org/officeDocument/2006/relationships/slide" Target="slides/slide183.xml"/><Relationship Id="rId186" Type="http://schemas.openxmlformats.org/officeDocument/2006/relationships/slide" Target="slides/slide182.xml"/><Relationship Id="rId185" Type="http://schemas.openxmlformats.org/officeDocument/2006/relationships/slide" Target="slides/slide181.xml"/><Relationship Id="rId184" Type="http://schemas.openxmlformats.org/officeDocument/2006/relationships/slide" Target="slides/slide180.xml"/><Relationship Id="rId189" Type="http://schemas.openxmlformats.org/officeDocument/2006/relationships/slide" Target="slides/slide185.xml"/><Relationship Id="rId188" Type="http://schemas.openxmlformats.org/officeDocument/2006/relationships/slide" Target="slides/slide184.xml"/><Relationship Id="rId183" Type="http://schemas.openxmlformats.org/officeDocument/2006/relationships/slide" Target="slides/slide179.xml"/><Relationship Id="rId182" Type="http://schemas.openxmlformats.org/officeDocument/2006/relationships/slide" Target="slides/slide178.xml"/><Relationship Id="rId181" Type="http://schemas.openxmlformats.org/officeDocument/2006/relationships/slide" Target="slides/slide177.xml"/><Relationship Id="rId180" Type="http://schemas.openxmlformats.org/officeDocument/2006/relationships/slide" Target="slides/slide176.xml"/><Relationship Id="rId176" Type="http://schemas.openxmlformats.org/officeDocument/2006/relationships/slide" Target="slides/slide172.xml"/><Relationship Id="rId297" Type="http://schemas.openxmlformats.org/officeDocument/2006/relationships/slide" Target="slides/slide293.xml"/><Relationship Id="rId175" Type="http://schemas.openxmlformats.org/officeDocument/2006/relationships/slide" Target="slides/slide171.xml"/><Relationship Id="rId296" Type="http://schemas.openxmlformats.org/officeDocument/2006/relationships/slide" Target="slides/slide292.xml"/><Relationship Id="rId174" Type="http://schemas.openxmlformats.org/officeDocument/2006/relationships/slide" Target="slides/slide170.xml"/><Relationship Id="rId295" Type="http://schemas.openxmlformats.org/officeDocument/2006/relationships/slide" Target="slides/slide291.xml"/><Relationship Id="rId173" Type="http://schemas.openxmlformats.org/officeDocument/2006/relationships/slide" Target="slides/slide169.xml"/><Relationship Id="rId294" Type="http://schemas.openxmlformats.org/officeDocument/2006/relationships/slide" Target="slides/slide290.xml"/><Relationship Id="rId179" Type="http://schemas.openxmlformats.org/officeDocument/2006/relationships/slide" Target="slides/slide175.xml"/><Relationship Id="rId178" Type="http://schemas.openxmlformats.org/officeDocument/2006/relationships/slide" Target="slides/slide174.xml"/><Relationship Id="rId299" Type="http://schemas.openxmlformats.org/officeDocument/2006/relationships/slide" Target="slides/slide295.xml"/><Relationship Id="rId177" Type="http://schemas.openxmlformats.org/officeDocument/2006/relationships/slide" Target="slides/slide173.xml"/><Relationship Id="rId298" Type="http://schemas.openxmlformats.org/officeDocument/2006/relationships/slide" Target="slides/slide294.xml"/><Relationship Id="rId198" Type="http://schemas.openxmlformats.org/officeDocument/2006/relationships/slide" Target="slides/slide194.xml"/><Relationship Id="rId197" Type="http://schemas.openxmlformats.org/officeDocument/2006/relationships/slide" Target="slides/slide193.xml"/><Relationship Id="rId196" Type="http://schemas.openxmlformats.org/officeDocument/2006/relationships/slide" Target="slides/slide192.xml"/><Relationship Id="rId195" Type="http://schemas.openxmlformats.org/officeDocument/2006/relationships/slide" Target="slides/slide191.xml"/><Relationship Id="rId199" Type="http://schemas.openxmlformats.org/officeDocument/2006/relationships/slide" Target="slides/slide195.xml"/><Relationship Id="rId150" Type="http://schemas.openxmlformats.org/officeDocument/2006/relationships/slide" Target="slides/slide146.xml"/><Relationship Id="rId271" Type="http://schemas.openxmlformats.org/officeDocument/2006/relationships/slide" Target="slides/slide267.xml"/><Relationship Id="rId392" Type="http://schemas.openxmlformats.org/officeDocument/2006/relationships/slide" Target="slides/slide388.xml"/><Relationship Id="rId270" Type="http://schemas.openxmlformats.org/officeDocument/2006/relationships/slide" Target="slides/slide266.xml"/><Relationship Id="rId391" Type="http://schemas.openxmlformats.org/officeDocument/2006/relationships/slide" Target="slides/slide387.xml"/><Relationship Id="rId390" Type="http://schemas.openxmlformats.org/officeDocument/2006/relationships/slide" Target="slides/slide38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5.xml"/><Relationship Id="rId4" Type="http://schemas.openxmlformats.org/officeDocument/2006/relationships/notesMaster" Target="notesMasters/notesMaster1.xml"/><Relationship Id="rId148" Type="http://schemas.openxmlformats.org/officeDocument/2006/relationships/slide" Target="slides/slide144.xml"/><Relationship Id="rId269" Type="http://schemas.openxmlformats.org/officeDocument/2006/relationships/slide" Target="slides/slide265.xml"/><Relationship Id="rId9" Type="http://schemas.openxmlformats.org/officeDocument/2006/relationships/slide" Target="slides/slide5.xml"/><Relationship Id="rId143" Type="http://schemas.openxmlformats.org/officeDocument/2006/relationships/slide" Target="slides/slide139.xml"/><Relationship Id="rId264" Type="http://schemas.openxmlformats.org/officeDocument/2006/relationships/slide" Target="slides/slide260.xml"/><Relationship Id="rId385" Type="http://schemas.openxmlformats.org/officeDocument/2006/relationships/slide" Target="slides/slide381.xml"/><Relationship Id="rId142" Type="http://schemas.openxmlformats.org/officeDocument/2006/relationships/slide" Target="slides/slide138.xml"/><Relationship Id="rId263" Type="http://schemas.openxmlformats.org/officeDocument/2006/relationships/slide" Target="slides/slide259.xml"/><Relationship Id="rId384" Type="http://schemas.openxmlformats.org/officeDocument/2006/relationships/slide" Target="slides/slide380.xml"/><Relationship Id="rId141" Type="http://schemas.openxmlformats.org/officeDocument/2006/relationships/slide" Target="slides/slide137.xml"/><Relationship Id="rId262" Type="http://schemas.openxmlformats.org/officeDocument/2006/relationships/slide" Target="slides/slide258.xml"/><Relationship Id="rId383" Type="http://schemas.openxmlformats.org/officeDocument/2006/relationships/slide" Target="slides/slide379.xml"/><Relationship Id="rId140" Type="http://schemas.openxmlformats.org/officeDocument/2006/relationships/slide" Target="slides/slide136.xml"/><Relationship Id="rId261" Type="http://schemas.openxmlformats.org/officeDocument/2006/relationships/slide" Target="slides/slide257.xml"/><Relationship Id="rId382" Type="http://schemas.openxmlformats.org/officeDocument/2006/relationships/slide" Target="slides/slide378.xml"/><Relationship Id="rId5" Type="http://schemas.openxmlformats.org/officeDocument/2006/relationships/slide" Target="slides/slide1.xml"/><Relationship Id="rId147" Type="http://schemas.openxmlformats.org/officeDocument/2006/relationships/slide" Target="slides/slide143.xml"/><Relationship Id="rId268" Type="http://schemas.openxmlformats.org/officeDocument/2006/relationships/slide" Target="slides/slide264.xml"/><Relationship Id="rId389" Type="http://schemas.openxmlformats.org/officeDocument/2006/relationships/slide" Target="slides/slide385.xml"/><Relationship Id="rId6" Type="http://schemas.openxmlformats.org/officeDocument/2006/relationships/slide" Target="slides/slide2.xml"/><Relationship Id="rId146" Type="http://schemas.openxmlformats.org/officeDocument/2006/relationships/slide" Target="slides/slide142.xml"/><Relationship Id="rId267" Type="http://schemas.openxmlformats.org/officeDocument/2006/relationships/slide" Target="slides/slide263.xml"/><Relationship Id="rId388" Type="http://schemas.openxmlformats.org/officeDocument/2006/relationships/slide" Target="slides/slide384.xml"/><Relationship Id="rId7" Type="http://schemas.openxmlformats.org/officeDocument/2006/relationships/slide" Target="slides/slide3.xml"/><Relationship Id="rId145" Type="http://schemas.openxmlformats.org/officeDocument/2006/relationships/slide" Target="slides/slide141.xml"/><Relationship Id="rId266" Type="http://schemas.openxmlformats.org/officeDocument/2006/relationships/slide" Target="slides/slide262.xml"/><Relationship Id="rId387" Type="http://schemas.openxmlformats.org/officeDocument/2006/relationships/slide" Target="slides/slide383.xml"/><Relationship Id="rId8" Type="http://schemas.openxmlformats.org/officeDocument/2006/relationships/slide" Target="slides/slide4.xml"/><Relationship Id="rId144" Type="http://schemas.openxmlformats.org/officeDocument/2006/relationships/slide" Target="slides/slide140.xml"/><Relationship Id="rId265" Type="http://schemas.openxmlformats.org/officeDocument/2006/relationships/slide" Target="slides/slide261.xml"/><Relationship Id="rId386" Type="http://schemas.openxmlformats.org/officeDocument/2006/relationships/slide" Target="slides/slide382.xml"/><Relationship Id="rId260" Type="http://schemas.openxmlformats.org/officeDocument/2006/relationships/slide" Target="slides/slide256.xml"/><Relationship Id="rId381" Type="http://schemas.openxmlformats.org/officeDocument/2006/relationships/slide" Target="slides/slide377.xml"/><Relationship Id="rId380" Type="http://schemas.openxmlformats.org/officeDocument/2006/relationships/slide" Target="slides/slide376.xml"/><Relationship Id="rId139" Type="http://schemas.openxmlformats.org/officeDocument/2006/relationships/slide" Target="slides/slide135.xml"/><Relationship Id="rId138" Type="http://schemas.openxmlformats.org/officeDocument/2006/relationships/slide" Target="slides/slide134.xml"/><Relationship Id="rId259" Type="http://schemas.openxmlformats.org/officeDocument/2006/relationships/slide" Target="slides/slide255.xml"/><Relationship Id="rId137" Type="http://schemas.openxmlformats.org/officeDocument/2006/relationships/slide" Target="slides/slide133.xml"/><Relationship Id="rId258" Type="http://schemas.openxmlformats.org/officeDocument/2006/relationships/slide" Target="slides/slide254.xml"/><Relationship Id="rId379" Type="http://schemas.openxmlformats.org/officeDocument/2006/relationships/slide" Target="slides/slide375.xml"/><Relationship Id="rId132" Type="http://schemas.openxmlformats.org/officeDocument/2006/relationships/slide" Target="slides/slide128.xml"/><Relationship Id="rId253" Type="http://schemas.openxmlformats.org/officeDocument/2006/relationships/slide" Target="slides/slide249.xml"/><Relationship Id="rId374" Type="http://schemas.openxmlformats.org/officeDocument/2006/relationships/slide" Target="slides/slide370.xml"/><Relationship Id="rId495" Type="http://schemas.openxmlformats.org/officeDocument/2006/relationships/slide" Target="slides/slide491.xml"/><Relationship Id="rId131" Type="http://schemas.openxmlformats.org/officeDocument/2006/relationships/slide" Target="slides/slide127.xml"/><Relationship Id="rId252" Type="http://schemas.openxmlformats.org/officeDocument/2006/relationships/slide" Target="slides/slide248.xml"/><Relationship Id="rId373" Type="http://schemas.openxmlformats.org/officeDocument/2006/relationships/slide" Target="slides/slide369.xml"/><Relationship Id="rId494" Type="http://schemas.openxmlformats.org/officeDocument/2006/relationships/slide" Target="slides/slide490.xml"/><Relationship Id="rId130" Type="http://schemas.openxmlformats.org/officeDocument/2006/relationships/slide" Target="slides/slide126.xml"/><Relationship Id="rId251" Type="http://schemas.openxmlformats.org/officeDocument/2006/relationships/slide" Target="slides/slide247.xml"/><Relationship Id="rId372" Type="http://schemas.openxmlformats.org/officeDocument/2006/relationships/slide" Target="slides/slide368.xml"/><Relationship Id="rId493" Type="http://schemas.openxmlformats.org/officeDocument/2006/relationships/slide" Target="slides/slide489.xml"/><Relationship Id="rId250" Type="http://schemas.openxmlformats.org/officeDocument/2006/relationships/slide" Target="slides/slide246.xml"/><Relationship Id="rId371" Type="http://schemas.openxmlformats.org/officeDocument/2006/relationships/slide" Target="slides/slide367.xml"/><Relationship Id="rId492" Type="http://schemas.openxmlformats.org/officeDocument/2006/relationships/slide" Target="slides/slide488.xml"/><Relationship Id="rId136" Type="http://schemas.openxmlformats.org/officeDocument/2006/relationships/slide" Target="slides/slide132.xml"/><Relationship Id="rId257" Type="http://schemas.openxmlformats.org/officeDocument/2006/relationships/slide" Target="slides/slide253.xml"/><Relationship Id="rId378" Type="http://schemas.openxmlformats.org/officeDocument/2006/relationships/slide" Target="slides/slide374.xml"/><Relationship Id="rId499" Type="http://schemas.openxmlformats.org/officeDocument/2006/relationships/slide" Target="slides/slide495.xml"/><Relationship Id="rId135" Type="http://schemas.openxmlformats.org/officeDocument/2006/relationships/slide" Target="slides/slide131.xml"/><Relationship Id="rId256" Type="http://schemas.openxmlformats.org/officeDocument/2006/relationships/slide" Target="slides/slide252.xml"/><Relationship Id="rId377" Type="http://schemas.openxmlformats.org/officeDocument/2006/relationships/slide" Target="slides/slide373.xml"/><Relationship Id="rId498" Type="http://schemas.openxmlformats.org/officeDocument/2006/relationships/slide" Target="slides/slide494.xml"/><Relationship Id="rId134" Type="http://schemas.openxmlformats.org/officeDocument/2006/relationships/slide" Target="slides/slide130.xml"/><Relationship Id="rId255" Type="http://schemas.openxmlformats.org/officeDocument/2006/relationships/slide" Target="slides/slide251.xml"/><Relationship Id="rId376" Type="http://schemas.openxmlformats.org/officeDocument/2006/relationships/slide" Target="slides/slide372.xml"/><Relationship Id="rId497" Type="http://schemas.openxmlformats.org/officeDocument/2006/relationships/slide" Target="slides/slide493.xml"/><Relationship Id="rId133" Type="http://schemas.openxmlformats.org/officeDocument/2006/relationships/slide" Target="slides/slide129.xml"/><Relationship Id="rId254" Type="http://schemas.openxmlformats.org/officeDocument/2006/relationships/slide" Target="slides/slide250.xml"/><Relationship Id="rId375" Type="http://schemas.openxmlformats.org/officeDocument/2006/relationships/slide" Target="slides/slide371.xml"/><Relationship Id="rId496" Type="http://schemas.openxmlformats.org/officeDocument/2006/relationships/slide" Target="slides/slide492.xml"/><Relationship Id="rId172" Type="http://schemas.openxmlformats.org/officeDocument/2006/relationships/slide" Target="slides/slide168.xml"/><Relationship Id="rId293" Type="http://schemas.openxmlformats.org/officeDocument/2006/relationships/slide" Target="slides/slide289.xml"/><Relationship Id="rId171" Type="http://schemas.openxmlformats.org/officeDocument/2006/relationships/slide" Target="slides/slide167.xml"/><Relationship Id="rId292" Type="http://schemas.openxmlformats.org/officeDocument/2006/relationships/slide" Target="slides/slide288.xml"/><Relationship Id="rId170" Type="http://schemas.openxmlformats.org/officeDocument/2006/relationships/slide" Target="slides/slide166.xml"/><Relationship Id="rId291" Type="http://schemas.openxmlformats.org/officeDocument/2006/relationships/slide" Target="slides/slide287.xml"/><Relationship Id="rId290" Type="http://schemas.openxmlformats.org/officeDocument/2006/relationships/slide" Target="slides/slide286.xml"/><Relationship Id="rId165" Type="http://schemas.openxmlformats.org/officeDocument/2006/relationships/slide" Target="slides/slide161.xml"/><Relationship Id="rId286" Type="http://schemas.openxmlformats.org/officeDocument/2006/relationships/slide" Target="slides/slide282.xml"/><Relationship Id="rId164" Type="http://schemas.openxmlformats.org/officeDocument/2006/relationships/slide" Target="slides/slide160.xml"/><Relationship Id="rId285" Type="http://schemas.openxmlformats.org/officeDocument/2006/relationships/slide" Target="slides/slide281.xml"/><Relationship Id="rId163" Type="http://schemas.openxmlformats.org/officeDocument/2006/relationships/slide" Target="slides/slide159.xml"/><Relationship Id="rId284" Type="http://schemas.openxmlformats.org/officeDocument/2006/relationships/slide" Target="slides/slide280.xml"/><Relationship Id="rId162" Type="http://schemas.openxmlformats.org/officeDocument/2006/relationships/slide" Target="slides/slide158.xml"/><Relationship Id="rId283" Type="http://schemas.openxmlformats.org/officeDocument/2006/relationships/slide" Target="slides/slide279.xml"/><Relationship Id="rId169" Type="http://schemas.openxmlformats.org/officeDocument/2006/relationships/slide" Target="slides/slide165.xml"/><Relationship Id="rId168" Type="http://schemas.openxmlformats.org/officeDocument/2006/relationships/slide" Target="slides/slide164.xml"/><Relationship Id="rId289" Type="http://schemas.openxmlformats.org/officeDocument/2006/relationships/slide" Target="slides/slide285.xml"/><Relationship Id="rId167" Type="http://schemas.openxmlformats.org/officeDocument/2006/relationships/slide" Target="slides/slide163.xml"/><Relationship Id="rId288" Type="http://schemas.openxmlformats.org/officeDocument/2006/relationships/slide" Target="slides/slide284.xml"/><Relationship Id="rId166" Type="http://schemas.openxmlformats.org/officeDocument/2006/relationships/slide" Target="slides/slide162.xml"/><Relationship Id="rId287" Type="http://schemas.openxmlformats.org/officeDocument/2006/relationships/slide" Target="slides/slide283.xml"/><Relationship Id="rId161" Type="http://schemas.openxmlformats.org/officeDocument/2006/relationships/slide" Target="slides/slide157.xml"/><Relationship Id="rId282" Type="http://schemas.openxmlformats.org/officeDocument/2006/relationships/slide" Target="slides/slide278.xml"/><Relationship Id="rId160" Type="http://schemas.openxmlformats.org/officeDocument/2006/relationships/slide" Target="slides/slide156.xml"/><Relationship Id="rId281" Type="http://schemas.openxmlformats.org/officeDocument/2006/relationships/slide" Target="slides/slide277.xml"/><Relationship Id="rId280" Type="http://schemas.openxmlformats.org/officeDocument/2006/relationships/slide" Target="slides/slide276.xml"/><Relationship Id="rId159" Type="http://schemas.openxmlformats.org/officeDocument/2006/relationships/slide" Target="slides/slide155.xml"/><Relationship Id="rId154" Type="http://schemas.openxmlformats.org/officeDocument/2006/relationships/slide" Target="slides/slide150.xml"/><Relationship Id="rId275" Type="http://schemas.openxmlformats.org/officeDocument/2006/relationships/slide" Target="slides/slide271.xml"/><Relationship Id="rId396" Type="http://schemas.openxmlformats.org/officeDocument/2006/relationships/slide" Target="slides/slide392.xml"/><Relationship Id="rId153" Type="http://schemas.openxmlformats.org/officeDocument/2006/relationships/slide" Target="slides/slide149.xml"/><Relationship Id="rId274" Type="http://schemas.openxmlformats.org/officeDocument/2006/relationships/slide" Target="slides/slide270.xml"/><Relationship Id="rId395" Type="http://schemas.openxmlformats.org/officeDocument/2006/relationships/slide" Target="slides/slide391.xml"/><Relationship Id="rId152" Type="http://schemas.openxmlformats.org/officeDocument/2006/relationships/slide" Target="slides/slide148.xml"/><Relationship Id="rId273" Type="http://schemas.openxmlformats.org/officeDocument/2006/relationships/slide" Target="slides/slide269.xml"/><Relationship Id="rId394" Type="http://schemas.openxmlformats.org/officeDocument/2006/relationships/slide" Target="slides/slide390.xml"/><Relationship Id="rId151" Type="http://schemas.openxmlformats.org/officeDocument/2006/relationships/slide" Target="slides/slide147.xml"/><Relationship Id="rId272" Type="http://schemas.openxmlformats.org/officeDocument/2006/relationships/slide" Target="slides/slide268.xml"/><Relationship Id="rId393" Type="http://schemas.openxmlformats.org/officeDocument/2006/relationships/slide" Target="slides/slide389.xml"/><Relationship Id="rId158" Type="http://schemas.openxmlformats.org/officeDocument/2006/relationships/slide" Target="slides/slide154.xml"/><Relationship Id="rId279" Type="http://schemas.openxmlformats.org/officeDocument/2006/relationships/slide" Target="slides/slide275.xml"/><Relationship Id="rId157" Type="http://schemas.openxmlformats.org/officeDocument/2006/relationships/slide" Target="slides/slide153.xml"/><Relationship Id="rId278" Type="http://schemas.openxmlformats.org/officeDocument/2006/relationships/slide" Target="slides/slide274.xml"/><Relationship Id="rId399" Type="http://schemas.openxmlformats.org/officeDocument/2006/relationships/slide" Target="slides/slide395.xml"/><Relationship Id="rId156" Type="http://schemas.openxmlformats.org/officeDocument/2006/relationships/slide" Target="slides/slide152.xml"/><Relationship Id="rId277" Type="http://schemas.openxmlformats.org/officeDocument/2006/relationships/slide" Target="slides/slide273.xml"/><Relationship Id="rId398" Type="http://schemas.openxmlformats.org/officeDocument/2006/relationships/slide" Target="slides/slide394.xml"/><Relationship Id="rId155" Type="http://schemas.openxmlformats.org/officeDocument/2006/relationships/slide" Target="slides/slide151.xml"/><Relationship Id="rId276" Type="http://schemas.openxmlformats.org/officeDocument/2006/relationships/slide" Target="slides/slide272.xml"/><Relationship Id="rId397" Type="http://schemas.openxmlformats.org/officeDocument/2006/relationships/slide" Target="slides/slide393.xml"/><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509" Type="http://schemas.openxmlformats.org/officeDocument/2006/relationships/slide" Target="slides/slide505.xml"/><Relationship Id="rId508" Type="http://schemas.openxmlformats.org/officeDocument/2006/relationships/slide" Target="slides/slide504.xml"/><Relationship Id="rId629" Type="http://schemas.openxmlformats.org/officeDocument/2006/relationships/slide" Target="slides/slide625.xml"/><Relationship Id="rId503" Type="http://schemas.openxmlformats.org/officeDocument/2006/relationships/slide" Target="slides/slide499.xml"/><Relationship Id="rId624" Type="http://schemas.openxmlformats.org/officeDocument/2006/relationships/slide" Target="slides/slide620.xml"/><Relationship Id="rId502" Type="http://schemas.openxmlformats.org/officeDocument/2006/relationships/slide" Target="slides/slide498.xml"/><Relationship Id="rId623" Type="http://schemas.openxmlformats.org/officeDocument/2006/relationships/slide" Target="slides/slide619.xml"/><Relationship Id="rId501" Type="http://schemas.openxmlformats.org/officeDocument/2006/relationships/slide" Target="slides/slide497.xml"/><Relationship Id="rId622" Type="http://schemas.openxmlformats.org/officeDocument/2006/relationships/slide" Target="slides/slide618.xml"/><Relationship Id="rId500" Type="http://schemas.openxmlformats.org/officeDocument/2006/relationships/slide" Target="slides/slide496.xml"/><Relationship Id="rId621" Type="http://schemas.openxmlformats.org/officeDocument/2006/relationships/slide" Target="slides/slide617.xml"/><Relationship Id="rId507" Type="http://schemas.openxmlformats.org/officeDocument/2006/relationships/slide" Target="slides/slide503.xml"/><Relationship Id="rId628" Type="http://schemas.openxmlformats.org/officeDocument/2006/relationships/slide" Target="slides/slide624.xml"/><Relationship Id="rId506" Type="http://schemas.openxmlformats.org/officeDocument/2006/relationships/slide" Target="slides/slide502.xml"/><Relationship Id="rId627" Type="http://schemas.openxmlformats.org/officeDocument/2006/relationships/slide" Target="slides/slide623.xml"/><Relationship Id="rId505" Type="http://schemas.openxmlformats.org/officeDocument/2006/relationships/slide" Target="slides/slide501.xml"/><Relationship Id="rId626" Type="http://schemas.openxmlformats.org/officeDocument/2006/relationships/slide" Target="slides/slide622.xml"/><Relationship Id="rId504" Type="http://schemas.openxmlformats.org/officeDocument/2006/relationships/slide" Target="slides/slide500.xml"/><Relationship Id="rId625" Type="http://schemas.openxmlformats.org/officeDocument/2006/relationships/slide" Target="slides/slide62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620" Type="http://schemas.openxmlformats.org/officeDocument/2006/relationships/slide" Target="slides/slide61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619" Type="http://schemas.openxmlformats.org/officeDocument/2006/relationships/slide" Target="slides/slide615.xml"/><Relationship Id="rId618" Type="http://schemas.openxmlformats.org/officeDocument/2006/relationships/slide" Target="slides/slide614.xml"/><Relationship Id="rId613" Type="http://schemas.openxmlformats.org/officeDocument/2006/relationships/slide" Target="slides/slide609.xml"/><Relationship Id="rId612" Type="http://schemas.openxmlformats.org/officeDocument/2006/relationships/slide" Target="slides/slide608.xml"/><Relationship Id="rId611" Type="http://schemas.openxmlformats.org/officeDocument/2006/relationships/slide" Target="slides/slide607.xml"/><Relationship Id="rId610" Type="http://schemas.openxmlformats.org/officeDocument/2006/relationships/slide" Target="slides/slide606.xml"/><Relationship Id="rId617" Type="http://schemas.openxmlformats.org/officeDocument/2006/relationships/slide" Target="slides/slide613.xml"/><Relationship Id="rId616" Type="http://schemas.openxmlformats.org/officeDocument/2006/relationships/slide" Target="slides/slide612.xml"/><Relationship Id="rId615" Type="http://schemas.openxmlformats.org/officeDocument/2006/relationships/slide" Target="slides/slide611.xml"/><Relationship Id="rId614" Type="http://schemas.openxmlformats.org/officeDocument/2006/relationships/slide" Target="slides/slide61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409" Type="http://schemas.openxmlformats.org/officeDocument/2006/relationships/slide" Target="slides/slide405.xml"/><Relationship Id="rId404" Type="http://schemas.openxmlformats.org/officeDocument/2006/relationships/slide" Target="slides/slide400.xml"/><Relationship Id="rId525" Type="http://schemas.openxmlformats.org/officeDocument/2006/relationships/slide" Target="slides/slide521.xml"/><Relationship Id="rId646" Type="http://schemas.openxmlformats.org/officeDocument/2006/relationships/slide" Target="slides/slide642.xml"/><Relationship Id="rId403" Type="http://schemas.openxmlformats.org/officeDocument/2006/relationships/slide" Target="slides/slide399.xml"/><Relationship Id="rId524" Type="http://schemas.openxmlformats.org/officeDocument/2006/relationships/slide" Target="slides/slide520.xml"/><Relationship Id="rId645" Type="http://schemas.openxmlformats.org/officeDocument/2006/relationships/slide" Target="slides/slide641.xml"/><Relationship Id="rId402" Type="http://schemas.openxmlformats.org/officeDocument/2006/relationships/slide" Target="slides/slide398.xml"/><Relationship Id="rId523" Type="http://schemas.openxmlformats.org/officeDocument/2006/relationships/slide" Target="slides/slide519.xml"/><Relationship Id="rId644" Type="http://schemas.openxmlformats.org/officeDocument/2006/relationships/slide" Target="slides/slide640.xml"/><Relationship Id="rId401" Type="http://schemas.openxmlformats.org/officeDocument/2006/relationships/slide" Target="slides/slide397.xml"/><Relationship Id="rId522" Type="http://schemas.openxmlformats.org/officeDocument/2006/relationships/slide" Target="slides/slide518.xml"/><Relationship Id="rId643" Type="http://schemas.openxmlformats.org/officeDocument/2006/relationships/slide" Target="slides/slide639.xml"/><Relationship Id="rId408" Type="http://schemas.openxmlformats.org/officeDocument/2006/relationships/slide" Target="slides/slide404.xml"/><Relationship Id="rId529" Type="http://schemas.openxmlformats.org/officeDocument/2006/relationships/slide" Target="slides/slide525.xml"/><Relationship Id="rId407" Type="http://schemas.openxmlformats.org/officeDocument/2006/relationships/slide" Target="slides/slide403.xml"/><Relationship Id="rId528" Type="http://schemas.openxmlformats.org/officeDocument/2006/relationships/slide" Target="slides/slide524.xml"/><Relationship Id="rId649" Type="http://schemas.openxmlformats.org/officeDocument/2006/relationships/font" Target="fonts/Roboto-bold.fntdata"/><Relationship Id="rId406" Type="http://schemas.openxmlformats.org/officeDocument/2006/relationships/slide" Target="slides/slide402.xml"/><Relationship Id="rId527" Type="http://schemas.openxmlformats.org/officeDocument/2006/relationships/slide" Target="slides/slide523.xml"/><Relationship Id="rId648" Type="http://schemas.openxmlformats.org/officeDocument/2006/relationships/font" Target="fonts/Roboto-regular.fntdata"/><Relationship Id="rId405" Type="http://schemas.openxmlformats.org/officeDocument/2006/relationships/slide" Target="slides/slide401.xml"/><Relationship Id="rId526" Type="http://schemas.openxmlformats.org/officeDocument/2006/relationships/slide" Target="slides/slide522.xml"/><Relationship Id="rId647" Type="http://schemas.openxmlformats.org/officeDocument/2006/relationships/slide" Target="slides/slide643.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400" Type="http://schemas.openxmlformats.org/officeDocument/2006/relationships/slide" Target="slides/slide396.xml"/><Relationship Id="rId521" Type="http://schemas.openxmlformats.org/officeDocument/2006/relationships/slide" Target="slides/slide517.xml"/><Relationship Id="rId642" Type="http://schemas.openxmlformats.org/officeDocument/2006/relationships/slide" Target="slides/slide638.xml"/><Relationship Id="rId29" Type="http://schemas.openxmlformats.org/officeDocument/2006/relationships/slide" Target="slides/slide25.xml"/><Relationship Id="rId520" Type="http://schemas.openxmlformats.org/officeDocument/2006/relationships/slide" Target="slides/slide516.xml"/><Relationship Id="rId641" Type="http://schemas.openxmlformats.org/officeDocument/2006/relationships/slide" Target="slides/slide637.xml"/><Relationship Id="rId640" Type="http://schemas.openxmlformats.org/officeDocument/2006/relationships/slide" Target="slides/slide63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519" Type="http://schemas.openxmlformats.org/officeDocument/2006/relationships/slide" Target="slides/slide515.xml"/><Relationship Id="rId514" Type="http://schemas.openxmlformats.org/officeDocument/2006/relationships/slide" Target="slides/slide510.xml"/><Relationship Id="rId635" Type="http://schemas.openxmlformats.org/officeDocument/2006/relationships/slide" Target="slides/slide631.xml"/><Relationship Id="rId513" Type="http://schemas.openxmlformats.org/officeDocument/2006/relationships/slide" Target="slides/slide509.xml"/><Relationship Id="rId634" Type="http://schemas.openxmlformats.org/officeDocument/2006/relationships/slide" Target="slides/slide630.xml"/><Relationship Id="rId512" Type="http://schemas.openxmlformats.org/officeDocument/2006/relationships/slide" Target="slides/slide508.xml"/><Relationship Id="rId633" Type="http://schemas.openxmlformats.org/officeDocument/2006/relationships/slide" Target="slides/slide629.xml"/><Relationship Id="rId511" Type="http://schemas.openxmlformats.org/officeDocument/2006/relationships/slide" Target="slides/slide507.xml"/><Relationship Id="rId632" Type="http://schemas.openxmlformats.org/officeDocument/2006/relationships/slide" Target="slides/slide628.xml"/><Relationship Id="rId518" Type="http://schemas.openxmlformats.org/officeDocument/2006/relationships/slide" Target="slides/slide514.xml"/><Relationship Id="rId639" Type="http://schemas.openxmlformats.org/officeDocument/2006/relationships/slide" Target="slides/slide635.xml"/><Relationship Id="rId517" Type="http://schemas.openxmlformats.org/officeDocument/2006/relationships/slide" Target="slides/slide513.xml"/><Relationship Id="rId638" Type="http://schemas.openxmlformats.org/officeDocument/2006/relationships/slide" Target="slides/slide634.xml"/><Relationship Id="rId516" Type="http://schemas.openxmlformats.org/officeDocument/2006/relationships/slide" Target="slides/slide512.xml"/><Relationship Id="rId637" Type="http://schemas.openxmlformats.org/officeDocument/2006/relationships/slide" Target="slides/slide633.xml"/><Relationship Id="rId515" Type="http://schemas.openxmlformats.org/officeDocument/2006/relationships/slide" Target="slides/slide511.xml"/><Relationship Id="rId636" Type="http://schemas.openxmlformats.org/officeDocument/2006/relationships/slide" Target="slides/slide632.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510" Type="http://schemas.openxmlformats.org/officeDocument/2006/relationships/slide" Target="slides/slide506.xml"/><Relationship Id="rId631" Type="http://schemas.openxmlformats.org/officeDocument/2006/relationships/slide" Target="slides/slide627.xml"/><Relationship Id="rId18" Type="http://schemas.openxmlformats.org/officeDocument/2006/relationships/slide" Target="slides/slide14.xml"/><Relationship Id="rId630" Type="http://schemas.openxmlformats.org/officeDocument/2006/relationships/slide" Target="slides/slide626.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9" Type="http://schemas.openxmlformats.org/officeDocument/2006/relationships/slide" Target="slides/slide605.xml"/><Relationship Id="rId608" Type="http://schemas.openxmlformats.org/officeDocument/2006/relationships/slide" Target="slides/slide604.xml"/><Relationship Id="rId607" Type="http://schemas.openxmlformats.org/officeDocument/2006/relationships/slide" Target="slides/slide603.xml"/><Relationship Id="rId60" Type="http://schemas.openxmlformats.org/officeDocument/2006/relationships/slide" Target="slides/slide56.xml"/><Relationship Id="rId602" Type="http://schemas.openxmlformats.org/officeDocument/2006/relationships/slide" Target="slides/slide598.xml"/><Relationship Id="rId601" Type="http://schemas.openxmlformats.org/officeDocument/2006/relationships/slide" Target="slides/slide597.xml"/><Relationship Id="rId600" Type="http://schemas.openxmlformats.org/officeDocument/2006/relationships/slide" Target="slides/slide596.xml"/><Relationship Id="rId606" Type="http://schemas.openxmlformats.org/officeDocument/2006/relationships/slide" Target="slides/slide602.xml"/><Relationship Id="rId605" Type="http://schemas.openxmlformats.org/officeDocument/2006/relationships/slide" Target="slides/slide601.xml"/><Relationship Id="rId604" Type="http://schemas.openxmlformats.org/officeDocument/2006/relationships/slide" Target="slides/slide600.xml"/><Relationship Id="rId603" Type="http://schemas.openxmlformats.org/officeDocument/2006/relationships/slide" Target="slides/slide599.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 Id="rId590" Type="http://schemas.openxmlformats.org/officeDocument/2006/relationships/slide" Target="slides/slide586.xml"/><Relationship Id="rId107" Type="http://schemas.openxmlformats.org/officeDocument/2006/relationships/slide" Target="slides/slide103.xml"/><Relationship Id="rId228" Type="http://schemas.openxmlformats.org/officeDocument/2006/relationships/slide" Target="slides/slide224.xml"/><Relationship Id="rId349" Type="http://schemas.openxmlformats.org/officeDocument/2006/relationships/slide" Target="slides/slide345.xml"/><Relationship Id="rId106" Type="http://schemas.openxmlformats.org/officeDocument/2006/relationships/slide" Target="slides/slide102.xml"/><Relationship Id="rId227" Type="http://schemas.openxmlformats.org/officeDocument/2006/relationships/slide" Target="slides/slide223.xml"/><Relationship Id="rId348" Type="http://schemas.openxmlformats.org/officeDocument/2006/relationships/slide" Target="slides/slide344.xml"/><Relationship Id="rId469" Type="http://schemas.openxmlformats.org/officeDocument/2006/relationships/slide" Target="slides/slide465.xml"/><Relationship Id="rId105" Type="http://schemas.openxmlformats.org/officeDocument/2006/relationships/slide" Target="slides/slide101.xml"/><Relationship Id="rId226" Type="http://schemas.openxmlformats.org/officeDocument/2006/relationships/slide" Target="slides/slide222.xml"/><Relationship Id="rId347" Type="http://schemas.openxmlformats.org/officeDocument/2006/relationships/slide" Target="slides/slide343.xml"/><Relationship Id="rId468" Type="http://schemas.openxmlformats.org/officeDocument/2006/relationships/slide" Target="slides/slide464.xml"/><Relationship Id="rId589" Type="http://schemas.openxmlformats.org/officeDocument/2006/relationships/slide" Target="slides/slide585.xml"/><Relationship Id="rId104" Type="http://schemas.openxmlformats.org/officeDocument/2006/relationships/slide" Target="slides/slide100.xml"/><Relationship Id="rId225" Type="http://schemas.openxmlformats.org/officeDocument/2006/relationships/slide" Target="slides/slide221.xml"/><Relationship Id="rId346" Type="http://schemas.openxmlformats.org/officeDocument/2006/relationships/slide" Target="slides/slide342.xml"/><Relationship Id="rId467" Type="http://schemas.openxmlformats.org/officeDocument/2006/relationships/slide" Target="slides/slide463.xml"/><Relationship Id="rId588" Type="http://schemas.openxmlformats.org/officeDocument/2006/relationships/slide" Target="slides/slide584.xml"/><Relationship Id="rId109" Type="http://schemas.openxmlformats.org/officeDocument/2006/relationships/slide" Target="slides/slide105.xml"/><Relationship Id="rId108" Type="http://schemas.openxmlformats.org/officeDocument/2006/relationships/slide" Target="slides/slide104.xml"/><Relationship Id="rId229" Type="http://schemas.openxmlformats.org/officeDocument/2006/relationships/slide" Target="slides/slide225.xml"/><Relationship Id="rId220" Type="http://schemas.openxmlformats.org/officeDocument/2006/relationships/slide" Target="slides/slide216.xml"/><Relationship Id="rId341" Type="http://schemas.openxmlformats.org/officeDocument/2006/relationships/slide" Target="slides/slide337.xml"/><Relationship Id="rId462" Type="http://schemas.openxmlformats.org/officeDocument/2006/relationships/slide" Target="slides/slide458.xml"/><Relationship Id="rId583" Type="http://schemas.openxmlformats.org/officeDocument/2006/relationships/slide" Target="slides/slide579.xml"/><Relationship Id="rId340" Type="http://schemas.openxmlformats.org/officeDocument/2006/relationships/slide" Target="slides/slide336.xml"/><Relationship Id="rId461" Type="http://schemas.openxmlformats.org/officeDocument/2006/relationships/slide" Target="slides/slide457.xml"/><Relationship Id="rId582" Type="http://schemas.openxmlformats.org/officeDocument/2006/relationships/slide" Target="slides/slide578.xml"/><Relationship Id="rId460" Type="http://schemas.openxmlformats.org/officeDocument/2006/relationships/slide" Target="slides/slide456.xml"/><Relationship Id="rId581" Type="http://schemas.openxmlformats.org/officeDocument/2006/relationships/slide" Target="slides/slide577.xml"/><Relationship Id="rId580" Type="http://schemas.openxmlformats.org/officeDocument/2006/relationships/slide" Target="slides/slide576.xml"/><Relationship Id="rId103" Type="http://schemas.openxmlformats.org/officeDocument/2006/relationships/slide" Target="slides/slide99.xml"/><Relationship Id="rId224" Type="http://schemas.openxmlformats.org/officeDocument/2006/relationships/slide" Target="slides/slide220.xml"/><Relationship Id="rId345" Type="http://schemas.openxmlformats.org/officeDocument/2006/relationships/slide" Target="slides/slide341.xml"/><Relationship Id="rId466" Type="http://schemas.openxmlformats.org/officeDocument/2006/relationships/slide" Target="slides/slide462.xml"/><Relationship Id="rId587" Type="http://schemas.openxmlformats.org/officeDocument/2006/relationships/slide" Target="slides/slide583.xml"/><Relationship Id="rId102" Type="http://schemas.openxmlformats.org/officeDocument/2006/relationships/slide" Target="slides/slide98.xml"/><Relationship Id="rId223" Type="http://schemas.openxmlformats.org/officeDocument/2006/relationships/slide" Target="slides/slide219.xml"/><Relationship Id="rId344" Type="http://schemas.openxmlformats.org/officeDocument/2006/relationships/slide" Target="slides/slide340.xml"/><Relationship Id="rId465" Type="http://schemas.openxmlformats.org/officeDocument/2006/relationships/slide" Target="slides/slide461.xml"/><Relationship Id="rId586" Type="http://schemas.openxmlformats.org/officeDocument/2006/relationships/slide" Target="slides/slide582.xml"/><Relationship Id="rId101" Type="http://schemas.openxmlformats.org/officeDocument/2006/relationships/slide" Target="slides/slide97.xml"/><Relationship Id="rId222" Type="http://schemas.openxmlformats.org/officeDocument/2006/relationships/slide" Target="slides/slide218.xml"/><Relationship Id="rId343" Type="http://schemas.openxmlformats.org/officeDocument/2006/relationships/slide" Target="slides/slide339.xml"/><Relationship Id="rId464" Type="http://schemas.openxmlformats.org/officeDocument/2006/relationships/slide" Target="slides/slide460.xml"/><Relationship Id="rId585" Type="http://schemas.openxmlformats.org/officeDocument/2006/relationships/slide" Target="slides/slide581.xml"/><Relationship Id="rId100" Type="http://schemas.openxmlformats.org/officeDocument/2006/relationships/slide" Target="slides/slide96.xml"/><Relationship Id="rId221" Type="http://schemas.openxmlformats.org/officeDocument/2006/relationships/slide" Target="slides/slide217.xml"/><Relationship Id="rId342" Type="http://schemas.openxmlformats.org/officeDocument/2006/relationships/slide" Target="slides/slide338.xml"/><Relationship Id="rId463" Type="http://schemas.openxmlformats.org/officeDocument/2006/relationships/slide" Target="slides/slide459.xml"/><Relationship Id="rId584" Type="http://schemas.openxmlformats.org/officeDocument/2006/relationships/slide" Target="slides/slide580.xml"/><Relationship Id="rId217" Type="http://schemas.openxmlformats.org/officeDocument/2006/relationships/slide" Target="slides/slide213.xml"/><Relationship Id="rId338" Type="http://schemas.openxmlformats.org/officeDocument/2006/relationships/slide" Target="slides/slide334.xml"/><Relationship Id="rId459" Type="http://schemas.openxmlformats.org/officeDocument/2006/relationships/slide" Target="slides/slide455.xml"/><Relationship Id="rId216" Type="http://schemas.openxmlformats.org/officeDocument/2006/relationships/slide" Target="slides/slide212.xml"/><Relationship Id="rId337" Type="http://schemas.openxmlformats.org/officeDocument/2006/relationships/slide" Target="slides/slide333.xml"/><Relationship Id="rId458" Type="http://schemas.openxmlformats.org/officeDocument/2006/relationships/slide" Target="slides/slide454.xml"/><Relationship Id="rId579" Type="http://schemas.openxmlformats.org/officeDocument/2006/relationships/slide" Target="slides/slide575.xml"/><Relationship Id="rId215" Type="http://schemas.openxmlformats.org/officeDocument/2006/relationships/slide" Target="slides/slide211.xml"/><Relationship Id="rId336" Type="http://schemas.openxmlformats.org/officeDocument/2006/relationships/slide" Target="slides/slide332.xml"/><Relationship Id="rId457" Type="http://schemas.openxmlformats.org/officeDocument/2006/relationships/slide" Target="slides/slide453.xml"/><Relationship Id="rId578" Type="http://schemas.openxmlformats.org/officeDocument/2006/relationships/slide" Target="slides/slide574.xml"/><Relationship Id="rId214" Type="http://schemas.openxmlformats.org/officeDocument/2006/relationships/slide" Target="slides/slide210.xml"/><Relationship Id="rId335" Type="http://schemas.openxmlformats.org/officeDocument/2006/relationships/slide" Target="slides/slide331.xml"/><Relationship Id="rId456" Type="http://schemas.openxmlformats.org/officeDocument/2006/relationships/slide" Target="slides/slide452.xml"/><Relationship Id="rId577" Type="http://schemas.openxmlformats.org/officeDocument/2006/relationships/slide" Target="slides/slide573.xml"/><Relationship Id="rId219" Type="http://schemas.openxmlformats.org/officeDocument/2006/relationships/slide" Target="slides/slide215.xml"/><Relationship Id="rId218" Type="http://schemas.openxmlformats.org/officeDocument/2006/relationships/slide" Target="slides/slide214.xml"/><Relationship Id="rId339" Type="http://schemas.openxmlformats.org/officeDocument/2006/relationships/slide" Target="slides/slide335.xml"/><Relationship Id="rId330" Type="http://schemas.openxmlformats.org/officeDocument/2006/relationships/slide" Target="slides/slide326.xml"/><Relationship Id="rId451" Type="http://schemas.openxmlformats.org/officeDocument/2006/relationships/slide" Target="slides/slide447.xml"/><Relationship Id="rId572" Type="http://schemas.openxmlformats.org/officeDocument/2006/relationships/slide" Target="slides/slide568.xml"/><Relationship Id="rId450" Type="http://schemas.openxmlformats.org/officeDocument/2006/relationships/slide" Target="slides/slide446.xml"/><Relationship Id="rId571" Type="http://schemas.openxmlformats.org/officeDocument/2006/relationships/slide" Target="slides/slide567.xml"/><Relationship Id="rId570" Type="http://schemas.openxmlformats.org/officeDocument/2006/relationships/slide" Target="slides/slide566.xml"/><Relationship Id="rId213" Type="http://schemas.openxmlformats.org/officeDocument/2006/relationships/slide" Target="slides/slide209.xml"/><Relationship Id="rId334" Type="http://schemas.openxmlformats.org/officeDocument/2006/relationships/slide" Target="slides/slide330.xml"/><Relationship Id="rId455" Type="http://schemas.openxmlformats.org/officeDocument/2006/relationships/slide" Target="slides/slide451.xml"/><Relationship Id="rId576" Type="http://schemas.openxmlformats.org/officeDocument/2006/relationships/slide" Target="slides/slide572.xml"/><Relationship Id="rId212" Type="http://schemas.openxmlformats.org/officeDocument/2006/relationships/slide" Target="slides/slide208.xml"/><Relationship Id="rId333" Type="http://schemas.openxmlformats.org/officeDocument/2006/relationships/slide" Target="slides/slide329.xml"/><Relationship Id="rId454" Type="http://schemas.openxmlformats.org/officeDocument/2006/relationships/slide" Target="slides/slide450.xml"/><Relationship Id="rId575" Type="http://schemas.openxmlformats.org/officeDocument/2006/relationships/slide" Target="slides/slide571.xml"/><Relationship Id="rId211" Type="http://schemas.openxmlformats.org/officeDocument/2006/relationships/slide" Target="slides/slide207.xml"/><Relationship Id="rId332" Type="http://schemas.openxmlformats.org/officeDocument/2006/relationships/slide" Target="slides/slide328.xml"/><Relationship Id="rId453" Type="http://schemas.openxmlformats.org/officeDocument/2006/relationships/slide" Target="slides/slide449.xml"/><Relationship Id="rId574" Type="http://schemas.openxmlformats.org/officeDocument/2006/relationships/slide" Target="slides/slide570.xml"/><Relationship Id="rId210" Type="http://schemas.openxmlformats.org/officeDocument/2006/relationships/slide" Target="slides/slide206.xml"/><Relationship Id="rId331" Type="http://schemas.openxmlformats.org/officeDocument/2006/relationships/slide" Target="slides/slide327.xml"/><Relationship Id="rId452" Type="http://schemas.openxmlformats.org/officeDocument/2006/relationships/slide" Target="slides/slide448.xml"/><Relationship Id="rId573" Type="http://schemas.openxmlformats.org/officeDocument/2006/relationships/slide" Target="slides/slide569.xml"/><Relationship Id="rId370" Type="http://schemas.openxmlformats.org/officeDocument/2006/relationships/slide" Target="slides/slide366.xml"/><Relationship Id="rId491" Type="http://schemas.openxmlformats.org/officeDocument/2006/relationships/slide" Target="slides/slide487.xml"/><Relationship Id="rId490" Type="http://schemas.openxmlformats.org/officeDocument/2006/relationships/slide" Target="slides/slide486.xml"/><Relationship Id="rId129" Type="http://schemas.openxmlformats.org/officeDocument/2006/relationships/slide" Target="slides/slide125.xml"/><Relationship Id="rId128" Type="http://schemas.openxmlformats.org/officeDocument/2006/relationships/slide" Target="slides/slide124.xml"/><Relationship Id="rId249" Type="http://schemas.openxmlformats.org/officeDocument/2006/relationships/slide" Target="slides/slide245.xml"/><Relationship Id="rId127" Type="http://schemas.openxmlformats.org/officeDocument/2006/relationships/slide" Target="slides/slide123.xml"/><Relationship Id="rId248" Type="http://schemas.openxmlformats.org/officeDocument/2006/relationships/slide" Target="slides/slide244.xml"/><Relationship Id="rId369" Type="http://schemas.openxmlformats.org/officeDocument/2006/relationships/slide" Target="slides/slide365.xml"/><Relationship Id="rId126" Type="http://schemas.openxmlformats.org/officeDocument/2006/relationships/slide" Target="slides/slide122.xml"/><Relationship Id="rId247" Type="http://schemas.openxmlformats.org/officeDocument/2006/relationships/slide" Target="slides/slide243.xml"/><Relationship Id="rId368" Type="http://schemas.openxmlformats.org/officeDocument/2006/relationships/slide" Target="slides/slide364.xml"/><Relationship Id="rId489" Type="http://schemas.openxmlformats.org/officeDocument/2006/relationships/slide" Target="slides/slide485.xml"/><Relationship Id="rId121" Type="http://schemas.openxmlformats.org/officeDocument/2006/relationships/slide" Target="slides/slide117.xml"/><Relationship Id="rId242" Type="http://schemas.openxmlformats.org/officeDocument/2006/relationships/slide" Target="slides/slide238.xml"/><Relationship Id="rId363" Type="http://schemas.openxmlformats.org/officeDocument/2006/relationships/slide" Target="slides/slide359.xml"/><Relationship Id="rId484" Type="http://schemas.openxmlformats.org/officeDocument/2006/relationships/slide" Target="slides/slide480.xml"/><Relationship Id="rId120" Type="http://schemas.openxmlformats.org/officeDocument/2006/relationships/slide" Target="slides/slide116.xml"/><Relationship Id="rId241" Type="http://schemas.openxmlformats.org/officeDocument/2006/relationships/slide" Target="slides/slide237.xml"/><Relationship Id="rId362" Type="http://schemas.openxmlformats.org/officeDocument/2006/relationships/slide" Target="slides/slide358.xml"/><Relationship Id="rId483" Type="http://schemas.openxmlformats.org/officeDocument/2006/relationships/slide" Target="slides/slide479.xml"/><Relationship Id="rId240" Type="http://schemas.openxmlformats.org/officeDocument/2006/relationships/slide" Target="slides/slide236.xml"/><Relationship Id="rId361" Type="http://schemas.openxmlformats.org/officeDocument/2006/relationships/slide" Target="slides/slide357.xml"/><Relationship Id="rId482" Type="http://schemas.openxmlformats.org/officeDocument/2006/relationships/slide" Target="slides/slide478.xml"/><Relationship Id="rId360" Type="http://schemas.openxmlformats.org/officeDocument/2006/relationships/slide" Target="slides/slide356.xml"/><Relationship Id="rId481" Type="http://schemas.openxmlformats.org/officeDocument/2006/relationships/slide" Target="slides/slide477.xml"/><Relationship Id="rId125" Type="http://schemas.openxmlformats.org/officeDocument/2006/relationships/slide" Target="slides/slide121.xml"/><Relationship Id="rId246" Type="http://schemas.openxmlformats.org/officeDocument/2006/relationships/slide" Target="slides/slide242.xml"/><Relationship Id="rId367" Type="http://schemas.openxmlformats.org/officeDocument/2006/relationships/slide" Target="slides/slide363.xml"/><Relationship Id="rId488" Type="http://schemas.openxmlformats.org/officeDocument/2006/relationships/slide" Target="slides/slide484.xml"/><Relationship Id="rId124" Type="http://schemas.openxmlformats.org/officeDocument/2006/relationships/slide" Target="slides/slide120.xml"/><Relationship Id="rId245" Type="http://schemas.openxmlformats.org/officeDocument/2006/relationships/slide" Target="slides/slide241.xml"/><Relationship Id="rId366" Type="http://schemas.openxmlformats.org/officeDocument/2006/relationships/slide" Target="slides/slide362.xml"/><Relationship Id="rId487" Type="http://schemas.openxmlformats.org/officeDocument/2006/relationships/slide" Target="slides/slide483.xml"/><Relationship Id="rId123" Type="http://schemas.openxmlformats.org/officeDocument/2006/relationships/slide" Target="slides/slide119.xml"/><Relationship Id="rId244" Type="http://schemas.openxmlformats.org/officeDocument/2006/relationships/slide" Target="slides/slide240.xml"/><Relationship Id="rId365" Type="http://schemas.openxmlformats.org/officeDocument/2006/relationships/slide" Target="slides/slide361.xml"/><Relationship Id="rId486" Type="http://schemas.openxmlformats.org/officeDocument/2006/relationships/slide" Target="slides/slide482.xml"/><Relationship Id="rId122" Type="http://schemas.openxmlformats.org/officeDocument/2006/relationships/slide" Target="slides/slide118.xml"/><Relationship Id="rId243" Type="http://schemas.openxmlformats.org/officeDocument/2006/relationships/slide" Target="slides/slide239.xml"/><Relationship Id="rId364" Type="http://schemas.openxmlformats.org/officeDocument/2006/relationships/slide" Target="slides/slide360.xml"/><Relationship Id="rId485" Type="http://schemas.openxmlformats.org/officeDocument/2006/relationships/slide" Target="slides/slide481.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99" Type="http://schemas.openxmlformats.org/officeDocument/2006/relationships/slide" Target="slides/slide95.xml"/><Relationship Id="rId480" Type="http://schemas.openxmlformats.org/officeDocument/2006/relationships/slide" Target="slides/slide476.xml"/><Relationship Id="rId98" Type="http://schemas.openxmlformats.org/officeDocument/2006/relationships/slide" Target="slides/slide94.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239" Type="http://schemas.openxmlformats.org/officeDocument/2006/relationships/slide" Target="slides/slide235.xml"/><Relationship Id="rId117" Type="http://schemas.openxmlformats.org/officeDocument/2006/relationships/slide" Target="slides/slide113.xml"/><Relationship Id="rId238" Type="http://schemas.openxmlformats.org/officeDocument/2006/relationships/slide" Target="slides/slide234.xml"/><Relationship Id="rId359" Type="http://schemas.openxmlformats.org/officeDocument/2006/relationships/slide" Target="slides/slide355.xml"/><Relationship Id="rId116" Type="http://schemas.openxmlformats.org/officeDocument/2006/relationships/slide" Target="slides/slide112.xml"/><Relationship Id="rId237" Type="http://schemas.openxmlformats.org/officeDocument/2006/relationships/slide" Target="slides/slide233.xml"/><Relationship Id="rId358" Type="http://schemas.openxmlformats.org/officeDocument/2006/relationships/slide" Target="slides/slide354.xml"/><Relationship Id="rId479" Type="http://schemas.openxmlformats.org/officeDocument/2006/relationships/slide" Target="slides/slide475.xml"/><Relationship Id="rId115" Type="http://schemas.openxmlformats.org/officeDocument/2006/relationships/slide" Target="slides/slide111.xml"/><Relationship Id="rId236" Type="http://schemas.openxmlformats.org/officeDocument/2006/relationships/slide" Target="slides/slide232.xml"/><Relationship Id="rId357" Type="http://schemas.openxmlformats.org/officeDocument/2006/relationships/slide" Target="slides/slide353.xml"/><Relationship Id="rId478" Type="http://schemas.openxmlformats.org/officeDocument/2006/relationships/slide" Target="slides/slide474.xml"/><Relationship Id="rId599" Type="http://schemas.openxmlformats.org/officeDocument/2006/relationships/slide" Target="slides/slide595.xml"/><Relationship Id="rId119" Type="http://schemas.openxmlformats.org/officeDocument/2006/relationships/slide" Target="slides/slide115.xml"/><Relationship Id="rId110" Type="http://schemas.openxmlformats.org/officeDocument/2006/relationships/slide" Target="slides/slide106.xml"/><Relationship Id="rId231" Type="http://schemas.openxmlformats.org/officeDocument/2006/relationships/slide" Target="slides/slide227.xml"/><Relationship Id="rId352" Type="http://schemas.openxmlformats.org/officeDocument/2006/relationships/slide" Target="slides/slide348.xml"/><Relationship Id="rId473" Type="http://schemas.openxmlformats.org/officeDocument/2006/relationships/slide" Target="slides/slide469.xml"/><Relationship Id="rId594" Type="http://schemas.openxmlformats.org/officeDocument/2006/relationships/slide" Target="slides/slide590.xml"/><Relationship Id="rId230" Type="http://schemas.openxmlformats.org/officeDocument/2006/relationships/slide" Target="slides/slide226.xml"/><Relationship Id="rId351" Type="http://schemas.openxmlformats.org/officeDocument/2006/relationships/slide" Target="slides/slide347.xml"/><Relationship Id="rId472" Type="http://schemas.openxmlformats.org/officeDocument/2006/relationships/slide" Target="slides/slide468.xml"/><Relationship Id="rId593" Type="http://schemas.openxmlformats.org/officeDocument/2006/relationships/slide" Target="slides/slide589.xml"/><Relationship Id="rId350" Type="http://schemas.openxmlformats.org/officeDocument/2006/relationships/slide" Target="slides/slide346.xml"/><Relationship Id="rId471" Type="http://schemas.openxmlformats.org/officeDocument/2006/relationships/slide" Target="slides/slide467.xml"/><Relationship Id="rId592" Type="http://schemas.openxmlformats.org/officeDocument/2006/relationships/slide" Target="slides/slide588.xml"/><Relationship Id="rId470" Type="http://schemas.openxmlformats.org/officeDocument/2006/relationships/slide" Target="slides/slide466.xml"/><Relationship Id="rId591" Type="http://schemas.openxmlformats.org/officeDocument/2006/relationships/slide" Target="slides/slide587.xml"/><Relationship Id="rId114" Type="http://schemas.openxmlformats.org/officeDocument/2006/relationships/slide" Target="slides/slide110.xml"/><Relationship Id="rId235" Type="http://schemas.openxmlformats.org/officeDocument/2006/relationships/slide" Target="slides/slide231.xml"/><Relationship Id="rId356" Type="http://schemas.openxmlformats.org/officeDocument/2006/relationships/slide" Target="slides/slide352.xml"/><Relationship Id="rId477" Type="http://schemas.openxmlformats.org/officeDocument/2006/relationships/slide" Target="slides/slide473.xml"/><Relationship Id="rId598" Type="http://schemas.openxmlformats.org/officeDocument/2006/relationships/slide" Target="slides/slide594.xml"/><Relationship Id="rId113" Type="http://schemas.openxmlformats.org/officeDocument/2006/relationships/slide" Target="slides/slide109.xml"/><Relationship Id="rId234" Type="http://schemas.openxmlformats.org/officeDocument/2006/relationships/slide" Target="slides/slide230.xml"/><Relationship Id="rId355" Type="http://schemas.openxmlformats.org/officeDocument/2006/relationships/slide" Target="slides/slide351.xml"/><Relationship Id="rId476" Type="http://schemas.openxmlformats.org/officeDocument/2006/relationships/slide" Target="slides/slide472.xml"/><Relationship Id="rId597" Type="http://schemas.openxmlformats.org/officeDocument/2006/relationships/slide" Target="slides/slide593.xml"/><Relationship Id="rId112" Type="http://schemas.openxmlformats.org/officeDocument/2006/relationships/slide" Target="slides/slide108.xml"/><Relationship Id="rId233" Type="http://schemas.openxmlformats.org/officeDocument/2006/relationships/slide" Target="slides/slide229.xml"/><Relationship Id="rId354" Type="http://schemas.openxmlformats.org/officeDocument/2006/relationships/slide" Target="slides/slide350.xml"/><Relationship Id="rId475" Type="http://schemas.openxmlformats.org/officeDocument/2006/relationships/slide" Target="slides/slide471.xml"/><Relationship Id="rId596" Type="http://schemas.openxmlformats.org/officeDocument/2006/relationships/slide" Target="slides/slide592.xml"/><Relationship Id="rId111" Type="http://schemas.openxmlformats.org/officeDocument/2006/relationships/slide" Target="slides/slide107.xml"/><Relationship Id="rId232" Type="http://schemas.openxmlformats.org/officeDocument/2006/relationships/slide" Target="slides/slide228.xml"/><Relationship Id="rId353" Type="http://schemas.openxmlformats.org/officeDocument/2006/relationships/slide" Target="slides/slide349.xml"/><Relationship Id="rId474" Type="http://schemas.openxmlformats.org/officeDocument/2006/relationships/slide" Target="slides/slide470.xml"/><Relationship Id="rId595" Type="http://schemas.openxmlformats.org/officeDocument/2006/relationships/slide" Target="slides/slide591.xml"/><Relationship Id="rId305" Type="http://schemas.openxmlformats.org/officeDocument/2006/relationships/slide" Target="slides/slide301.xml"/><Relationship Id="rId426" Type="http://schemas.openxmlformats.org/officeDocument/2006/relationships/slide" Target="slides/slide422.xml"/><Relationship Id="rId547" Type="http://schemas.openxmlformats.org/officeDocument/2006/relationships/slide" Target="slides/slide543.xml"/><Relationship Id="rId304" Type="http://schemas.openxmlformats.org/officeDocument/2006/relationships/slide" Target="slides/slide300.xml"/><Relationship Id="rId425" Type="http://schemas.openxmlformats.org/officeDocument/2006/relationships/slide" Target="slides/slide421.xml"/><Relationship Id="rId546" Type="http://schemas.openxmlformats.org/officeDocument/2006/relationships/slide" Target="slides/slide542.xml"/><Relationship Id="rId303" Type="http://schemas.openxmlformats.org/officeDocument/2006/relationships/slide" Target="slides/slide299.xml"/><Relationship Id="rId424" Type="http://schemas.openxmlformats.org/officeDocument/2006/relationships/slide" Target="slides/slide420.xml"/><Relationship Id="rId545" Type="http://schemas.openxmlformats.org/officeDocument/2006/relationships/slide" Target="slides/slide541.xml"/><Relationship Id="rId302" Type="http://schemas.openxmlformats.org/officeDocument/2006/relationships/slide" Target="slides/slide298.xml"/><Relationship Id="rId423" Type="http://schemas.openxmlformats.org/officeDocument/2006/relationships/slide" Target="slides/slide419.xml"/><Relationship Id="rId544" Type="http://schemas.openxmlformats.org/officeDocument/2006/relationships/slide" Target="slides/slide540.xml"/><Relationship Id="rId309" Type="http://schemas.openxmlformats.org/officeDocument/2006/relationships/slide" Target="slides/slide305.xml"/><Relationship Id="rId308" Type="http://schemas.openxmlformats.org/officeDocument/2006/relationships/slide" Target="slides/slide304.xml"/><Relationship Id="rId429" Type="http://schemas.openxmlformats.org/officeDocument/2006/relationships/slide" Target="slides/slide425.xml"/><Relationship Id="rId307" Type="http://schemas.openxmlformats.org/officeDocument/2006/relationships/slide" Target="slides/slide303.xml"/><Relationship Id="rId428" Type="http://schemas.openxmlformats.org/officeDocument/2006/relationships/slide" Target="slides/slide424.xml"/><Relationship Id="rId549" Type="http://schemas.openxmlformats.org/officeDocument/2006/relationships/slide" Target="slides/slide545.xml"/><Relationship Id="rId306" Type="http://schemas.openxmlformats.org/officeDocument/2006/relationships/slide" Target="slides/slide302.xml"/><Relationship Id="rId427" Type="http://schemas.openxmlformats.org/officeDocument/2006/relationships/slide" Target="slides/slide423.xml"/><Relationship Id="rId548" Type="http://schemas.openxmlformats.org/officeDocument/2006/relationships/slide" Target="slides/slide544.xml"/><Relationship Id="rId301" Type="http://schemas.openxmlformats.org/officeDocument/2006/relationships/slide" Target="slides/slide297.xml"/><Relationship Id="rId422" Type="http://schemas.openxmlformats.org/officeDocument/2006/relationships/slide" Target="slides/slide418.xml"/><Relationship Id="rId543" Type="http://schemas.openxmlformats.org/officeDocument/2006/relationships/slide" Target="slides/slide539.xml"/><Relationship Id="rId300" Type="http://schemas.openxmlformats.org/officeDocument/2006/relationships/slide" Target="slides/slide296.xml"/><Relationship Id="rId421" Type="http://schemas.openxmlformats.org/officeDocument/2006/relationships/slide" Target="slides/slide417.xml"/><Relationship Id="rId542" Type="http://schemas.openxmlformats.org/officeDocument/2006/relationships/slide" Target="slides/slide538.xml"/><Relationship Id="rId420" Type="http://schemas.openxmlformats.org/officeDocument/2006/relationships/slide" Target="slides/slide416.xml"/><Relationship Id="rId541" Type="http://schemas.openxmlformats.org/officeDocument/2006/relationships/slide" Target="slides/slide537.xml"/><Relationship Id="rId540" Type="http://schemas.openxmlformats.org/officeDocument/2006/relationships/slide" Target="slides/slide536.xml"/><Relationship Id="rId415" Type="http://schemas.openxmlformats.org/officeDocument/2006/relationships/slide" Target="slides/slide411.xml"/><Relationship Id="rId536" Type="http://schemas.openxmlformats.org/officeDocument/2006/relationships/slide" Target="slides/slide532.xml"/><Relationship Id="rId414" Type="http://schemas.openxmlformats.org/officeDocument/2006/relationships/slide" Target="slides/slide410.xml"/><Relationship Id="rId535" Type="http://schemas.openxmlformats.org/officeDocument/2006/relationships/slide" Target="slides/slide531.xml"/><Relationship Id="rId413" Type="http://schemas.openxmlformats.org/officeDocument/2006/relationships/slide" Target="slides/slide409.xml"/><Relationship Id="rId534" Type="http://schemas.openxmlformats.org/officeDocument/2006/relationships/slide" Target="slides/slide530.xml"/><Relationship Id="rId412" Type="http://schemas.openxmlformats.org/officeDocument/2006/relationships/slide" Target="slides/slide408.xml"/><Relationship Id="rId533" Type="http://schemas.openxmlformats.org/officeDocument/2006/relationships/slide" Target="slides/slide529.xml"/><Relationship Id="rId419" Type="http://schemas.openxmlformats.org/officeDocument/2006/relationships/slide" Target="slides/slide415.xml"/><Relationship Id="rId418" Type="http://schemas.openxmlformats.org/officeDocument/2006/relationships/slide" Target="slides/slide414.xml"/><Relationship Id="rId539" Type="http://schemas.openxmlformats.org/officeDocument/2006/relationships/slide" Target="slides/slide535.xml"/><Relationship Id="rId417" Type="http://schemas.openxmlformats.org/officeDocument/2006/relationships/slide" Target="slides/slide413.xml"/><Relationship Id="rId538" Type="http://schemas.openxmlformats.org/officeDocument/2006/relationships/slide" Target="slides/slide534.xml"/><Relationship Id="rId416" Type="http://schemas.openxmlformats.org/officeDocument/2006/relationships/slide" Target="slides/slide412.xml"/><Relationship Id="rId537" Type="http://schemas.openxmlformats.org/officeDocument/2006/relationships/slide" Target="slides/slide533.xml"/><Relationship Id="rId411" Type="http://schemas.openxmlformats.org/officeDocument/2006/relationships/slide" Target="slides/slide407.xml"/><Relationship Id="rId532" Type="http://schemas.openxmlformats.org/officeDocument/2006/relationships/slide" Target="slides/slide528.xml"/><Relationship Id="rId410" Type="http://schemas.openxmlformats.org/officeDocument/2006/relationships/slide" Target="slides/slide406.xml"/><Relationship Id="rId531" Type="http://schemas.openxmlformats.org/officeDocument/2006/relationships/slide" Target="slides/slide527.xml"/><Relationship Id="rId652" Type="http://customschemas.google.com/relationships/presentationmetadata" Target="metadata"/><Relationship Id="rId530" Type="http://schemas.openxmlformats.org/officeDocument/2006/relationships/slide" Target="slides/slide526.xml"/><Relationship Id="rId651" Type="http://schemas.openxmlformats.org/officeDocument/2006/relationships/font" Target="fonts/Roboto-boldItalic.fntdata"/><Relationship Id="rId650" Type="http://schemas.openxmlformats.org/officeDocument/2006/relationships/font" Target="fonts/Roboto-italic.fntdata"/><Relationship Id="rId206" Type="http://schemas.openxmlformats.org/officeDocument/2006/relationships/slide" Target="slides/slide202.xml"/><Relationship Id="rId327" Type="http://schemas.openxmlformats.org/officeDocument/2006/relationships/slide" Target="slides/slide323.xml"/><Relationship Id="rId448" Type="http://schemas.openxmlformats.org/officeDocument/2006/relationships/slide" Target="slides/slide444.xml"/><Relationship Id="rId569" Type="http://schemas.openxmlformats.org/officeDocument/2006/relationships/slide" Target="slides/slide565.xml"/><Relationship Id="rId205" Type="http://schemas.openxmlformats.org/officeDocument/2006/relationships/slide" Target="slides/slide201.xml"/><Relationship Id="rId326" Type="http://schemas.openxmlformats.org/officeDocument/2006/relationships/slide" Target="slides/slide322.xml"/><Relationship Id="rId447" Type="http://schemas.openxmlformats.org/officeDocument/2006/relationships/slide" Target="slides/slide443.xml"/><Relationship Id="rId568" Type="http://schemas.openxmlformats.org/officeDocument/2006/relationships/slide" Target="slides/slide564.xml"/><Relationship Id="rId204" Type="http://schemas.openxmlformats.org/officeDocument/2006/relationships/slide" Target="slides/slide200.xml"/><Relationship Id="rId325" Type="http://schemas.openxmlformats.org/officeDocument/2006/relationships/slide" Target="slides/slide321.xml"/><Relationship Id="rId446" Type="http://schemas.openxmlformats.org/officeDocument/2006/relationships/slide" Target="slides/slide442.xml"/><Relationship Id="rId567" Type="http://schemas.openxmlformats.org/officeDocument/2006/relationships/slide" Target="slides/slide563.xml"/><Relationship Id="rId203" Type="http://schemas.openxmlformats.org/officeDocument/2006/relationships/slide" Target="slides/slide199.xml"/><Relationship Id="rId324" Type="http://schemas.openxmlformats.org/officeDocument/2006/relationships/slide" Target="slides/slide320.xml"/><Relationship Id="rId445" Type="http://schemas.openxmlformats.org/officeDocument/2006/relationships/slide" Target="slides/slide441.xml"/><Relationship Id="rId566" Type="http://schemas.openxmlformats.org/officeDocument/2006/relationships/slide" Target="slides/slide562.xml"/><Relationship Id="rId209" Type="http://schemas.openxmlformats.org/officeDocument/2006/relationships/slide" Target="slides/slide205.xml"/><Relationship Id="rId208" Type="http://schemas.openxmlformats.org/officeDocument/2006/relationships/slide" Target="slides/slide204.xml"/><Relationship Id="rId329" Type="http://schemas.openxmlformats.org/officeDocument/2006/relationships/slide" Target="slides/slide325.xml"/><Relationship Id="rId207" Type="http://schemas.openxmlformats.org/officeDocument/2006/relationships/slide" Target="slides/slide203.xml"/><Relationship Id="rId328" Type="http://schemas.openxmlformats.org/officeDocument/2006/relationships/slide" Target="slides/slide324.xml"/><Relationship Id="rId449" Type="http://schemas.openxmlformats.org/officeDocument/2006/relationships/slide" Target="slides/slide445.xml"/><Relationship Id="rId440" Type="http://schemas.openxmlformats.org/officeDocument/2006/relationships/slide" Target="slides/slide436.xml"/><Relationship Id="rId561" Type="http://schemas.openxmlformats.org/officeDocument/2006/relationships/slide" Target="slides/slide557.xml"/><Relationship Id="rId560" Type="http://schemas.openxmlformats.org/officeDocument/2006/relationships/slide" Target="slides/slide556.xml"/><Relationship Id="rId202" Type="http://schemas.openxmlformats.org/officeDocument/2006/relationships/slide" Target="slides/slide198.xml"/><Relationship Id="rId323" Type="http://schemas.openxmlformats.org/officeDocument/2006/relationships/slide" Target="slides/slide319.xml"/><Relationship Id="rId444" Type="http://schemas.openxmlformats.org/officeDocument/2006/relationships/slide" Target="slides/slide440.xml"/><Relationship Id="rId565" Type="http://schemas.openxmlformats.org/officeDocument/2006/relationships/slide" Target="slides/slide561.xml"/><Relationship Id="rId201" Type="http://schemas.openxmlformats.org/officeDocument/2006/relationships/slide" Target="slides/slide197.xml"/><Relationship Id="rId322" Type="http://schemas.openxmlformats.org/officeDocument/2006/relationships/slide" Target="slides/slide318.xml"/><Relationship Id="rId443" Type="http://schemas.openxmlformats.org/officeDocument/2006/relationships/slide" Target="slides/slide439.xml"/><Relationship Id="rId564" Type="http://schemas.openxmlformats.org/officeDocument/2006/relationships/slide" Target="slides/slide560.xml"/><Relationship Id="rId200" Type="http://schemas.openxmlformats.org/officeDocument/2006/relationships/slide" Target="slides/slide196.xml"/><Relationship Id="rId321" Type="http://schemas.openxmlformats.org/officeDocument/2006/relationships/slide" Target="slides/slide317.xml"/><Relationship Id="rId442" Type="http://schemas.openxmlformats.org/officeDocument/2006/relationships/slide" Target="slides/slide438.xml"/><Relationship Id="rId563" Type="http://schemas.openxmlformats.org/officeDocument/2006/relationships/slide" Target="slides/slide559.xml"/><Relationship Id="rId320" Type="http://schemas.openxmlformats.org/officeDocument/2006/relationships/slide" Target="slides/slide316.xml"/><Relationship Id="rId441" Type="http://schemas.openxmlformats.org/officeDocument/2006/relationships/slide" Target="slides/slide437.xml"/><Relationship Id="rId562" Type="http://schemas.openxmlformats.org/officeDocument/2006/relationships/slide" Target="slides/slide558.xml"/><Relationship Id="rId316" Type="http://schemas.openxmlformats.org/officeDocument/2006/relationships/slide" Target="slides/slide312.xml"/><Relationship Id="rId437" Type="http://schemas.openxmlformats.org/officeDocument/2006/relationships/slide" Target="slides/slide433.xml"/><Relationship Id="rId558" Type="http://schemas.openxmlformats.org/officeDocument/2006/relationships/slide" Target="slides/slide554.xml"/><Relationship Id="rId315" Type="http://schemas.openxmlformats.org/officeDocument/2006/relationships/slide" Target="slides/slide311.xml"/><Relationship Id="rId436" Type="http://schemas.openxmlformats.org/officeDocument/2006/relationships/slide" Target="slides/slide432.xml"/><Relationship Id="rId557" Type="http://schemas.openxmlformats.org/officeDocument/2006/relationships/slide" Target="slides/slide553.xml"/><Relationship Id="rId314" Type="http://schemas.openxmlformats.org/officeDocument/2006/relationships/slide" Target="slides/slide310.xml"/><Relationship Id="rId435" Type="http://schemas.openxmlformats.org/officeDocument/2006/relationships/slide" Target="slides/slide431.xml"/><Relationship Id="rId556" Type="http://schemas.openxmlformats.org/officeDocument/2006/relationships/slide" Target="slides/slide552.xml"/><Relationship Id="rId313" Type="http://schemas.openxmlformats.org/officeDocument/2006/relationships/slide" Target="slides/slide309.xml"/><Relationship Id="rId434" Type="http://schemas.openxmlformats.org/officeDocument/2006/relationships/slide" Target="slides/slide430.xml"/><Relationship Id="rId555" Type="http://schemas.openxmlformats.org/officeDocument/2006/relationships/slide" Target="slides/slide551.xml"/><Relationship Id="rId319" Type="http://schemas.openxmlformats.org/officeDocument/2006/relationships/slide" Target="slides/slide315.xml"/><Relationship Id="rId318" Type="http://schemas.openxmlformats.org/officeDocument/2006/relationships/slide" Target="slides/slide314.xml"/><Relationship Id="rId439" Type="http://schemas.openxmlformats.org/officeDocument/2006/relationships/slide" Target="slides/slide435.xml"/><Relationship Id="rId317" Type="http://schemas.openxmlformats.org/officeDocument/2006/relationships/slide" Target="slides/slide313.xml"/><Relationship Id="rId438" Type="http://schemas.openxmlformats.org/officeDocument/2006/relationships/slide" Target="slides/slide434.xml"/><Relationship Id="rId559" Type="http://schemas.openxmlformats.org/officeDocument/2006/relationships/slide" Target="slides/slide555.xml"/><Relationship Id="rId550" Type="http://schemas.openxmlformats.org/officeDocument/2006/relationships/slide" Target="slides/slide546.xml"/><Relationship Id="rId312" Type="http://schemas.openxmlformats.org/officeDocument/2006/relationships/slide" Target="slides/slide308.xml"/><Relationship Id="rId433" Type="http://schemas.openxmlformats.org/officeDocument/2006/relationships/slide" Target="slides/slide429.xml"/><Relationship Id="rId554" Type="http://schemas.openxmlformats.org/officeDocument/2006/relationships/slide" Target="slides/slide550.xml"/><Relationship Id="rId311" Type="http://schemas.openxmlformats.org/officeDocument/2006/relationships/slide" Target="slides/slide307.xml"/><Relationship Id="rId432" Type="http://schemas.openxmlformats.org/officeDocument/2006/relationships/slide" Target="slides/slide428.xml"/><Relationship Id="rId553" Type="http://schemas.openxmlformats.org/officeDocument/2006/relationships/slide" Target="slides/slide549.xml"/><Relationship Id="rId310" Type="http://schemas.openxmlformats.org/officeDocument/2006/relationships/slide" Target="slides/slide306.xml"/><Relationship Id="rId431" Type="http://schemas.openxmlformats.org/officeDocument/2006/relationships/slide" Target="slides/slide427.xml"/><Relationship Id="rId552" Type="http://schemas.openxmlformats.org/officeDocument/2006/relationships/slide" Target="slides/slide548.xml"/><Relationship Id="rId430" Type="http://schemas.openxmlformats.org/officeDocument/2006/relationships/slide" Target="slides/slide426.xml"/><Relationship Id="rId551" Type="http://schemas.openxmlformats.org/officeDocument/2006/relationships/slide" Target="slides/slide5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df91a4005e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1df91a4005e_1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1df91a4005e_1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0" name="Google Shape;195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1" name="Google Shape;195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g1e0eaf350f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9" name="Google Shape;1969;g1e0eaf350fe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0" name="Google Shape;1970;g1e0eaf350fe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g1e0eaf350fe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8" name="Google Shape;1988;g1e0eaf350fe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9" name="Google Shape;1989;g1e0eaf350fe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1e0eaf350fe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7" name="Google Shape;2007;g1e0eaf350fe_0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8" name="Google Shape;2008;g1e0eaf350fe_0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1e0eaf350fe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6" name="Google Shape;2026;g1e0eaf350fe_0_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7" name="Google Shape;2027;g1e0eaf350fe_0_2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1e0eaf350fe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5" name="Google Shape;2045;g1e0eaf350fe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6" name="Google Shape;2046;g1e0eaf350fe_0_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4" name="Google Shape;206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5" name="Google Shape;206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1" name="Shape 2081"/>
        <p:cNvGrpSpPr/>
        <p:nvPr/>
      </p:nvGrpSpPr>
      <p:grpSpPr>
        <a:xfrm>
          <a:off x="0" y="0"/>
          <a:ext cx="0" cy="0"/>
          <a:chOff x="0" y="0"/>
          <a:chExt cx="0" cy="0"/>
        </a:xfrm>
      </p:grpSpPr>
      <p:sp>
        <p:nvSpPr>
          <p:cNvPr id="2082" name="Google Shape;2082;g1e0eaf350fe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3" name="Google Shape;2083;g1e0eaf350fe_0_3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4" name="Google Shape;2084;g1e0eaf350fe_0_3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2" name="Google Shape;210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3" name="Google Shape;210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9" name="Shape 2119"/>
        <p:cNvGrpSpPr/>
        <p:nvPr/>
      </p:nvGrpSpPr>
      <p:grpSpPr>
        <a:xfrm>
          <a:off x="0" y="0"/>
          <a:ext cx="0" cy="0"/>
          <a:chOff x="0" y="0"/>
          <a:chExt cx="0" cy="0"/>
        </a:xfrm>
      </p:grpSpPr>
      <p:sp>
        <p:nvSpPr>
          <p:cNvPr id="2120" name="Google Shape;2120;g1e0eaf350fe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1" name="Google Shape;2121;g1e0eaf350fe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2" name="Google Shape;2122;g1e0eaf350fe_0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df91a4005e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df91a4005e_1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1df91a4005e_1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8" name="Shape 2138"/>
        <p:cNvGrpSpPr/>
        <p:nvPr/>
      </p:nvGrpSpPr>
      <p:grpSpPr>
        <a:xfrm>
          <a:off x="0" y="0"/>
          <a:ext cx="0" cy="0"/>
          <a:chOff x="0" y="0"/>
          <a:chExt cx="0" cy="0"/>
        </a:xfrm>
      </p:grpSpPr>
      <p:sp>
        <p:nvSpPr>
          <p:cNvPr id="2139" name="Google Shape;2139;g1e0eaf350fe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0" name="Google Shape;2140;g1e0eaf350fe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1" name="Google Shape;2141;g1e0eaf350fe_0_1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1e0eaf350fe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9" name="Google Shape;2159;g1e0eaf350fe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0" name="Google Shape;2160;g1e0eaf350fe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6" name="Shape 2176"/>
        <p:cNvGrpSpPr/>
        <p:nvPr/>
      </p:nvGrpSpPr>
      <p:grpSpPr>
        <a:xfrm>
          <a:off x="0" y="0"/>
          <a:ext cx="0" cy="0"/>
          <a:chOff x="0" y="0"/>
          <a:chExt cx="0" cy="0"/>
        </a:xfrm>
      </p:grpSpPr>
      <p:sp>
        <p:nvSpPr>
          <p:cNvPr id="2177" name="Google Shape;2177;g1e0eaf350fe_0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8" name="Google Shape;2178;g1e0eaf350fe_0_3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9" name="Google Shape;2179;g1e0eaf350fe_0_3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7" name="Google Shape;219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8" name="Google Shape;2198;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4" name="Shape 2214"/>
        <p:cNvGrpSpPr/>
        <p:nvPr/>
      </p:nvGrpSpPr>
      <p:grpSpPr>
        <a:xfrm>
          <a:off x="0" y="0"/>
          <a:ext cx="0" cy="0"/>
          <a:chOff x="0" y="0"/>
          <a:chExt cx="0" cy="0"/>
        </a:xfrm>
      </p:grpSpPr>
      <p:sp>
        <p:nvSpPr>
          <p:cNvPr id="2215" name="Google Shape;2215;g1e0eaf350fe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6" name="Google Shape;2216;g1e0eaf350fe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7" name="Google Shape;2217;g1e0eaf350fe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1e0eaf350fe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5" name="Google Shape;2235;g1e0eaf350fe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6" name="Google Shape;2236;g1e0eaf350fe_0_2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2" name="Shape 2252"/>
        <p:cNvGrpSpPr/>
        <p:nvPr/>
      </p:nvGrpSpPr>
      <p:grpSpPr>
        <a:xfrm>
          <a:off x="0" y="0"/>
          <a:ext cx="0" cy="0"/>
          <a:chOff x="0" y="0"/>
          <a:chExt cx="0" cy="0"/>
        </a:xfrm>
      </p:grpSpPr>
      <p:sp>
        <p:nvSpPr>
          <p:cNvPr id="2253" name="Google Shape;2253;g1e0eaf350fe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4" name="Google Shape;2254;g1e0eaf350fe_0_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5" name="Google Shape;2255;g1e0eaf350fe_0_3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1" name="Shape 2271"/>
        <p:cNvGrpSpPr/>
        <p:nvPr/>
      </p:nvGrpSpPr>
      <p:grpSpPr>
        <a:xfrm>
          <a:off x="0" y="0"/>
          <a:ext cx="0" cy="0"/>
          <a:chOff x="0" y="0"/>
          <a:chExt cx="0" cy="0"/>
        </a:xfrm>
      </p:grpSpPr>
      <p:sp>
        <p:nvSpPr>
          <p:cNvPr id="2272" name="Google Shape;2272;g1e0eaf350fe_0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3" name="Google Shape;2273;g1e0eaf350fe_0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4" name="Google Shape;2274;g1e0eaf350fe_0_3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g1e0eaf350fe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2" name="Google Shape;2292;g1e0eaf350fe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3" name="Google Shape;2293;g1e0eaf350fe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0" name="Shape 2310"/>
        <p:cNvGrpSpPr/>
        <p:nvPr/>
      </p:nvGrpSpPr>
      <p:grpSpPr>
        <a:xfrm>
          <a:off x="0" y="0"/>
          <a:ext cx="0" cy="0"/>
          <a:chOff x="0" y="0"/>
          <a:chExt cx="0" cy="0"/>
        </a:xfrm>
      </p:grpSpPr>
      <p:sp>
        <p:nvSpPr>
          <p:cNvPr id="2311" name="Google Shape;2311;g1e0eaf350fe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2" name="Google Shape;2312;g1e0eaf350fe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3" name="Google Shape;2313;g1e0eaf350fe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df91a4005e_1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1df91a4005e_1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1df91a4005e_1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0" name="Shape 2330"/>
        <p:cNvGrpSpPr/>
        <p:nvPr/>
      </p:nvGrpSpPr>
      <p:grpSpPr>
        <a:xfrm>
          <a:off x="0" y="0"/>
          <a:ext cx="0" cy="0"/>
          <a:chOff x="0" y="0"/>
          <a:chExt cx="0" cy="0"/>
        </a:xfrm>
      </p:grpSpPr>
      <p:sp>
        <p:nvSpPr>
          <p:cNvPr id="2331" name="Google Shape;233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2" name="Google Shape;233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3" name="Google Shape;233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9" name="Shape 2349"/>
        <p:cNvGrpSpPr/>
        <p:nvPr/>
      </p:nvGrpSpPr>
      <p:grpSpPr>
        <a:xfrm>
          <a:off x="0" y="0"/>
          <a:ext cx="0" cy="0"/>
          <a:chOff x="0" y="0"/>
          <a:chExt cx="0" cy="0"/>
        </a:xfrm>
      </p:grpSpPr>
      <p:sp>
        <p:nvSpPr>
          <p:cNvPr id="2350" name="Google Shape;235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1" name="Google Shape;235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2" name="Google Shape;235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8" name="Shape 2368"/>
        <p:cNvGrpSpPr/>
        <p:nvPr/>
      </p:nvGrpSpPr>
      <p:grpSpPr>
        <a:xfrm>
          <a:off x="0" y="0"/>
          <a:ext cx="0" cy="0"/>
          <a:chOff x="0" y="0"/>
          <a:chExt cx="0" cy="0"/>
        </a:xfrm>
      </p:grpSpPr>
      <p:sp>
        <p:nvSpPr>
          <p:cNvPr id="2369" name="Google Shape;2369;g1e0ef8b40d4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0" name="Google Shape;2370;g1e0ef8b40d4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1" name="Google Shape;2371;g1e0ef8b40d4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7" name="Shape 2387"/>
        <p:cNvGrpSpPr/>
        <p:nvPr/>
      </p:nvGrpSpPr>
      <p:grpSpPr>
        <a:xfrm>
          <a:off x="0" y="0"/>
          <a:ext cx="0" cy="0"/>
          <a:chOff x="0" y="0"/>
          <a:chExt cx="0" cy="0"/>
        </a:xfrm>
      </p:grpSpPr>
      <p:sp>
        <p:nvSpPr>
          <p:cNvPr id="2388" name="Google Shape;2388;g1e0ef8b40d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9" name="Google Shape;2389;g1e0ef8b40d4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0" name="Google Shape;2390;g1e0ef8b40d4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6" name="Shape 2406"/>
        <p:cNvGrpSpPr/>
        <p:nvPr/>
      </p:nvGrpSpPr>
      <p:grpSpPr>
        <a:xfrm>
          <a:off x="0" y="0"/>
          <a:ext cx="0" cy="0"/>
          <a:chOff x="0" y="0"/>
          <a:chExt cx="0" cy="0"/>
        </a:xfrm>
      </p:grpSpPr>
      <p:sp>
        <p:nvSpPr>
          <p:cNvPr id="2407" name="Google Shape;240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8" name="Google Shape;240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9" name="Google Shape;240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5" name="Shape 2425"/>
        <p:cNvGrpSpPr/>
        <p:nvPr/>
      </p:nvGrpSpPr>
      <p:grpSpPr>
        <a:xfrm>
          <a:off x="0" y="0"/>
          <a:ext cx="0" cy="0"/>
          <a:chOff x="0" y="0"/>
          <a:chExt cx="0" cy="0"/>
        </a:xfrm>
      </p:grpSpPr>
      <p:sp>
        <p:nvSpPr>
          <p:cNvPr id="2426" name="Google Shape;2426;g1e0ef8b40d4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7" name="Google Shape;2427;g1e0ef8b40d4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8" name="Google Shape;2428;g1e0ef8b40d4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g1e0ef8b40d4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6" name="Google Shape;2446;g1e0ef8b40d4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7" name="Google Shape;2447;g1e0ef8b40d4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6" name="Shape 2466"/>
        <p:cNvGrpSpPr/>
        <p:nvPr/>
      </p:nvGrpSpPr>
      <p:grpSpPr>
        <a:xfrm>
          <a:off x="0" y="0"/>
          <a:ext cx="0" cy="0"/>
          <a:chOff x="0" y="0"/>
          <a:chExt cx="0" cy="0"/>
        </a:xfrm>
      </p:grpSpPr>
      <p:sp>
        <p:nvSpPr>
          <p:cNvPr id="2467" name="Google Shape;2467;g1e0ef8b40d4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8" name="Google Shape;2468;g1e0ef8b40d4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9" name="Google Shape;2469;g1e0ef8b40d4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8" name="Shape 2488"/>
        <p:cNvGrpSpPr/>
        <p:nvPr/>
      </p:nvGrpSpPr>
      <p:grpSpPr>
        <a:xfrm>
          <a:off x="0" y="0"/>
          <a:ext cx="0" cy="0"/>
          <a:chOff x="0" y="0"/>
          <a:chExt cx="0" cy="0"/>
        </a:xfrm>
      </p:grpSpPr>
      <p:sp>
        <p:nvSpPr>
          <p:cNvPr id="2489" name="Google Shape;248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0" name="Google Shape;249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1" name="Google Shape;249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7" name="Shape 2507"/>
        <p:cNvGrpSpPr/>
        <p:nvPr/>
      </p:nvGrpSpPr>
      <p:grpSpPr>
        <a:xfrm>
          <a:off x="0" y="0"/>
          <a:ext cx="0" cy="0"/>
          <a:chOff x="0" y="0"/>
          <a:chExt cx="0" cy="0"/>
        </a:xfrm>
      </p:grpSpPr>
      <p:sp>
        <p:nvSpPr>
          <p:cNvPr id="2508" name="Google Shape;2508;g1e0ef8b40d4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9" name="Google Shape;2509;g1e0ef8b40d4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0" name="Google Shape;2510;g1e0ef8b40d4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df91a4005e_1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1df91a4005e_1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g1df91a4005e_1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6" name="Shape 2526"/>
        <p:cNvGrpSpPr/>
        <p:nvPr/>
      </p:nvGrpSpPr>
      <p:grpSpPr>
        <a:xfrm>
          <a:off x="0" y="0"/>
          <a:ext cx="0" cy="0"/>
          <a:chOff x="0" y="0"/>
          <a:chExt cx="0" cy="0"/>
        </a:xfrm>
      </p:grpSpPr>
      <p:sp>
        <p:nvSpPr>
          <p:cNvPr id="2527" name="Google Shape;2527;g1e0ef8b40d4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8" name="Google Shape;2528;g1e0ef8b40d4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9" name="Google Shape;2529;g1e0ef8b40d4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5" name="Shape 2545"/>
        <p:cNvGrpSpPr/>
        <p:nvPr/>
      </p:nvGrpSpPr>
      <p:grpSpPr>
        <a:xfrm>
          <a:off x="0" y="0"/>
          <a:ext cx="0" cy="0"/>
          <a:chOff x="0" y="0"/>
          <a:chExt cx="0" cy="0"/>
        </a:xfrm>
      </p:grpSpPr>
      <p:sp>
        <p:nvSpPr>
          <p:cNvPr id="2546" name="Google Shape;254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7" name="Google Shape;254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8" name="Google Shape;2548;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4" name="Shape 2564"/>
        <p:cNvGrpSpPr/>
        <p:nvPr/>
      </p:nvGrpSpPr>
      <p:grpSpPr>
        <a:xfrm>
          <a:off x="0" y="0"/>
          <a:ext cx="0" cy="0"/>
          <a:chOff x="0" y="0"/>
          <a:chExt cx="0" cy="0"/>
        </a:xfrm>
      </p:grpSpPr>
      <p:sp>
        <p:nvSpPr>
          <p:cNvPr id="2565" name="Google Shape;2565;g1e0ef8b40d4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6" name="Google Shape;2566;g1e0ef8b40d4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7" name="Google Shape;2567;g1e0ef8b40d4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3" name="Shape 2583"/>
        <p:cNvGrpSpPr/>
        <p:nvPr/>
      </p:nvGrpSpPr>
      <p:grpSpPr>
        <a:xfrm>
          <a:off x="0" y="0"/>
          <a:ext cx="0" cy="0"/>
          <a:chOff x="0" y="0"/>
          <a:chExt cx="0" cy="0"/>
        </a:xfrm>
      </p:grpSpPr>
      <p:sp>
        <p:nvSpPr>
          <p:cNvPr id="2584" name="Google Shape;2584;g1e0ef8b40d4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5" name="Google Shape;2585;g1e0ef8b40d4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6" name="Google Shape;2586;g1e0ef8b40d4_0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2" name="Shape 2602"/>
        <p:cNvGrpSpPr/>
        <p:nvPr/>
      </p:nvGrpSpPr>
      <p:grpSpPr>
        <a:xfrm>
          <a:off x="0" y="0"/>
          <a:ext cx="0" cy="0"/>
          <a:chOff x="0" y="0"/>
          <a:chExt cx="0" cy="0"/>
        </a:xfrm>
      </p:grpSpPr>
      <p:sp>
        <p:nvSpPr>
          <p:cNvPr id="2603" name="Google Shape;2603;g1e0ef8b40d4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4" name="Google Shape;2604;g1e0ef8b40d4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5" name="Google Shape;2605;g1e0ef8b40d4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2" name="Shape 2622"/>
        <p:cNvGrpSpPr/>
        <p:nvPr/>
      </p:nvGrpSpPr>
      <p:grpSpPr>
        <a:xfrm>
          <a:off x="0" y="0"/>
          <a:ext cx="0" cy="0"/>
          <a:chOff x="0" y="0"/>
          <a:chExt cx="0" cy="0"/>
        </a:xfrm>
      </p:grpSpPr>
      <p:sp>
        <p:nvSpPr>
          <p:cNvPr id="2623" name="Google Shape;2623;g1e0ef8b40d4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4" name="Google Shape;2624;g1e0ef8b40d4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5" name="Google Shape;2625;g1e0ef8b40d4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2" name="Shape 2642"/>
        <p:cNvGrpSpPr/>
        <p:nvPr/>
      </p:nvGrpSpPr>
      <p:grpSpPr>
        <a:xfrm>
          <a:off x="0" y="0"/>
          <a:ext cx="0" cy="0"/>
          <a:chOff x="0" y="0"/>
          <a:chExt cx="0" cy="0"/>
        </a:xfrm>
      </p:grpSpPr>
      <p:sp>
        <p:nvSpPr>
          <p:cNvPr id="2643" name="Google Shape;2643;g1e0ef8b40d4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4" name="Google Shape;2644;g1e0ef8b40d4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5" name="Google Shape;2645;g1e0ef8b40d4_0_2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2" name="Shape 2662"/>
        <p:cNvGrpSpPr/>
        <p:nvPr/>
      </p:nvGrpSpPr>
      <p:grpSpPr>
        <a:xfrm>
          <a:off x="0" y="0"/>
          <a:ext cx="0" cy="0"/>
          <a:chOff x="0" y="0"/>
          <a:chExt cx="0" cy="0"/>
        </a:xfrm>
      </p:grpSpPr>
      <p:sp>
        <p:nvSpPr>
          <p:cNvPr id="2663" name="Google Shape;2663;g1e0ef8b40d4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4" name="Google Shape;2664;g1e0ef8b40d4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5" name="Google Shape;2665;g1e0ef8b40d4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2" name="Shape 2682"/>
        <p:cNvGrpSpPr/>
        <p:nvPr/>
      </p:nvGrpSpPr>
      <p:grpSpPr>
        <a:xfrm>
          <a:off x="0" y="0"/>
          <a:ext cx="0" cy="0"/>
          <a:chOff x="0" y="0"/>
          <a:chExt cx="0" cy="0"/>
        </a:xfrm>
      </p:grpSpPr>
      <p:sp>
        <p:nvSpPr>
          <p:cNvPr id="2683" name="Google Shape;268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4" name="Google Shape;268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5" name="Google Shape;268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1" name="Shape 2701"/>
        <p:cNvGrpSpPr/>
        <p:nvPr/>
      </p:nvGrpSpPr>
      <p:grpSpPr>
        <a:xfrm>
          <a:off x="0" y="0"/>
          <a:ext cx="0" cy="0"/>
          <a:chOff x="0" y="0"/>
          <a:chExt cx="0" cy="0"/>
        </a:xfrm>
      </p:grpSpPr>
      <p:sp>
        <p:nvSpPr>
          <p:cNvPr id="2702" name="Google Shape;270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3" name="Google Shape;270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4" name="Google Shape;2704;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7" name="Shape 2717"/>
        <p:cNvGrpSpPr/>
        <p:nvPr/>
      </p:nvGrpSpPr>
      <p:grpSpPr>
        <a:xfrm>
          <a:off x="0" y="0"/>
          <a:ext cx="0" cy="0"/>
          <a:chOff x="0" y="0"/>
          <a:chExt cx="0" cy="0"/>
        </a:xfrm>
      </p:grpSpPr>
      <p:sp>
        <p:nvSpPr>
          <p:cNvPr id="2718" name="Google Shape;271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9" name="Google Shape;271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0" name="Google Shape;272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6" name="Shape 2736"/>
        <p:cNvGrpSpPr/>
        <p:nvPr/>
      </p:nvGrpSpPr>
      <p:grpSpPr>
        <a:xfrm>
          <a:off x="0" y="0"/>
          <a:ext cx="0" cy="0"/>
          <a:chOff x="0" y="0"/>
          <a:chExt cx="0" cy="0"/>
        </a:xfrm>
      </p:grpSpPr>
      <p:sp>
        <p:nvSpPr>
          <p:cNvPr id="2737" name="Google Shape;2737;g1e0ef8b40d4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8" name="Google Shape;2738;g1e0ef8b40d4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9" name="Google Shape;2739;g1e0ef8b40d4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5" name="Shape 2755"/>
        <p:cNvGrpSpPr/>
        <p:nvPr/>
      </p:nvGrpSpPr>
      <p:grpSpPr>
        <a:xfrm>
          <a:off x="0" y="0"/>
          <a:ext cx="0" cy="0"/>
          <a:chOff x="0" y="0"/>
          <a:chExt cx="0" cy="0"/>
        </a:xfrm>
      </p:grpSpPr>
      <p:sp>
        <p:nvSpPr>
          <p:cNvPr id="2756" name="Google Shape;2756;g1e0ef8b40d4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7" name="Google Shape;2757;g1e0ef8b40d4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8" name="Google Shape;2758;g1e0ef8b40d4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4" name="Shape 2774"/>
        <p:cNvGrpSpPr/>
        <p:nvPr/>
      </p:nvGrpSpPr>
      <p:grpSpPr>
        <a:xfrm>
          <a:off x="0" y="0"/>
          <a:ext cx="0" cy="0"/>
          <a:chOff x="0" y="0"/>
          <a:chExt cx="0" cy="0"/>
        </a:xfrm>
      </p:grpSpPr>
      <p:sp>
        <p:nvSpPr>
          <p:cNvPr id="2775" name="Google Shape;2775;g1e0ef8b40d4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6" name="Google Shape;2776;g1e0ef8b40d4_0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7" name="Google Shape;2777;g1e0ef8b40d4_0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3" name="Shape 2793"/>
        <p:cNvGrpSpPr/>
        <p:nvPr/>
      </p:nvGrpSpPr>
      <p:grpSpPr>
        <a:xfrm>
          <a:off x="0" y="0"/>
          <a:ext cx="0" cy="0"/>
          <a:chOff x="0" y="0"/>
          <a:chExt cx="0" cy="0"/>
        </a:xfrm>
      </p:grpSpPr>
      <p:sp>
        <p:nvSpPr>
          <p:cNvPr id="2794" name="Google Shape;2794;g1e0ef8b40d4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5" name="Google Shape;2795;g1e0ef8b40d4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6" name="Google Shape;2796;g1e0ef8b40d4_0_3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2" name="Shape 2812"/>
        <p:cNvGrpSpPr/>
        <p:nvPr/>
      </p:nvGrpSpPr>
      <p:grpSpPr>
        <a:xfrm>
          <a:off x="0" y="0"/>
          <a:ext cx="0" cy="0"/>
          <a:chOff x="0" y="0"/>
          <a:chExt cx="0" cy="0"/>
        </a:xfrm>
      </p:grpSpPr>
      <p:sp>
        <p:nvSpPr>
          <p:cNvPr id="2813" name="Google Shape;281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4" name="Google Shape;281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5" name="Google Shape;281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8" name="Shape 2828"/>
        <p:cNvGrpSpPr/>
        <p:nvPr/>
      </p:nvGrpSpPr>
      <p:grpSpPr>
        <a:xfrm>
          <a:off x="0" y="0"/>
          <a:ext cx="0" cy="0"/>
          <a:chOff x="0" y="0"/>
          <a:chExt cx="0" cy="0"/>
        </a:xfrm>
      </p:grpSpPr>
      <p:sp>
        <p:nvSpPr>
          <p:cNvPr id="2829" name="Google Shape;282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0" name="Google Shape;283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1" name="Google Shape;2831;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7" name="Shape 2847"/>
        <p:cNvGrpSpPr/>
        <p:nvPr/>
      </p:nvGrpSpPr>
      <p:grpSpPr>
        <a:xfrm>
          <a:off x="0" y="0"/>
          <a:ext cx="0" cy="0"/>
          <a:chOff x="0" y="0"/>
          <a:chExt cx="0" cy="0"/>
        </a:xfrm>
      </p:grpSpPr>
      <p:sp>
        <p:nvSpPr>
          <p:cNvPr id="2848" name="Google Shape;2848;g1e0ef8b40d4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9" name="Google Shape;2849;g1e0ef8b40d4_0_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0" name="Google Shape;2850;g1e0ef8b40d4_0_3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6" name="Shape 2866"/>
        <p:cNvGrpSpPr/>
        <p:nvPr/>
      </p:nvGrpSpPr>
      <p:grpSpPr>
        <a:xfrm>
          <a:off x="0" y="0"/>
          <a:ext cx="0" cy="0"/>
          <a:chOff x="0" y="0"/>
          <a:chExt cx="0" cy="0"/>
        </a:xfrm>
      </p:grpSpPr>
      <p:sp>
        <p:nvSpPr>
          <p:cNvPr id="2867" name="Google Shape;2867;g1e0ef8b40d4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8" name="Google Shape;2868;g1e0ef8b40d4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9" name="Google Shape;2869;g1e0ef8b40d4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5" name="Shape 2885"/>
        <p:cNvGrpSpPr/>
        <p:nvPr/>
      </p:nvGrpSpPr>
      <p:grpSpPr>
        <a:xfrm>
          <a:off x="0" y="0"/>
          <a:ext cx="0" cy="0"/>
          <a:chOff x="0" y="0"/>
          <a:chExt cx="0" cy="0"/>
        </a:xfrm>
      </p:grpSpPr>
      <p:sp>
        <p:nvSpPr>
          <p:cNvPr id="2886" name="Google Shape;2886;g1e0ef8b40d4_0_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7" name="Google Shape;2887;g1e0ef8b40d4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8" name="Google Shape;2888;g1e0ef8b40d4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df91a4005e_1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1df91a4005e_1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1df91a4005e_1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4" name="Shape 2904"/>
        <p:cNvGrpSpPr/>
        <p:nvPr/>
      </p:nvGrpSpPr>
      <p:grpSpPr>
        <a:xfrm>
          <a:off x="0" y="0"/>
          <a:ext cx="0" cy="0"/>
          <a:chOff x="0" y="0"/>
          <a:chExt cx="0" cy="0"/>
        </a:xfrm>
      </p:grpSpPr>
      <p:sp>
        <p:nvSpPr>
          <p:cNvPr id="2905" name="Google Shape;290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6" name="Google Shape;2906;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7" name="Google Shape;2907;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3" name="Shape 2923"/>
        <p:cNvGrpSpPr/>
        <p:nvPr/>
      </p:nvGrpSpPr>
      <p:grpSpPr>
        <a:xfrm>
          <a:off x="0" y="0"/>
          <a:ext cx="0" cy="0"/>
          <a:chOff x="0" y="0"/>
          <a:chExt cx="0" cy="0"/>
        </a:xfrm>
      </p:grpSpPr>
      <p:sp>
        <p:nvSpPr>
          <p:cNvPr id="2924" name="Google Shape;292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5" name="Google Shape;292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6" name="Google Shape;292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2" name="Shape 2942"/>
        <p:cNvGrpSpPr/>
        <p:nvPr/>
      </p:nvGrpSpPr>
      <p:grpSpPr>
        <a:xfrm>
          <a:off x="0" y="0"/>
          <a:ext cx="0" cy="0"/>
          <a:chOff x="0" y="0"/>
          <a:chExt cx="0" cy="0"/>
        </a:xfrm>
      </p:grpSpPr>
      <p:sp>
        <p:nvSpPr>
          <p:cNvPr id="2943" name="Google Shape;2943;g1e0ef8b40d4_0_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4" name="Google Shape;2944;g1e0ef8b40d4_0_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5" name="Google Shape;2945;g1e0ef8b40d4_0_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1" name="Shape 2961"/>
        <p:cNvGrpSpPr/>
        <p:nvPr/>
      </p:nvGrpSpPr>
      <p:grpSpPr>
        <a:xfrm>
          <a:off x="0" y="0"/>
          <a:ext cx="0" cy="0"/>
          <a:chOff x="0" y="0"/>
          <a:chExt cx="0" cy="0"/>
        </a:xfrm>
      </p:grpSpPr>
      <p:sp>
        <p:nvSpPr>
          <p:cNvPr id="2962" name="Google Shape;2962;g1e0ef8b40d4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3" name="Google Shape;2963;g1e0ef8b40d4_0_4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4" name="Google Shape;2964;g1e0ef8b40d4_0_4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0" name="Shape 2980"/>
        <p:cNvGrpSpPr/>
        <p:nvPr/>
      </p:nvGrpSpPr>
      <p:grpSpPr>
        <a:xfrm>
          <a:off x="0" y="0"/>
          <a:ext cx="0" cy="0"/>
          <a:chOff x="0" y="0"/>
          <a:chExt cx="0" cy="0"/>
        </a:xfrm>
      </p:grpSpPr>
      <p:sp>
        <p:nvSpPr>
          <p:cNvPr id="2981" name="Google Shape;2981;g1e0ef8b40d4_0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2" name="Google Shape;2982;g1e0ef8b40d4_0_4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3" name="Google Shape;2983;g1e0ef8b40d4_0_4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9" name="Shape 2999"/>
        <p:cNvGrpSpPr/>
        <p:nvPr/>
      </p:nvGrpSpPr>
      <p:grpSpPr>
        <a:xfrm>
          <a:off x="0" y="0"/>
          <a:ext cx="0" cy="0"/>
          <a:chOff x="0" y="0"/>
          <a:chExt cx="0" cy="0"/>
        </a:xfrm>
      </p:grpSpPr>
      <p:sp>
        <p:nvSpPr>
          <p:cNvPr id="3000" name="Google Shape;3000;g1e0ef8b40d4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1" name="Google Shape;3001;g1e0ef8b40d4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2" name="Google Shape;3002;g1e0ef8b40d4_0_4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8" name="Shape 3018"/>
        <p:cNvGrpSpPr/>
        <p:nvPr/>
      </p:nvGrpSpPr>
      <p:grpSpPr>
        <a:xfrm>
          <a:off x="0" y="0"/>
          <a:ext cx="0" cy="0"/>
          <a:chOff x="0" y="0"/>
          <a:chExt cx="0" cy="0"/>
        </a:xfrm>
      </p:grpSpPr>
      <p:sp>
        <p:nvSpPr>
          <p:cNvPr id="3019" name="Google Shape;3019;g1e0ef8b40d4_0_5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0" name="Google Shape;3020;g1e0ef8b40d4_0_5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1" name="Google Shape;3021;g1e0ef8b40d4_0_5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7" name="Shape 3037"/>
        <p:cNvGrpSpPr/>
        <p:nvPr/>
      </p:nvGrpSpPr>
      <p:grpSpPr>
        <a:xfrm>
          <a:off x="0" y="0"/>
          <a:ext cx="0" cy="0"/>
          <a:chOff x="0" y="0"/>
          <a:chExt cx="0" cy="0"/>
        </a:xfrm>
      </p:grpSpPr>
      <p:sp>
        <p:nvSpPr>
          <p:cNvPr id="3038" name="Google Shape;3038;g1e0ef8b40d4_0_5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9" name="Google Shape;3039;g1e0ef8b40d4_0_5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0" name="Google Shape;3040;g1e0ef8b40d4_0_5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6" name="Shape 3056"/>
        <p:cNvGrpSpPr/>
        <p:nvPr/>
      </p:nvGrpSpPr>
      <p:grpSpPr>
        <a:xfrm>
          <a:off x="0" y="0"/>
          <a:ext cx="0" cy="0"/>
          <a:chOff x="0" y="0"/>
          <a:chExt cx="0" cy="0"/>
        </a:xfrm>
      </p:grpSpPr>
      <p:sp>
        <p:nvSpPr>
          <p:cNvPr id="3057" name="Google Shape;3057;g1e0f3c47b18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8" name="Google Shape;3058;g1e0f3c47b18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9" name="Google Shape;3059;g1e0f3c47b18_1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5" name="Shape 3075"/>
        <p:cNvGrpSpPr/>
        <p:nvPr/>
      </p:nvGrpSpPr>
      <p:grpSpPr>
        <a:xfrm>
          <a:off x="0" y="0"/>
          <a:ext cx="0" cy="0"/>
          <a:chOff x="0" y="0"/>
          <a:chExt cx="0" cy="0"/>
        </a:xfrm>
      </p:grpSpPr>
      <p:sp>
        <p:nvSpPr>
          <p:cNvPr id="3076" name="Google Shape;3076;g1e0f3c47b18_1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7" name="Google Shape;3077;g1e0f3c47b18_1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8" name="Google Shape;3078;g1e0f3c47b18_1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df91a4005e_1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1df91a4005e_1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1df91a4005e_1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4" name="Shape 3094"/>
        <p:cNvGrpSpPr/>
        <p:nvPr/>
      </p:nvGrpSpPr>
      <p:grpSpPr>
        <a:xfrm>
          <a:off x="0" y="0"/>
          <a:ext cx="0" cy="0"/>
          <a:chOff x="0" y="0"/>
          <a:chExt cx="0" cy="0"/>
        </a:xfrm>
      </p:grpSpPr>
      <p:sp>
        <p:nvSpPr>
          <p:cNvPr id="3095" name="Google Shape;309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6" name="Google Shape;309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7" name="Google Shape;3097;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3" name="Shape 3113"/>
        <p:cNvGrpSpPr/>
        <p:nvPr/>
      </p:nvGrpSpPr>
      <p:grpSpPr>
        <a:xfrm>
          <a:off x="0" y="0"/>
          <a:ext cx="0" cy="0"/>
          <a:chOff x="0" y="0"/>
          <a:chExt cx="0" cy="0"/>
        </a:xfrm>
      </p:grpSpPr>
      <p:sp>
        <p:nvSpPr>
          <p:cNvPr id="3114" name="Google Shape;3114;g1e0f3c47b18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5" name="Google Shape;3115;g1e0f3c47b18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6" name="Google Shape;3116;g1e0f3c47b18_1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2" name="Shape 3132"/>
        <p:cNvGrpSpPr/>
        <p:nvPr/>
      </p:nvGrpSpPr>
      <p:grpSpPr>
        <a:xfrm>
          <a:off x="0" y="0"/>
          <a:ext cx="0" cy="0"/>
          <a:chOff x="0" y="0"/>
          <a:chExt cx="0" cy="0"/>
        </a:xfrm>
      </p:grpSpPr>
      <p:sp>
        <p:nvSpPr>
          <p:cNvPr id="3133" name="Google Shape;3133;g1e0f3c47b18_1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4" name="Google Shape;3134;g1e0f3c47b18_1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5" name="Google Shape;3135;g1e0f3c47b18_1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8" name="Shape 3148"/>
        <p:cNvGrpSpPr/>
        <p:nvPr/>
      </p:nvGrpSpPr>
      <p:grpSpPr>
        <a:xfrm>
          <a:off x="0" y="0"/>
          <a:ext cx="0" cy="0"/>
          <a:chOff x="0" y="0"/>
          <a:chExt cx="0" cy="0"/>
        </a:xfrm>
      </p:grpSpPr>
      <p:sp>
        <p:nvSpPr>
          <p:cNvPr id="3149" name="Google Shape;314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0" name="Google Shape;315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1" name="Google Shape;315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7" name="Shape 3167"/>
        <p:cNvGrpSpPr/>
        <p:nvPr/>
      </p:nvGrpSpPr>
      <p:grpSpPr>
        <a:xfrm>
          <a:off x="0" y="0"/>
          <a:ext cx="0" cy="0"/>
          <a:chOff x="0" y="0"/>
          <a:chExt cx="0" cy="0"/>
        </a:xfrm>
      </p:grpSpPr>
      <p:sp>
        <p:nvSpPr>
          <p:cNvPr id="3168" name="Google Shape;3168;g1e0f3c47b18_2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9" name="Google Shape;3169;g1e0f3c47b18_2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0" name="Google Shape;3170;g1e0f3c47b18_2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6" name="Shape 3186"/>
        <p:cNvGrpSpPr/>
        <p:nvPr/>
      </p:nvGrpSpPr>
      <p:grpSpPr>
        <a:xfrm>
          <a:off x="0" y="0"/>
          <a:ext cx="0" cy="0"/>
          <a:chOff x="0" y="0"/>
          <a:chExt cx="0" cy="0"/>
        </a:xfrm>
      </p:grpSpPr>
      <p:sp>
        <p:nvSpPr>
          <p:cNvPr id="3187" name="Google Shape;3187;g1e0f3c47b18_1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8" name="Google Shape;3188;g1e0f3c47b18_1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9" name="Google Shape;3189;g1e0f3c47b18_1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5" name="Shape 3205"/>
        <p:cNvGrpSpPr/>
        <p:nvPr/>
      </p:nvGrpSpPr>
      <p:grpSpPr>
        <a:xfrm>
          <a:off x="0" y="0"/>
          <a:ext cx="0" cy="0"/>
          <a:chOff x="0" y="0"/>
          <a:chExt cx="0" cy="0"/>
        </a:xfrm>
      </p:grpSpPr>
      <p:sp>
        <p:nvSpPr>
          <p:cNvPr id="3206" name="Google Shape;3206;g1e0f3c47b18_1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7" name="Google Shape;3207;g1e0f3c47b18_1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8" name="Google Shape;3208;g1e0f3c47b18_1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4" name="Shape 3224"/>
        <p:cNvGrpSpPr/>
        <p:nvPr/>
      </p:nvGrpSpPr>
      <p:grpSpPr>
        <a:xfrm>
          <a:off x="0" y="0"/>
          <a:ext cx="0" cy="0"/>
          <a:chOff x="0" y="0"/>
          <a:chExt cx="0" cy="0"/>
        </a:xfrm>
      </p:grpSpPr>
      <p:sp>
        <p:nvSpPr>
          <p:cNvPr id="3225" name="Google Shape;3225;g1e0f3c47b18_1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6" name="Google Shape;3226;g1e0f3c47b18_1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7" name="Google Shape;3227;g1e0f3c47b18_1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3" name="Shape 3243"/>
        <p:cNvGrpSpPr/>
        <p:nvPr/>
      </p:nvGrpSpPr>
      <p:grpSpPr>
        <a:xfrm>
          <a:off x="0" y="0"/>
          <a:ext cx="0" cy="0"/>
          <a:chOff x="0" y="0"/>
          <a:chExt cx="0" cy="0"/>
        </a:xfrm>
      </p:grpSpPr>
      <p:sp>
        <p:nvSpPr>
          <p:cNvPr id="3244" name="Google Shape;3244;g1e0f3c47b18_1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5" name="Google Shape;3245;g1e0f3c47b18_1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6" name="Google Shape;3246;g1e0f3c47b18_1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2" name="Shape 3262"/>
        <p:cNvGrpSpPr/>
        <p:nvPr/>
      </p:nvGrpSpPr>
      <p:grpSpPr>
        <a:xfrm>
          <a:off x="0" y="0"/>
          <a:ext cx="0" cy="0"/>
          <a:chOff x="0" y="0"/>
          <a:chExt cx="0" cy="0"/>
        </a:xfrm>
      </p:grpSpPr>
      <p:sp>
        <p:nvSpPr>
          <p:cNvPr id="3263" name="Google Shape;3263;g1e0f3c47b18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4" name="Google Shape;3264;g1e0f3c47b18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5" name="Google Shape;3265;g1e0f3c47b18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df91a4005e_1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1df91a4005e_1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1df91a4005e_1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1" name="Shape 3281"/>
        <p:cNvGrpSpPr/>
        <p:nvPr/>
      </p:nvGrpSpPr>
      <p:grpSpPr>
        <a:xfrm>
          <a:off x="0" y="0"/>
          <a:ext cx="0" cy="0"/>
          <a:chOff x="0" y="0"/>
          <a:chExt cx="0" cy="0"/>
        </a:xfrm>
      </p:grpSpPr>
      <p:sp>
        <p:nvSpPr>
          <p:cNvPr id="3282" name="Google Shape;3282;g1e0f3c47b18_1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3" name="Google Shape;3283;g1e0f3c47b18_1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4" name="Google Shape;3284;g1e0f3c47b18_1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0" name="Shape 3300"/>
        <p:cNvGrpSpPr/>
        <p:nvPr/>
      </p:nvGrpSpPr>
      <p:grpSpPr>
        <a:xfrm>
          <a:off x="0" y="0"/>
          <a:ext cx="0" cy="0"/>
          <a:chOff x="0" y="0"/>
          <a:chExt cx="0" cy="0"/>
        </a:xfrm>
      </p:grpSpPr>
      <p:sp>
        <p:nvSpPr>
          <p:cNvPr id="3301" name="Google Shape;3301;g1e0f3c47b18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2" name="Google Shape;3302;g1e0f3c47b18_2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3" name="Google Shape;3303;g1e0f3c47b18_2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9" name="Shape 3319"/>
        <p:cNvGrpSpPr/>
        <p:nvPr/>
      </p:nvGrpSpPr>
      <p:grpSpPr>
        <a:xfrm>
          <a:off x="0" y="0"/>
          <a:ext cx="0" cy="0"/>
          <a:chOff x="0" y="0"/>
          <a:chExt cx="0" cy="0"/>
        </a:xfrm>
      </p:grpSpPr>
      <p:sp>
        <p:nvSpPr>
          <p:cNvPr id="3320" name="Google Shape;3320;g1e0f3c47b18_2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1" name="Google Shape;3321;g1e0f3c47b18_2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2" name="Google Shape;3322;g1e0f3c47b18_2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8" name="Shape 3338"/>
        <p:cNvGrpSpPr/>
        <p:nvPr/>
      </p:nvGrpSpPr>
      <p:grpSpPr>
        <a:xfrm>
          <a:off x="0" y="0"/>
          <a:ext cx="0" cy="0"/>
          <a:chOff x="0" y="0"/>
          <a:chExt cx="0" cy="0"/>
        </a:xfrm>
      </p:grpSpPr>
      <p:sp>
        <p:nvSpPr>
          <p:cNvPr id="3339" name="Google Shape;3339;g1e0f3c47b18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0" name="Google Shape;3340;g1e0f3c47b18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1" name="Google Shape;3341;g1e0f3c47b18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7" name="Shape 3357"/>
        <p:cNvGrpSpPr/>
        <p:nvPr/>
      </p:nvGrpSpPr>
      <p:grpSpPr>
        <a:xfrm>
          <a:off x="0" y="0"/>
          <a:ext cx="0" cy="0"/>
          <a:chOff x="0" y="0"/>
          <a:chExt cx="0" cy="0"/>
        </a:xfrm>
      </p:grpSpPr>
      <p:sp>
        <p:nvSpPr>
          <p:cNvPr id="3358" name="Google Shape;3358;g1e0f3c47b18_1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9" name="Google Shape;3359;g1e0f3c47b18_1_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0" name="Google Shape;3360;g1e0f3c47b18_1_2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6" name="Shape 3376"/>
        <p:cNvGrpSpPr/>
        <p:nvPr/>
      </p:nvGrpSpPr>
      <p:grpSpPr>
        <a:xfrm>
          <a:off x="0" y="0"/>
          <a:ext cx="0" cy="0"/>
          <a:chOff x="0" y="0"/>
          <a:chExt cx="0" cy="0"/>
        </a:xfrm>
      </p:grpSpPr>
      <p:sp>
        <p:nvSpPr>
          <p:cNvPr id="3377" name="Google Shape;3377;g1e0f3c47b18_1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8" name="Google Shape;3378;g1e0f3c47b18_1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9" name="Google Shape;3379;g1e0f3c47b18_1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5" name="Shape 3395"/>
        <p:cNvGrpSpPr/>
        <p:nvPr/>
      </p:nvGrpSpPr>
      <p:grpSpPr>
        <a:xfrm>
          <a:off x="0" y="0"/>
          <a:ext cx="0" cy="0"/>
          <a:chOff x="0" y="0"/>
          <a:chExt cx="0" cy="0"/>
        </a:xfrm>
      </p:grpSpPr>
      <p:sp>
        <p:nvSpPr>
          <p:cNvPr id="3396" name="Google Shape;3396;g1e0f3c47b18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7" name="Google Shape;3397;g1e0f3c47b18_2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8" name="Google Shape;3398;g1e0f3c47b18_2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4" name="Shape 3414"/>
        <p:cNvGrpSpPr/>
        <p:nvPr/>
      </p:nvGrpSpPr>
      <p:grpSpPr>
        <a:xfrm>
          <a:off x="0" y="0"/>
          <a:ext cx="0" cy="0"/>
          <a:chOff x="0" y="0"/>
          <a:chExt cx="0" cy="0"/>
        </a:xfrm>
      </p:grpSpPr>
      <p:sp>
        <p:nvSpPr>
          <p:cNvPr id="3415" name="Google Shape;3415;g1e0f3c47b18_2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6" name="Google Shape;3416;g1e0f3c47b18_2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7" name="Google Shape;3417;g1e0f3c47b18_2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3" name="Shape 3433"/>
        <p:cNvGrpSpPr/>
        <p:nvPr/>
      </p:nvGrpSpPr>
      <p:grpSpPr>
        <a:xfrm>
          <a:off x="0" y="0"/>
          <a:ext cx="0" cy="0"/>
          <a:chOff x="0" y="0"/>
          <a:chExt cx="0" cy="0"/>
        </a:xfrm>
      </p:grpSpPr>
      <p:sp>
        <p:nvSpPr>
          <p:cNvPr id="3434" name="Google Shape;3434;g1e0f3c47b18_2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5" name="Google Shape;3435;g1e0f3c47b18_2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6" name="Google Shape;3436;g1e0f3c47b18_2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2" name="Shape 3452"/>
        <p:cNvGrpSpPr/>
        <p:nvPr/>
      </p:nvGrpSpPr>
      <p:grpSpPr>
        <a:xfrm>
          <a:off x="0" y="0"/>
          <a:ext cx="0" cy="0"/>
          <a:chOff x="0" y="0"/>
          <a:chExt cx="0" cy="0"/>
        </a:xfrm>
      </p:grpSpPr>
      <p:sp>
        <p:nvSpPr>
          <p:cNvPr id="3453" name="Google Shape;3453;g1e0f3c47b18_2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4" name="Google Shape;3454;g1e0f3c47b18_2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5" name="Google Shape;3455;g1e0f3c47b18_2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df91a4005e_1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1df91a4005e_1_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1df91a4005e_1_2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1" name="Shape 3471"/>
        <p:cNvGrpSpPr/>
        <p:nvPr/>
      </p:nvGrpSpPr>
      <p:grpSpPr>
        <a:xfrm>
          <a:off x="0" y="0"/>
          <a:ext cx="0" cy="0"/>
          <a:chOff x="0" y="0"/>
          <a:chExt cx="0" cy="0"/>
        </a:xfrm>
      </p:grpSpPr>
      <p:sp>
        <p:nvSpPr>
          <p:cNvPr id="3472" name="Google Shape;3472;g1e0f3c47b18_1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3" name="Google Shape;3473;g1e0f3c47b18_1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4" name="Google Shape;3474;g1e0f3c47b18_1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0" name="Shape 3490"/>
        <p:cNvGrpSpPr/>
        <p:nvPr/>
      </p:nvGrpSpPr>
      <p:grpSpPr>
        <a:xfrm>
          <a:off x="0" y="0"/>
          <a:ext cx="0" cy="0"/>
          <a:chOff x="0" y="0"/>
          <a:chExt cx="0" cy="0"/>
        </a:xfrm>
      </p:grpSpPr>
      <p:sp>
        <p:nvSpPr>
          <p:cNvPr id="3491" name="Google Shape;3491;g1e0f3c47b18_1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2" name="Google Shape;3492;g1e0f3c47b18_1_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3" name="Google Shape;3493;g1e0f3c47b18_1_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9" name="Shape 3509"/>
        <p:cNvGrpSpPr/>
        <p:nvPr/>
      </p:nvGrpSpPr>
      <p:grpSpPr>
        <a:xfrm>
          <a:off x="0" y="0"/>
          <a:ext cx="0" cy="0"/>
          <a:chOff x="0" y="0"/>
          <a:chExt cx="0" cy="0"/>
        </a:xfrm>
      </p:grpSpPr>
      <p:sp>
        <p:nvSpPr>
          <p:cNvPr id="3510" name="Google Shape;3510;g1e0f3c47b18_1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1" name="Google Shape;3511;g1e0f3c47b18_1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2" name="Google Shape;3512;g1e0f3c47b18_1_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8" name="Shape 3528"/>
        <p:cNvGrpSpPr/>
        <p:nvPr/>
      </p:nvGrpSpPr>
      <p:grpSpPr>
        <a:xfrm>
          <a:off x="0" y="0"/>
          <a:ext cx="0" cy="0"/>
          <a:chOff x="0" y="0"/>
          <a:chExt cx="0" cy="0"/>
        </a:xfrm>
      </p:grpSpPr>
      <p:sp>
        <p:nvSpPr>
          <p:cNvPr id="3529" name="Google Shape;352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0" name="Google Shape;353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1" name="Google Shape;3531;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4" name="Shape 3544"/>
        <p:cNvGrpSpPr/>
        <p:nvPr/>
      </p:nvGrpSpPr>
      <p:grpSpPr>
        <a:xfrm>
          <a:off x="0" y="0"/>
          <a:ext cx="0" cy="0"/>
          <a:chOff x="0" y="0"/>
          <a:chExt cx="0" cy="0"/>
        </a:xfrm>
      </p:grpSpPr>
      <p:sp>
        <p:nvSpPr>
          <p:cNvPr id="3545" name="Google Shape;3545;g1e0f3c47b18_2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6" name="Google Shape;3546;g1e0f3c47b18_2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7" name="Google Shape;3547;g1e0f3c47b18_2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3" name="Shape 3563"/>
        <p:cNvGrpSpPr/>
        <p:nvPr/>
      </p:nvGrpSpPr>
      <p:grpSpPr>
        <a:xfrm>
          <a:off x="0" y="0"/>
          <a:ext cx="0" cy="0"/>
          <a:chOff x="0" y="0"/>
          <a:chExt cx="0" cy="0"/>
        </a:xfrm>
      </p:grpSpPr>
      <p:sp>
        <p:nvSpPr>
          <p:cNvPr id="3564" name="Google Shape;3564;g1e0f3c47b18_2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5" name="Google Shape;3565;g1e0f3c47b18_2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6" name="Google Shape;3566;g1e0f3c47b18_2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2" name="Shape 3582"/>
        <p:cNvGrpSpPr/>
        <p:nvPr/>
      </p:nvGrpSpPr>
      <p:grpSpPr>
        <a:xfrm>
          <a:off x="0" y="0"/>
          <a:ext cx="0" cy="0"/>
          <a:chOff x="0" y="0"/>
          <a:chExt cx="0" cy="0"/>
        </a:xfrm>
      </p:grpSpPr>
      <p:sp>
        <p:nvSpPr>
          <p:cNvPr id="3583" name="Google Shape;3583;g1e0f3c47b18_2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4" name="Google Shape;3584;g1e0f3c47b18_2_2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5" name="Google Shape;3585;g1e0f3c47b18_2_2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1" name="Shape 3601"/>
        <p:cNvGrpSpPr/>
        <p:nvPr/>
      </p:nvGrpSpPr>
      <p:grpSpPr>
        <a:xfrm>
          <a:off x="0" y="0"/>
          <a:ext cx="0" cy="0"/>
          <a:chOff x="0" y="0"/>
          <a:chExt cx="0" cy="0"/>
        </a:xfrm>
      </p:grpSpPr>
      <p:sp>
        <p:nvSpPr>
          <p:cNvPr id="3602" name="Google Shape;3602;g1e0f3c47b18_2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3" name="Google Shape;3603;g1e0f3c47b18_2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4" name="Google Shape;3604;g1e0f3c47b18_2_2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0" name="Shape 3620"/>
        <p:cNvGrpSpPr/>
        <p:nvPr/>
      </p:nvGrpSpPr>
      <p:grpSpPr>
        <a:xfrm>
          <a:off x="0" y="0"/>
          <a:ext cx="0" cy="0"/>
          <a:chOff x="0" y="0"/>
          <a:chExt cx="0" cy="0"/>
        </a:xfrm>
      </p:grpSpPr>
      <p:sp>
        <p:nvSpPr>
          <p:cNvPr id="3621" name="Google Shape;3621;g1e0f3c47b18_2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2" name="Google Shape;3622;g1e0f3c47b18_2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3" name="Google Shape;3623;g1e0f3c47b18_2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9" name="Shape 3639"/>
        <p:cNvGrpSpPr/>
        <p:nvPr/>
      </p:nvGrpSpPr>
      <p:grpSpPr>
        <a:xfrm>
          <a:off x="0" y="0"/>
          <a:ext cx="0" cy="0"/>
          <a:chOff x="0" y="0"/>
          <a:chExt cx="0" cy="0"/>
        </a:xfrm>
      </p:grpSpPr>
      <p:sp>
        <p:nvSpPr>
          <p:cNvPr id="3640" name="Google Shape;364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1" name="Google Shape;364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2" name="Google Shape;3642;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df91a4005e_1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1df91a4005e_1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1df91a4005e_1_2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8" name="Shape 3658"/>
        <p:cNvGrpSpPr/>
        <p:nvPr/>
      </p:nvGrpSpPr>
      <p:grpSpPr>
        <a:xfrm>
          <a:off x="0" y="0"/>
          <a:ext cx="0" cy="0"/>
          <a:chOff x="0" y="0"/>
          <a:chExt cx="0" cy="0"/>
        </a:xfrm>
      </p:grpSpPr>
      <p:sp>
        <p:nvSpPr>
          <p:cNvPr id="3659" name="Google Shape;3659;g1e0f3c47b18_2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0" name="Google Shape;3660;g1e0f3c47b18_2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1" name="Google Shape;3661;g1e0f3c47b18_2_3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7" name="Shape 3677"/>
        <p:cNvGrpSpPr/>
        <p:nvPr/>
      </p:nvGrpSpPr>
      <p:grpSpPr>
        <a:xfrm>
          <a:off x="0" y="0"/>
          <a:ext cx="0" cy="0"/>
          <a:chOff x="0" y="0"/>
          <a:chExt cx="0" cy="0"/>
        </a:xfrm>
      </p:grpSpPr>
      <p:sp>
        <p:nvSpPr>
          <p:cNvPr id="3678" name="Google Shape;3678;g1e0f3c47b18_2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9" name="Google Shape;3679;g1e0f3c47b18_2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0" name="Google Shape;3680;g1e0f3c47b18_2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6" name="Shape 3696"/>
        <p:cNvGrpSpPr/>
        <p:nvPr/>
      </p:nvGrpSpPr>
      <p:grpSpPr>
        <a:xfrm>
          <a:off x="0" y="0"/>
          <a:ext cx="0" cy="0"/>
          <a:chOff x="0" y="0"/>
          <a:chExt cx="0" cy="0"/>
        </a:xfrm>
      </p:grpSpPr>
      <p:sp>
        <p:nvSpPr>
          <p:cNvPr id="3697" name="Google Shape;3697;g1e0f3c47b18_2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8" name="Google Shape;3698;g1e0f3c47b18_2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9" name="Google Shape;3699;g1e0f3c47b18_2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5" name="Shape 3715"/>
        <p:cNvGrpSpPr/>
        <p:nvPr/>
      </p:nvGrpSpPr>
      <p:grpSpPr>
        <a:xfrm>
          <a:off x="0" y="0"/>
          <a:ext cx="0" cy="0"/>
          <a:chOff x="0" y="0"/>
          <a:chExt cx="0" cy="0"/>
        </a:xfrm>
      </p:grpSpPr>
      <p:sp>
        <p:nvSpPr>
          <p:cNvPr id="3716" name="Google Shape;3716;g1e0f3c47b18_2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7" name="Google Shape;3717;g1e0f3c47b18_2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8" name="Google Shape;3718;g1e0f3c47b18_2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4" name="Shape 3734"/>
        <p:cNvGrpSpPr/>
        <p:nvPr/>
      </p:nvGrpSpPr>
      <p:grpSpPr>
        <a:xfrm>
          <a:off x="0" y="0"/>
          <a:ext cx="0" cy="0"/>
          <a:chOff x="0" y="0"/>
          <a:chExt cx="0" cy="0"/>
        </a:xfrm>
      </p:grpSpPr>
      <p:sp>
        <p:nvSpPr>
          <p:cNvPr id="3735" name="Google Shape;3735;g1e0f3c47b18_2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6" name="Google Shape;3736;g1e0f3c47b18_2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7" name="Google Shape;3737;g1e0f3c47b18_2_5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0" name="Shape 3750"/>
        <p:cNvGrpSpPr/>
        <p:nvPr/>
      </p:nvGrpSpPr>
      <p:grpSpPr>
        <a:xfrm>
          <a:off x="0" y="0"/>
          <a:ext cx="0" cy="0"/>
          <a:chOff x="0" y="0"/>
          <a:chExt cx="0" cy="0"/>
        </a:xfrm>
      </p:grpSpPr>
      <p:sp>
        <p:nvSpPr>
          <p:cNvPr id="3751" name="Google Shape;375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2" name="Google Shape;3752;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3" name="Google Shape;3753;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9" name="Shape 3769"/>
        <p:cNvGrpSpPr/>
        <p:nvPr/>
      </p:nvGrpSpPr>
      <p:grpSpPr>
        <a:xfrm>
          <a:off x="0" y="0"/>
          <a:ext cx="0" cy="0"/>
          <a:chOff x="0" y="0"/>
          <a:chExt cx="0" cy="0"/>
        </a:xfrm>
      </p:grpSpPr>
      <p:sp>
        <p:nvSpPr>
          <p:cNvPr id="3770" name="Google Shape;3770;g1e0f3c47b18_2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1" name="Google Shape;3771;g1e0f3c47b18_2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2" name="Google Shape;3772;g1e0f3c47b18_2_3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8" name="Shape 3788"/>
        <p:cNvGrpSpPr/>
        <p:nvPr/>
      </p:nvGrpSpPr>
      <p:grpSpPr>
        <a:xfrm>
          <a:off x="0" y="0"/>
          <a:ext cx="0" cy="0"/>
          <a:chOff x="0" y="0"/>
          <a:chExt cx="0" cy="0"/>
        </a:xfrm>
      </p:grpSpPr>
      <p:sp>
        <p:nvSpPr>
          <p:cNvPr id="3789" name="Google Shape;3789;g1e0f3c47b18_2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0" name="Google Shape;3790;g1e0f3c47b18_2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1" name="Google Shape;3791;g1e0f3c47b18_2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7" name="Shape 3807"/>
        <p:cNvGrpSpPr/>
        <p:nvPr/>
      </p:nvGrpSpPr>
      <p:grpSpPr>
        <a:xfrm>
          <a:off x="0" y="0"/>
          <a:ext cx="0" cy="0"/>
          <a:chOff x="0" y="0"/>
          <a:chExt cx="0" cy="0"/>
        </a:xfrm>
      </p:grpSpPr>
      <p:sp>
        <p:nvSpPr>
          <p:cNvPr id="3808" name="Google Shape;3808;g1e0f3c47b18_2_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9" name="Google Shape;3809;g1e0f3c47b18_2_4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0" name="Google Shape;3810;g1e0f3c47b18_2_4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6" name="Shape 3826"/>
        <p:cNvGrpSpPr/>
        <p:nvPr/>
      </p:nvGrpSpPr>
      <p:grpSpPr>
        <a:xfrm>
          <a:off x="0" y="0"/>
          <a:ext cx="0" cy="0"/>
          <a:chOff x="0" y="0"/>
          <a:chExt cx="0" cy="0"/>
        </a:xfrm>
      </p:grpSpPr>
      <p:sp>
        <p:nvSpPr>
          <p:cNvPr id="3827" name="Google Shape;3827;g1e0f3c47b18_2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8" name="Google Shape;3828;g1e0f3c47b18_2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9" name="Google Shape;3829;g1e0f3c47b18_2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0ef8b40d4_0_5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1e0ef8b40d4_0_5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1e0ef8b40d4_0_5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df91a4005e_1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1df91a4005e_1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1df91a4005e_1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5" name="Shape 3845"/>
        <p:cNvGrpSpPr/>
        <p:nvPr/>
      </p:nvGrpSpPr>
      <p:grpSpPr>
        <a:xfrm>
          <a:off x="0" y="0"/>
          <a:ext cx="0" cy="0"/>
          <a:chOff x="0" y="0"/>
          <a:chExt cx="0" cy="0"/>
        </a:xfrm>
      </p:grpSpPr>
      <p:sp>
        <p:nvSpPr>
          <p:cNvPr id="3846" name="Google Shape;3846;g1e0f3c47b18_2_4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7" name="Google Shape;3847;g1e0f3c47b18_2_4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8" name="Google Shape;3848;g1e0f3c47b18_2_4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4" name="Shape 3864"/>
        <p:cNvGrpSpPr/>
        <p:nvPr/>
      </p:nvGrpSpPr>
      <p:grpSpPr>
        <a:xfrm>
          <a:off x="0" y="0"/>
          <a:ext cx="0" cy="0"/>
          <a:chOff x="0" y="0"/>
          <a:chExt cx="0" cy="0"/>
        </a:xfrm>
      </p:grpSpPr>
      <p:sp>
        <p:nvSpPr>
          <p:cNvPr id="3865" name="Google Shape;3865;g1e0f3c47b18_2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6" name="Google Shape;3866;g1e0f3c47b18_2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7" name="Google Shape;3867;g1e0f3c47b18_2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3" name="Shape 3883"/>
        <p:cNvGrpSpPr/>
        <p:nvPr/>
      </p:nvGrpSpPr>
      <p:grpSpPr>
        <a:xfrm>
          <a:off x="0" y="0"/>
          <a:ext cx="0" cy="0"/>
          <a:chOff x="0" y="0"/>
          <a:chExt cx="0" cy="0"/>
        </a:xfrm>
      </p:grpSpPr>
      <p:sp>
        <p:nvSpPr>
          <p:cNvPr id="3884" name="Google Shape;3884;g1e0f3c47b18_2_4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5" name="Google Shape;3885;g1e0f3c47b18_2_4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6" name="Google Shape;3886;g1e0f3c47b18_2_4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2" name="Shape 3902"/>
        <p:cNvGrpSpPr/>
        <p:nvPr/>
      </p:nvGrpSpPr>
      <p:grpSpPr>
        <a:xfrm>
          <a:off x="0" y="0"/>
          <a:ext cx="0" cy="0"/>
          <a:chOff x="0" y="0"/>
          <a:chExt cx="0" cy="0"/>
        </a:xfrm>
      </p:grpSpPr>
      <p:sp>
        <p:nvSpPr>
          <p:cNvPr id="3903" name="Google Shape;3903;g1e0f3c47b18_2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4" name="Google Shape;3904;g1e0f3c47b18_2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5" name="Google Shape;3905;g1e0f3c47b18_2_5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1" name="Shape 3921"/>
        <p:cNvGrpSpPr/>
        <p:nvPr/>
      </p:nvGrpSpPr>
      <p:grpSpPr>
        <a:xfrm>
          <a:off x="0" y="0"/>
          <a:ext cx="0" cy="0"/>
          <a:chOff x="0" y="0"/>
          <a:chExt cx="0" cy="0"/>
        </a:xfrm>
      </p:grpSpPr>
      <p:sp>
        <p:nvSpPr>
          <p:cNvPr id="3922" name="Google Shape;392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3" name="Google Shape;392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4" name="Google Shape;3924;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7" name="Shape 3937"/>
        <p:cNvGrpSpPr/>
        <p:nvPr/>
      </p:nvGrpSpPr>
      <p:grpSpPr>
        <a:xfrm>
          <a:off x="0" y="0"/>
          <a:ext cx="0" cy="0"/>
          <a:chOff x="0" y="0"/>
          <a:chExt cx="0" cy="0"/>
        </a:xfrm>
      </p:grpSpPr>
      <p:sp>
        <p:nvSpPr>
          <p:cNvPr id="3938" name="Google Shape;393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9" name="Google Shape;3939;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0" name="Google Shape;3940;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6" name="Shape 3956"/>
        <p:cNvGrpSpPr/>
        <p:nvPr/>
      </p:nvGrpSpPr>
      <p:grpSpPr>
        <a:xfrm>
          <a:off x="0" y="0"/>
          <a:ext cx="0" cy="0"/>
          <a:chOff x="0" y="0"/>
          <a:chExt cx="0" cy="0"/>
        </a:xfrm>
      </p:grpSpPr>
      <p:sp>
        <p:nvSpPr>
          <p:cNvPr id="3957" name="Google Shape;3957;g1e0f3c47b18_2_5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8" name="Google Shape;3958;g1e0f3c47b18_2_5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9" name="Google Shape;3959;g1e0f3c47b18_2_5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5" name="Shape 3975"/>
        <p:cNvGrpSpPr/>
        <p:nvPr/>
      </p:nvGrpSpPr>
      <p:grpSpPr>
        <a:xfrm>
          <a:off x="0" y="0"/>
          <a:ext cx="0" cy="0"/>
          <a:chOff x="0" y="0"/>
          <a:chExt cx="0" cy="0"/>
        </a:xfrm>
      </p:grpSpPr>
      <p:sp>
        <p:nvSpPr>
          <p:cNvPr id="3976" name="Google Shape;3976;g1e0f3c47b18_2_6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7" name="Google Shape;3977;g1e0f3c47b18_2_6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8" name="Google Shape;3978;g1e0f3c47b18_2_6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4" name="Shape 3994"/>
        <p:cNvGrpSpPr/>
        <p:nvPr/>
      </p:nvGrpSpPr>
      <p:grpSpPr>
        <a:xfrm>
          <a:off x="0" y="0"/>
          <a:ext cx="0" cy="0"/>
          <a:chOff x="0" y="0"/>
          <a:chExt cx="0" cy="0"/>
        </a:xfrm>
      </p:grpSpPr>
      <p:sp>
        <p:nvSpPr>
          <p:cNvPr id="3995" name="Google Shape;3995;g1e0f3c47b18_2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6" name="Google Shape;3996;g1e0f3c47b18_2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7" name="Google Shape;3997;g1e0f3c47b18_2_5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3" name="Shape 4013"/>
        <p:cNvGrpSpPr/>
        <p:nvPr/>
      </p:nvGrpSpPr>
      <p:grpSpPr>
        <a:xfrm>
          <a:off x="0" y="0"/>
          <a:ext cx="0" cy="0"/>
          <a:chOff x="0" y="0"/>
          <a:chExt cx="0" cy="0"/>
        </a:xfrm>
      </p:grpSpPr>
      <p:sp>
        <p:nvSpPr>
          <p:cNvPr id="4014" name="Google Shape;4014;g1e0f3c47b18_2_5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5" name="Google Shape;4015;g1e0f3c47b18_2_5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6" name="Google Shape;4016;g1e0f3c47b18_2_5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e0d4280c43_1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1e0d4280c43_1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1e0d4280c43_1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2" name="Shape 4032"/>
        <p:cNvGrpSpPr/>
        <p:nvPr/>
      </p:nvGrpSpPr>
      <p:grpSpPr>
        <a:xfrm>
          <a:off x="0" y="0"/>
          <a:ext cx="0" cy="0"/>
          <a:chOff x="0" y="0"/>
          <a:chExt cx="0" cy="0"/>
        </a:xfrm>
      </p:grpSpPr>
      <p:sp>
        <p:nvSpPr>
          <p:cNvPr id="4033" name="Google Shape;4033;g1e0f3c47b18_2_6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4" name="Google Shape;4034;g1e0f3c47b18_2_6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5" name="Google Shape;4035;g1e0f3c47b18_2_6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1" name="Shape 4051"/>
        <p:cNvGrpSpPr/>
        <p:nvPr/>
      </p:nvGrpSpPr>
      <p:grpSpPr>
        <a:xfrm>
          <a:off x="0" y="0"/>
          <a:ext cx="0" cy="0"/>
          <a:chOff x="0" y="0"/>
          <a:chExt cx="0" cy="0"/>
        </a:xfrm>
      </p:grpSpPr>
      <p:sp>
        <p:nvSpPr>
          <p:cNvPr id="4052" name="Google Shape;4052;g1e0f3c47b18_2_6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3" name="Google Shape;4053;g1e0f3c47b18_2_6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4" name="Google Shape;4054;g1e0f3c47b18_2_6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0" name="Shape 4070"/>
        <p:cNvGrpSpPr/>
        <p:nvPr/>
      </p:nvGrpSpPr>
      <p:grpSpPr>
        <a:xfrm>
          <a:off x="0" y="0"/>
          <a:ext cx="0" cy="0"/>
          <a:chOff x="0" y="0"/>
          <a:chExt cx="0" cy="0"/>
        </a:xfrm>
      </p:grpSpPr>
      <p:sp>
        <p:nvSpPr>
          <p:cNvPr id="4071" name="Google Shape;4071;g1e0f3c47b18_2_7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2" name="Google Shape;4072;g1e0f3c47b18_2_7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3" name="Google Shape;4073;g1e0f3c47b18_2_7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6" name="Shape 4086"/>
        <p:cNvGrpSpPr/>
        <p:nvPr/>
      </p:nvGrpSpPr>
      <p:grpSpPr>
        <a:xfrm>
          <a:off x="0" y="0"/>
          <a:ext cx="0" cy="0"/>
          <a:chOff x="0" y="0"/>
          <a:chExt cx="0" cy="0"/>
        </a:xfrm>
      </p:grpSpPr>
      <p:sp>
        <p:nvSpPr>
          <p:cNvPr id="4087" name="Google Shape;408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8" name="Google Shape;4088;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9" name="Google Shape;4089;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5" name="Shape 4105"/>
        <p:cNvGrpSpPr/>
        <p:nvPr/>
      </p:nvGrpSpPr>
      <p:grpSpPr>
        <a:xfrm>
          <a:off x="0" y="0"/>
          <a:ext cx="0" cy="0"/>
          <a:chOff x="0" y="0"/>
          <a:chExt cx="0" cy="0"/>
        </a:xfrm>
      </p:grpSpPr>
      <p:sp>
        <p:nvSpPr>
          <p:cNvPr id="4106" name="Google Shape;4106;g1e0f3c47b18_2_6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7" name="Google Shape;4107;g1e0f3c47b18_2_6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8" name="Google Shape;4108;g1e0f3c47b18_2_6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4" name="Shape 4124"/>
        <p:cNvGrpSpPr/>
        <p:nvPr/>
      </p:nvGrpSpPr>
      <p:grpSpPr>
        <a:xfrm>
          <a:off x="0" y="0"/>
          <a:ext cx="0" cy="0"/>
          <a:chOff x="0" y="0"/>
          <a:chExt cx="0" cy="0"/>
        </a:xfrm>
      </p:grpSpPr>
      <p:sp>
        <p:nvSpPr>
          <p:cNvPr id="4125" name="Google Shape;4125;g1e0f3c47b18_2_6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6" name="Google Shape;4126;g1e0f3c47b18_2_6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7" name="Google Shape;4127;g1e0f3c47b18_2_6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3" name="Shape 4143"/>
        <p:cNvGrpSpPr/>
        <p:nvPr/>
      </p:nvGrpSpPr>
      <p:grpSpPr>
        <a:xfrm>
          <a:off x="0" y="0"/>
          <a:ext cx="0" cy="0"/>
          <a:chOff x="0" y="0"/>
          <a:chExt cx="0" cy="0"/>
        </a:xfrm>
      </p:grpSpPr>
      <p:sp>
        <p:nvSpPr>
          <p:cNvPr id="4144" name="Google Shape;4144;g1e0f3c47b18_2_8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5" name="Google Shape;4145;g1e0f3c47b18_2_8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6" name="Google Shape;4146;g1e0f3c47b18_2_8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9" name="Shape 4159"/>
        <p:cNvGrpSpPr/>
        <p:nvPr/>
      </p:nvGrpSpPr>
      <p:grpSpPr>
        <a:xfrm>
          <a:off x="0" y="0"/>
          <a:ext cx="0" cy="0"/>
          <a:chOff x="0" y="0"/>
          <a:chExt cx="0" cy="0"/>
        </a:xfrm>
      </p:grpSpPr>
      <p:sp>
        <p:nvSpPr>
          <p:cNvPr id="4160" name="Google Shape;416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1" name="Google Shape;4161;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2" name="Google Shape;4162;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8" name="Shape 4178"/>
        <p:cNvGrpSpPr/>
        <p:nvPr/>
      </p:nvGrpSpPr>
      <p:grpSpPr>
        <a:xfrm>
          <a:off x="0" y="0"/>
          <a:ext cx="0" cy="0"/>
          <a:chOff x="0" y="0"/>
          <a:chExt cx="0" cy="0"/>
        </a:xfrm>
      </p:grpSpPr>
      <p:sp>
        <p:nvSpPr>
          <p:cNvPr id="4179" name="Google Shape;4179;g1e0f3c47b18_2_7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0" name="Google Shape;4180;g1e0f3c47b18_2_7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1" name="Google Shape;4181;g1e0f3c47b18_2_7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7" name="Shape 4197"/>
        <p:cNvGrpSpPr/>
        <p:nvPr/>
      </p:nvGrpSpPr>
      <p:grpSpPr>
        <a:xfrm>
          <a:off x="0" y="0"/>
          <a:ext cx="0" cy="0"/>
          <a:chOff x="0" y="0"/>
          <a:chExt cx="0" cy="0"/>
        </a:xfrm>
      </p:grpSpPr>
      <p:sp>
        <p:nvSpPr>
          <p:cNvPr id="4198" name="Google Shape;4198;g1e0f3c47b18_2_7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9" name="Google Shape;4199;g1e0f3c47b18_2_7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0" name="Google Shape;4200;g1e0f3c47b18_2_7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e0d4280c43_1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1e0d4280c43_1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1e0d4280c43_1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6" name="Shape 4216"/>
        <p:cNvGrpSpPr/>
        <p:nvPr/>
      </p:nvGrpSpPr>
      <p:grpSpPr>
        <a:xfrm>
          <a:off x="0" y="0"/>
          <a:ext cx="0" cy="0"/>
          <a:chOff x="0" y="0"/>
          <a:chExt cx="0" cy="0"/>
        </a:xfrm>
      </p:grpSpPr>
      <p:sp>
        <p:nvSpPr>
          <p:cNvPr id="4217" name="Google Shape;4217;g1e0f3c47b18_2_7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8" name="Google Shape;4218;g1e0f3c47b18_2_7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9" name="Google Shape;4219;g1e0f3c47b18_2_7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5" name="Shape 4235"/>
        <p:cNvGrpSpPr/>
        <p:nvPr/>
      </p:nvGrpSpPr>
      <p:grpSpPr>
        <a:xfrm>
          <a:off x="0" y="0"/>
          <a:ext cx="0" cy="0"/>
          <a:chOff x="0" y="0"/>
          <a:chExt cx="0" cy="0"/>
        </a:xfrm>
      </p:grpSpPr>
      <p:sp>
        <p:nvSpPr>
          <p:cNvPr id="4236" name="Google Shape;4236;g1e0f3c47b18_2_8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7" name="Google Shape;4237;g1e0f3c47b18_2_8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8" name="Google Shape;4238;g1e0f3c47b18_2_8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4" name="Shape 4254"/>
        <p:cNvGrpSpPr/>
        <p:nvPr/>
      </p:nvGrpSpPr>
      <p:grpSpPr>
        <a:xfrm>
          <a:off x="0" y="0"/>
          <a:ext cx="0" cy="0"/>
          <a:chOff x="0" y="0"/>
          <a:chExt cx="0" cy="0"/>
        </a:xfrm>
      </p:grpSpPr>
      <p:sp>
        <p:nvSpPr>
          <p:cNvPr id="4255" name="Google Shape;4255;g1e0f3c47b18_2_7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6" name="Google Shape;4256;g1e0f3c47b18_2_7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7" name="Google Shape;4257;g1e0f3c47b18_2_7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3" name="Shape 4273"/>
        <p:cNvGrpSpPr/>
        <p:nvPr/>
      </p:nvGrpSpPr>
      <p:grpSpPr>
        <a:xfrm>
          <a:off x="0" y="0"/>
          <a:ext cx="0" cy="0"/>
          <a:chOff x="0" y="0"/>
          <a:chExt cx="0" cy="0"/>
        </a:xfrm>
      </p:grpSpPr>
      <p:sp>
        <p:nvSpPr>
          <p:cNvPr id="4274" name="Google Shape;4274;g1e0f3c47b18_2_8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5" name="Google Shape;4275;g1e0f3c47b18_2_8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6" name="Google Shape;4276;g1e0f3c47b18_2_8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9" name="Shape 4289"/>
        <p:cNvGrpSpPr/>
        <p:nvPr/>
      </p:nvGrpSpPr>
      <p:grpSpPr>
        <a:xfrm>
          <a:off x="0" y="0"/>
          <a:ext cx="0" cy="0"/>
          <a:chOff x="0" y="0"/>
          <a:chExt cx="0" cy="0"/>
        </a:xfrm>
      </p:grpSpPr>
      <p:sp>
        <p:nvSpPr>
          <p:cNvPr id="4290" name="Google Shape;429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1" name="Google Shape;4291;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2" name="Google Shape;4292;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8" name="Shape 4308"/>
        <p:cNvGrpSpPr/>
        <p:nvPr/>
      </p:nvGrpSpPr>
      <p:grpSpPr>
        <a:xfrm>
          <a:off x="0" y="0"/>
          <a:ext cx="0" cy="0"/>
          <a:chOff x="0" y="0"/>
          <a:chExt cx="0" cy="0"/>
        </a:xfrm>
      </p:grpSpPr>
      <p:sp>
        <p:nvSpPr>
          <p:cNvPr id="4309" name="Google Shape;4309;g1e0f3c47b18_2_8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0" name="Google Shape;4310;g1e0f3c47b18_2_8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1" name="Google Shape;4311;g1e0f3c47b18_2_8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7" name="Shape 4327"/>
        <p:cNvGrpSpPr/>
        <p:nvPr/>
      </p:nvGrpSpPr>
      <p:grpSpPr>
        <a:xfrm>
          <a:off x="0" y="0"/>
          <a:ext cx="0" cy="0"/>
          <a:chOff x="0" y="0"/>
          <a:chExt cx="0" cy="0"/>
        </a:xfrm>
      </p:grpSpPr>
      <p:sp>
        <p:nvSpPr>
          <p:cNvPr id="4328" name="Google Shape;4328;g1e0f3c47b18_2_8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9" name="Google Shape;4329;g1e0f3c47b18_2_8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0" name="Google Shape;4330;g1e0f3c47b18_2_8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6" name="Shape 4346"/>
        <p:cNvGrpSpPr/>
        <p:nvPr/>
      </p:nvGrpSpPr>
      <p:grpSpPr>
        <a:xfrm>
          <a:off x="0" y="0"/>
          <a:ext cx="0" cy="0"/>
          <a:chOff x="0" y="0"/>
          <a:chExt cx="0" cy="0"/>
        </a:xfrm>
      </p:grpSpPr>
      <p:sp>
        <p:nvSpPr>
          <p:cNvPr id="4347" name="Google Shape;4347;g1e0f3c47b18_2_9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8" name="Google Shape;4348;g1e0f3c47b18_2_9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9" name="Google Shape;4349;g1e0f3c47b18_2_9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5" name="Shape 4365"/>
        <p:cNvGrpSpPr/>
        <p:nvPr/>
      </p:nvGrpSpPr>
      <p:grpSpPr>
        <a:xfrm>
          <a:off x="0" y="0"/>
          <a:ext cx="0" cy="0"/>
          <a:chOff x="0" y="0"/>
          <a:chExt cx="0" cy="0"/>
        </a:xfrm>
      </p:grpSpPr>
      <p:sp>
        <p:nvSpPr>
          <p:cNvPr id="4366" name="Google Shape;436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7" name="Google Shape;436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8" name="Google Shape;4368;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1" name="Shape 4381"/>
        <p:cNvGrpSpPr/>
        <p:nvPr/>
      </p:nvGrpSpPr>
      <p:grpSpPr>
        <a:xfrm>
          <a:off x="0" y="0"/>
          <a:ext cx="0" cy="0"/>
          <a:chOff x="0" y="0"/>
          <a:chExt cx="0" cy="0"/>
        </a:xfrm>
      </p:grpSpPr>
      <p:sp>
        <p:nvSpPr>
          <p:cNvPr id="4382" name="Google Shape;4382;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3" name="Google Shape;438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4" name="Google Shape;4384;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df91a4005e_1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1df91a4005e_1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1df91a4005e_1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0" name="Shape 4400"/>
        <p:cNvGrpSpPr/>
        <p:nvPr/>
      </p:nvGrpSpPr>
      <p:grpSpPr>
        <a:xfrm>
          <a:off x="0" y="0"/>
          <a:ext cx="0" cy="0"/>
          <a:chOff x="0" y="0"/>
          <a:chExt cx="0" cy="0"/>
        </a:xfrm>
      </p:grpSpPr>
      <p:sp>
        <p:nvSpPr>
          <p:cNvPr id="4401" name="Google Shape;4401;g1dffef70cfd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2" name="Google Shape;4402;g1dffef70cfd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3" name="Google Shape;4403;g1dffef70cfd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9" name="Shape 4419"/>
        <p:cNvGrpSpPr/>
        <p:nvPr/>
      </p:nvGrpSpPr>
      <p:grpSpPr>
        <a:xfrm>
          <a:off x="0" y="0"/>
          <a:ext cx="0" cy="0"/>
          <a:chOff x="0" y="0"/>
          <a:chExt cx="0" cy="0"/>
        </a:xfrm>
      </p:grpSpPr>
      <p:sp>
        <p:nvSpPr>
          <p:cNvPr id="4420" name="Google Shape;4420;g1dffef70cfd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1" name="Google Shape;4421;g1dffef70cfd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2" name="Google Shape;4422;g1dffef70cfd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8" name="Shape 4438"/>
        <p:cNvGrpSpPr/>
        <p:nvPr/>
      </p:nvGrpSpPr>
      <p:grpSpPr>
        <a:xfrm>
          <a:off x="0" y="0"/>
          <a:ext cx="0" cy="0"/>
          <a:chOff x="0" y="0"/>
          <a:chExt cx="0" cy="0"/>
        </a:xfrm>
      </p:grpSpPr>
      <p:sp>
        <p:nvSpPr>
          <p:cNvPr id="4439" name="Google Shape;4439;g1dffef70cfd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0" name="Google Shape;4440;g1dffef70cfd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1" name="Google Shape;4441;g1dffef70cfd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7" name="Shape 4457"/>
        <p:cNvGrpSpPr/>
        <p:nvPr/>
      </p:nvGrpSpPr>
      <p:grpSpPr>
        <a:xfrm>
          <a:off x="0" y="0"/>
          <a:ext cx="0" cy="0"/>
          <a:chOff x="0" y="0"/>
          <a:chExt cx="0" cy="0"/>
        </a:xfrm>
      </p:grpSpPr>
      <p:sp>
        <p:nvSpPr>
          <p:cNvPr id="4458" name="Google Shape;4458;g1dffef70cfd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9" name="Google Shape;4459;g1dffef70cfd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0" name="Google Shape;4460;g1dffef70cfd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6" name="Shape 4476"/>
        <p:cNvGrpSpPr/>
        <p:nvPr/>
      </p:nvGrpSpPr>
      <p:grpSpPr>
        <a:xfrm>
          <a:off x="0" y="0"/>
          <a:ext cx="0" cy="0"/>
          <a:chOff x="0" y="0"/>
          <a:chExt cx="0" cy="0"/>
        </a:xfrm>
      </p:grpSpPr>
      <p:sp>
        <p:nvSpPr>
          <p:cNvPr id="4477" name="Google Shape;4477;g1dffef70cfd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8" name="Google Shape;4478;g1dffef70cfd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9" name="Google Shape;4479;g1dffef70cfd_0_1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2" name="Shape 4492"/>
        <p:cNvGrpSpPr/>
        <p:nvPr/>
      </p:nvGrpSpPr>
      <p:grpSpPr>
        <a:xfrm>
          <a:off x="0" y="0"/>
          <a:ext cx="0" cy="0"/>
          <a:chOff x="0" y="0"/>
          <a:chExt cx="0" cy="0"/>
        </a:xfrm>
      </p:grpSpPr>
      <p:sp>
        <p:nvSpPr>
          <p:cNvPr id="4493" name="Google Shape;449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4" name="Google Shape;4494;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5" name="Google Shape;4495;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8" name="Shape 4508"/>
        <p:cNvGrpSpPr/>
        <p:nvPr/>
      </p:nvGrpSpPr>
      <p:grpSpPr>
        <a:xfrm>
          <a:off x="0" y="0"/>
          <a:ext cx="0" cy="0"/>
          <a:chOff x="0" y="0"/>
          <a:chExt cx="0" cy="0"/>
        </a:xfrm>
      </p:grpSpPr>
      <p:sp>
        <p:nvSpPr>
          <p:cNvPr id="4509" name="Google Shape;450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0" name="Google Shape;4510;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1" name="Google Shape;4511;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7" name="Shape 4527"/>
        <p:cNvGrpSpPr/>
        <p:nvPr/>
      </p:nvGrpSpPr>
      <p:grpSpPr>
        <a:xfrm>
          <a:off x="0" y="0"/>
          <a:ext cx="0" cy="0"/>
          <a:chOff x="0" y="0"/>
          <a:chExt cx="0" cy="0"/>
        </a:xfrm>
      </p:grpSpPr>
      <p:sp>
        <p:nvSpPr>
          <p:cNvPr id="4528" name="Google Shape;4528;g1dffef70cfd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9" name="Google Shape;4529;g1dffef70cfd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0" name="Google Shape;4530;g1dffef70cfd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6" name="Shape 4546"/>
        <p:cNvGrpSpPr/>
        <p:nvPr/>
      </p:nvGrpSpPr>
      <p:grpSpPr>
        <a:xfrm>
          <a:off x="0" y="0"/>
          <a:ext cx="0" cy="0"/>
          <a:chOff x="0" y="0"/>
          <a:chExt cx="0" cy="0"/>
        </a:xfrm>
      </p:grpSpPr>
      <p:sp>
        <p:nvSpPr>
          <p:cNvPr id="4547" name="Google Shape;4547;g1dffef70cfd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8" name="Google Shape;4548;g1dffef70cfd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9" name="Google Shape;4549;g1dffef70cfd_0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5" name="Shape 4565"/>
        <p:cNvGrpSpPr/>
        <p:nvPr/>
      </p:nvGrpSpPr>
      <p:grpSpPr>
        <a:xfrm>
          <a:off x="0" y="0"/>
          <a:ext cx="0" cy="0"/>
          <a:chOff x="0" y="0"/>
          <a:chExt cx="0" cy="0"/>
        </a:xfrm>
      </p:grpSpPr>
      <p:sp>
        <p:nvSpPr>
          <p:cNvPr id="4566" name="Google Shape;456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7" name="Google Shape;4567;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8" name="Google Shape;4568;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df91a4005e_1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1df91a4005e_1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1df91a4005e_1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1" name="Shape 4581"/>
        <p:cNvGrpSpPr/>
        <p:nvPr/>
      </p:nvGrpSpPr>
      <p:grpSpPr>
        <a:xfrm>
          <a:off x="0" y="0"/>
          <a:ext cx="0" cy="0"/>
          <a:chOff x="0" y="0"/>
          <a:chExt cx="0" cy="0"/>
        </a:xfrm>
      </p:grpSpPr>
      <p:sp>
        <p:nvSpPr>
          <p:cNvPr id="4582" name="Google Shape;4582;g1e0d4280c4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3" name="Google Shape;4583;g1e0d4280c4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4" name="Google Shape;4584;g1e0d4280c4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7" name="Shape 4597"/>
        <p:cNvGrpSpPr/>
        <p:nvPr/>
      </p:nvGrpSpPr>
      <p:grpSpPr>
        <a:xfrm>
          <a:off x="0" y="0"/>
          <a:ext cx="0" cy="0"/>
          <a:chOff x="0" y="0"/>
          <a:chExt cx="0" cy="0"/>
        </a:xfrm>
      </p:grpSpPr>
      <p:sp>
        <p:nvSpPr>
          <p:cNvPr id="4598" name="Google Shape;4598;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9" name="Google Shape;4599;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0" name="Google Shape;4600;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6" name="Shape 4616"/>
        <p:cNvGrpSpPr/>
        <p:nvPr/>
      </p:nvGrpSpPr>
      <p:grpSpPr>
        <a:xfrm>
          <a:off x="0" y="0"/>
          <a:ext cx="0" cy="0"/>
          <a:chOff x="0" y="0"/>
          <a:chExt cx="0" cy="0"/>
        </a:xfrm>
      </p:grpSpPr>
      <p:sp>
        <p:nvSpPr>
          <p:cNvPr id="4617" name="Google Shape;4617;g1e0d4280c4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8" name="Google Shape;4618;g1e0d4280c4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9" name="Google Shape;4619;g1e0d4280c43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5" name="Shape 4635"/>
        <p:cNvGrpSpPr/>
        <p:nvPr/>
      </p:nvGrpSpPr>
      <p:grpSpPr>
        <a:xfrm>
          <a:off x="0" y="0"/>
          <a:ext cx="0" cy="0"/>
          <a:chOff x="0" y="0"/>
          <a:chExt cx="0" cy="0"/>
        </a:xfrm>
      </p:grpSpPr>
      <p:sp>
        <p:nvSpPr>
          <p:cNvPr id="4636" name="Google Shape;4636;g1e0d4280c4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7" name="Google Shape;4637;g1e0d4280c43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8" name="Google Shape;4638;g1e0d4280c43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4" name="Shape 4654"/>
        <p:cNvGrpSpPr/>
        <p:nvPr/>
      </p:nvGrpSpPr>
      <p:grpSpPr>
        <a:xfrm>
          <a:off x="0" y="0"/>
          <a:ext cx="0" cy="0"/>
          <a:chOff x="0" y="0"/>
          <a:chExt cx="0" cy="0"/>
        </a:xfrm>
      </p:grpSpPr>
      <p:sp>
        <p:nvSpPr>
          <p:cNvPr id="4655" name="Google Shape;4655;g1e0d4280c4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6" name="Google Shape;4656;g1e0d4280c43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7" name="Google Shape;4657;g1e0d4280c43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3" name="Shape 4673"/>
        <p:cNvGrpSpPr/>
        <p:nvPr/>
      </p:nvGrpSpPr>
      <p:grpSpPr>
        <a:xfrm>
          <a:off x="0" y="0"/>
          <a:ext cx="0" cy="0"/>
          <a:chOff x="0" y="0"/>
          <a:chExt cx="0" cy="0"/>
        </a:xfrm>
      </p:grpSpPr>
      <p:sp>
        <p:nvSpPr>
          <p:cNvPr id="4674" name="Google Shape;4674;g1e0d4280c43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5" name="Google Shape;4675;g1e0d4280c43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6" name="Google Shape;4676;g1e0d4280c43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2" name="Shape 4692"/>
        <p:cNvGrpSpPr/>
        <p:nvPr/>
      </p:nvGrpSpPr>
      <p:grpSpPr>
        <a:xfrm>
          <a:off x="0" y="0"/>
          <a:ext cx="0" cy="0"/>
          <a:chOff x="0" y="0"/>
          <a:chExt cx="0" cy="0"/>
        </a:xfrm>
      </p:grpSpPr>
      <p:sp>
        <p:nvSpPr>
          <p:cNvPr id="4693" name="Google Shape;469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4" name="Google Shape;4694;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5" name="Google Shape;4695;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8" name="Shape 4708"/>
        <p:cNvGrpSpPr/>
        <p:nvPr/>
      </p:nvGrpSpPr>
      <p:grpSpPr>
        <a:xfrm>
          <a:off x="0" y="0"/>
          <a:ext cx="0" cy="0"/>
          <a:chOff x="0" y="0"/>
          <a:chExt cx="0" cy="0"/>
        </a:xfrm>
      </p:grpSpPr>
      <p:sp>
        <p:nvSpPr>
          <p:cNvPr id="4709" name="Google Shape;4709;g1e0d4280c43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0" name="Google Shape;4710;g1e0d4280c43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1" name="Google Shape;4711;g1e0d4280c43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4" name="Shape 4724"/>
        <p:cNvGrpSpPr/>
        <p:nvPr/>
      </p:nvGrpSpPr>
      <p:grpSpPr>
        <a:xfrm>
          <a:off x="0" y="0"/>
          <a:ext cx="0" cy="0"/>
          <a:chOff x="0" y="0"/>
          <a:chExt cx="0" cy="0"/>
        </a:xfrm>
      </p:grpSpPr>
      <p:sp>
        <p:nvSpPr>
          <p:cNvPr id="4725" name="Google Shape;4725;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6" name="Google Shape;4726;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7" name="Google Shape;4727;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3" name="Shape 4743"/>
        <p:cNvGrpSpPr/>
        <p:nvPr/>
      </p:nvGrpSpPr>
      <p:grpSpPr>
        <a:xfrm>
          <a:off x="0" y="0"/>
          <a:ext cx="0" cy="0"/>
          <a:chOff x="0" y="0"/>
          <a:chExt cx="0" cy="0"/>
        </a:xfrm>
      </p:grpSpPr>
      <p:sp>
        <p:nvSpPr>
          <p:cNvPr id="4744" name="Google Shape;4744;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5" name="Google Shape;4745;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6" name="Google Shape;4746;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df91a4005e_1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1df91a4005e_1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g1df91a4005e_1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2" name="Shape 4762"/>
        <p:cNvGrpSpPr/>
        <p:nvPr/>
      </p:nvGrpSpPr>
      <p:grpSpPr>
        <a:xfrm>
          <a:off x="0" y="0"/>
          <a:ext cx="0" cy="0"/>
          <a:chOff x="0" y="0"/>
          <a:chExt cx="0" cy="0"/>
        </a:xfrm>
      </p:grpSpPr>
      <p:sp>
        <p:nvSpPr>
          <p:cNvPr id="4763" name="Google Shape;4763;g1e0d4280c43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4" name="Google Shape;4764;g1e0d4280c43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5" name="Google Shape;4765;g1e0d4280c43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1" name="Shape 4781"/>
        <p:cNvGrpSpPr/>
        <p:nvPr/>
      </p:nvGrpSpPr>
      <p:grpSpPr>
        <a:xfrm>
          <a:off x="0" y="0"/>
          <a:ext cx="0" cy="0"/>
          <a:chOff x="0" y="0"/>
          <a:chExt cx="0" cy="0"/>
        </a:xfrm>
      </p:grpSpPr>
      <p:sp>
        <p:nvSpPr>
          <p:cNvPr id="4782" name="Google Shape;4782;g1e0d4280c43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3" name="Google Shape;4783;g1e0d4280c43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4" name="Google Shape;4784;g1e0d4280c43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0" name="Shape 4800"/>
        <p:cNvGrpSpPr/>
        <p:nvPr/>
      </p:nvGrpSpPr>
      <p:grpSpPr>
        <a:xfrm>
          <a:off x="0" y="0"/>
          <a:ext cx="0" cy="0"/>
          <a:chOff x="0" y="0"/>
          <a:chExt cx="0" cy="0"/>
        </a:xfrm>
      </p:grpSpPr>
      <p:sp>
        <p:nvSpPr>
          <p:cNvPr id="4801" name="Google Shape;4801;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2" name="Google Shape;4802;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3" name="Google Shape;4803;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6" name="Shape 4816"/>
        <p:cNvGrpSpPr/>
        <p:nvPr/>
      </p:nvGrpSpPr>
      <p:grpSpPr>
        <a:xfrm>
          <a:off x="0" y="0"/>
          <a:ext cx="0" cy="0"/>
          <a:chOff x="0" y="0"/>
          <a:chExt cx="0" cy="0"/>
        </a:xfrm>
      </p:grpSpPr>
      <p:sp>
        <p:nvSpPr>
          <p:cNvPr id="4817" name="Google Shape;4817;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8" name="Google Shape;4818;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9" name="Google Shape;4819;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5" name="Shape 4835"/>
        <p:cNvGrpSpPr/>
        <p:nvPr/>
      </p:nvGrpSpPr>
      <p:grpSpPr>
        <a:xfrm>
          <a:off x="0" y="0"/>
          <a:ext cx="0" cy="0"/>
          <a:chOff x="0" y="0"/>
          <a:chExt cx="0" cy="0"/>
        </a:xfrm>
      </p:grpSpPr>
      <p:sp>
        <p:nvSpPr>
          <p:cNvPr id="4836" name="Google Shape;4836;g1e0d4280c43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7" name="Google Shape;4837;g1e0d4280c43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8" name="Google Shape;4838;g1e0d4280c43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4" name="Shape 4854"/>
        <p:cNvGrpSpPr/>
        <p:nvPr/>
      </p:nvGrpSpPr>
      <p:grpSpPr>
        <a:xfrm>
          <a:off x="0" y="0"/>
          <a:ext cx="0" cy="0"/>
          <a:chOff x="0" y="0"/>
          <a:chExt cx="0" cy="0"/>
        </a:xfrm>
      </p:grpSpPr>
      <p:sp>
        <p:nvSpPr>
          <p:cNvPr id="4855" name="Google Shape;4855;g1e0d4280c43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6" name="Google Shape;4856;g1e0d4280c43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7" name="Google Shape;4857;g1e0d4280c43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3" name="Shape 4873"/>
        <p:cNvGrpSpPr/>
        <p:nvPr/>
      </p:nvGrpSpPr>
      <p:grpSpPr>
        <a:xfrm>
          <a:off x="0" y="0"/>
          <a:ext cx="0" cy="0"/>
          <a:chOff x="0" y="0"/>
          <a:chExt cx="0" cy="0"/>
        </a:xfrm>
      </p:grpSpPr>
      <p:sp>
        <p:nvSpPr>
          <p:cNvPr id="4874" name="Google Shape;4874;g1e0d4280c43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5" name="Google Shape;4875;g1e0d4280c43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6" name="Google Shape;4876;g1e0d4280c43_0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2" name="Shape 4892"/>
        <p:cNvGrpSpPr/>
        <p:nvPr/>
      </p:nvGrpSpPr>
      <p:grpSpPr>
        <a:xfrm>
          <a:off x="0" y="0"/>
          <a:ext cx="0" cy="0"/>
          <a:chOff x="0" y="0"/>
          <a:chExt cx="0" cy="0"/>
        </a:xfrm>
      </p:grpSpPr>
      <p:sp>
        <p:nvSpPr>
          <p:cNvPr id="4893" name="Google Shape;4893;g1e0d4280c43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4" name="Google Shape;4894;g1e0d4280c43_0_2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5" name="Google Shape;4895;g1e0d4280c43_0_2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2" name="Shape 4912"/>
        <p:cNvGrpSpPr/>
        <p:nvPr/>
      </p:nvGrpSpPr>
      <p:grpSpPr>
        <a:xfrm>
          <a:off x="0" y="0"/>
          <a:ext cx="0" cy="0"/>
          <a:chOff x="0" y="0"/>
          <a:chExt cx="0" cy="0"/>
        </a:xfrm>
      </p:grpSpPr>
      <p:sp>
        <p:nvSpPr>
          <p:cNvPr id="4913" name="Google Shape;4913;g1e0d4280c43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4" name="Google Shape;4914;g1e0d4280c43_0_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5" name="Google Shape;4915;g1e0d4280c43_0_2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2" name="Shape 4932"/>
        <p:cNvGrpSpPr/>
        <p:nvPr/>
      </p:nvGrpSpPr>
      <p:grpSpPr>
        <a:xfrm>
          <a:off x="0" y="0"/>
          <a:ext cx="0" cy="0"/>
          <a:chOff x="0" y="0"/>
          <a:chExt cx="0" cy="0"/>
        </a:xfrm>
      </p:grpSpPr>
      <p:sp>
        <p:nvSpPr>
          <p:cNvPr id="4933" name="Google Shape;4933;g1e0d4280c43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4" name="Google Shape;4934;g1e0d4280c43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5" name="Google Shape;4935;g1e0d4280c43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2" name="Shape 4952"/>
        <p:cNvGrpSpPr/>
        <p:nvPr/>
      </p:nvGrpSpPr>
      <p:grpSpPr>
        <a:xfrm>
          <a:off x="0" y="0"/>
          <a:ext cx="0" cy="0"/>
          <a:chOff x="0" y="0"/>
          <a:chExt cx="0" cy="0"/>
        </a:xfrm>
      </p:grpSpPr>
      <p:sp>
        <p:nvSpPr>
          <p:cNvPr id="4953" name="Google Shape;4953;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4" name="Google Shape;4954;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5" name="Google Shape;4955;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8" name="Shape 4968"/>
        <p:cNvGrpSpPr/>
        <p:nvPr/>
      </p:nvGrpSpPr>
      <p:grpSpPr>
        <a:xfrm>
          <a:off x="0" y="0"/>
          <a:ext cx="0" cy="0"/>
          <a:chOff x="0" y="0"/>
          <a:chExt cx="0" cy="0"/>
        </a:xfrm>
      </p:grpSpPr>
      <p:sp>
        <p:nvSpPr>
          <p:cNvPr id="4969" name="Google Shape;4969;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0" name="Google Shape;4970;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1" name="Google Shape;4971;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7" name="Shape 4987"/>
        <p:cNvGrpSpPr/>
        <p:nvPr/>
      </p:nvGrpSpPr>
      <p:grpSpPr>
        <a:xfrm>
          <a:off x="0" y="0"/>
          <a:ext cx="0" cy="0"/>
          <a:chOff x="0" y="0"/>
          <a:chExt cx="0" cy="0"/>
        </a:xfrm>
      </p:grpSpPr>
      <p:sp>
        <p:nvSpPr>
          <p:cNvPr id="4988" name="Google Shape;4988;g1e0d0cf702b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9" name="Google Shape;4989;g1e0d0cf702b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0" name="Google Shape;4990;g1e0d0cf702b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6" name="Shape 5006"/>
        <p:cNvGrpSpPr/>
        <p:nvPr/>
      </p:nvGrpSpPr>
      <p:grpSpPr>
        <a:xfrm>
          <a:off x="0" y="0"/>
          <a:ext cx="0" cy="0"/>
          <a:chOff x="0" y="0"/>
          <a:chExt cx="0" cy="0"/>
        </a:xfrm>
      </p:grpSpPr>
      <p:sp>
        <p:nvSpPr>
          <p:cNvPr id="5007" name="Google Shape;5007;g1e0d0cf702b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8" name="Google Shape;5008;g1e0d0cf702b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9" name="Google Shape;5009;g1e0d0cf702b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7" name="Shape 5027"/>
        <p:cNvGrpSpPr/>
        <p:nvPr/>
      </p:nvGrpSpPr>
      <p:grpSpPr>
        <a:xfrm>
          <a:off x="0" y="0"/>
          <a:ext cx="0" cy="0"/>
          <a:chOff x="0" y="0"/>
          <a:chExt cx="0" cy="0"/>
        </a:xfrm>
      </p:grpSpPr>
      <p:sp>
        <p:nvSpPr>
          <p:cNvPr id="5028" name="Google Shape;5028;g1e0d0cf702b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9" name="Google Shape;5029;g1e0d0cf702b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0" name="Google Shape;5030;g1e0d0cf702b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8" name="Shape 5048"/>
        <p:cNvGrpSpPr/>
        <p:nvPr/>
      </p:nvGrpSpPr>
      <p:grpSpPr>
        <a:xfrm>
          <a:off x="0" y="0"/>
          <a:ext cx="0" cy="0"/>
          <a:chOff x="0" y="0"/>
          <a:chExt cx="0" cy="0"/>
        </a:xfrm>
      </p:grpSpPr>
      <p:sp>
        <p:nvSpPr>
          <p:cNvPr id="5049" name="Google Shape;5049;g1e0d0cf702b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0" name="Google Shape;5050;g1e0d0cf702b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1" name="Google Shape;5051;g1e0d0cf702b_0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0" name="Shape 5070"/>
        <p:cNvGrpSpPr/>
        <p:nvPr/>
      </p:nvGrpSpPr>
      <p:grpSpPr>
        <a:xfrm>
          <a:off x="0" y="0"/>
          <a:ext cx="0" cy="0"/>
          <a:chOff x="0" y="0"/>
          <a:chExt cx="0" cy="0"/>
        </a:xfrm>
      </p:grpSpPr>
      <p:sp>
        <p:nvSpPr>
          <p:cNvPr id="5071" name="Google Shape;5071;g1e0d0cf702b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2" name="Google Shape;5072;g1e0d0cf702b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3" name="Google Shape;5073;g1e0d0cf702b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0" name="Shape 5090"/>
        <p:cNvGrpSpPr/>
        <p:nvPr/>
      </p:nvGrpSpPr>
      <p:grpSpPr>
        <a:xfrm>
          <a:off x="0" y="0"/>
          <a:ext cx="0" cy="0"/>
          <a:chOff x="0" y="0"/>
          <a:chExt cx="0" cy="0"/>
        </a:xfrm>
      </p:grpSpPr>
      <p:sp>
        <p:nvSpPr>
          <p:cNvPr id="5091" name="Google Shape;5091;g1e0d0cf702b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2" name="Google Shape;5092;g1e0d0cf702b_0_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3" name="Google Shape;5093;g1e0d0cf702b_0_1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0" name="Shape 5110"/>
        <p:cNvGrpSpPr/>
        <p:nvPr/>
      </p:nvGrpSpPr>
      <p:grpSpPr>
        <a:xfrm>
          <a:off x="0" y="0"/>
          <a:ext cx="0" cy="0"/>
          <a:chOff x="0" y="0"/>
          <a:chExt cx="0" cy="0"/>
        </a:xfrm>
      </p:grpSpPr>
      <p:sp>
        <p:nvSpPr>
          <p:cNvPr id="5111" name="Google Shape;5111;g1e0d0cf702b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2" name="Google Shape;5112;g1e0d0cf702b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3" name="Google Shape;5113;g1e0d0cf702b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1" name="Shape 5131"/>
        <p:cNvGrpSpPr/>
        <p:nvPr/>
      </p:nvGrpSpPr>
      <p:grpSpPr>
        <a:xfrm>
          <a:off x="0" y="0"/>
          <a:ext cx="0" cy="0"/>
          <a:chOff x="0" y="0"/>
          <a:chExt cx="0" cy="0"/>
        </a:xfrm>
      </p:grpSpPr>
      <p:sp>
        <p:nvSpPr>
          <p:cNvPr id="5132" name="Google Shape;5132;g1e0d0cf702b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3" name="Google Shape;5133;g1e0d0cf702b_0_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4" name="Google Shape;5134;g1e0d0cf702b_0_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e0d4280c4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1e0d4280c4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1e0d4280c43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3" name="Shape 5153"/>
        <p:cNvGrpSpPr/>
        <p:nvPr/>
      </p:nvGrpSpPr>
      <p:grpSpPr>
        <a:xfrm>
          <a:off x="0" y="0"/>
          <a:ext cx="0" cy="0"/>
          <a:chOff x="0" y="0"/>
          <a:chExt cx="0" cy="0"/>
        </a:xfrm>
      </p:grpSpPr>
      <p:sp>
        <p:nvSpPr>
          <p:cNvPr id="5154" name="Google Shape;5154;g1e0d4280c43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5" name="Google Shape;5155;g1e0d4280c43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6" name="Google Shape;5156;g1e0d4280c43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2" name="Shape 5172"/>
        <p:cNvGrpSpPr/>
        <p:nvPr/>
      </p:nvGrpSpPr>
      <p:grpSpPr>
        <a:xfrm>
          <a:off x="0" y="0"/>
          <a:ext cx="0" cy="0"/>
          <a:chOff x="0" y="0"/>
          <a:chExt cx="0" cy="0"/>
        </a:xfrm>
      </p:grpSpPr>
      <p:sp>
        <p:nvSpPr>
          <p:cNvPr id="5173" name="Google Shape;5173;g1e0d0cf702b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4" name="Google Shape;5174;g1e0d0cf702b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5" name="Google Shape;5175;g1e0d0cf702b_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2" name="Shape 5192"/>
        <p:cNvGrpSpPr/>
        <p:nvPr/>
      </p:nvGrpSpPr>
      <p:grpSpPr>
        <a:xfrm>
          <a:off x="0" y="0"/>
          <a:ext cx="0" cy="0"/>
          <a:chOff x="0" y="0"/>
          <a:chExt cx="0" cy="0"/>
        </a:xfrm>
      </p:grpSpPr>
      <p:sp>
        <p:nvSpPr>
          <p:cNvPr id="5193" name="Google Shape;5193;g1dffef70cfd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4" name="Google Shape;5194;g1dffef70cfd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5" name="Google Shape;5195;g1dffef70cfd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1" name="Shape 5211"/>
        <p:cNvGrpSpPr/>
        <p:nvPr/>
      </p:nvGrpSpPr>
      <p:grpSpPr>
        <a:xfrm>
          <a:off x="0" y="0"/>
          <a:ext cx="0" cy="0"/>
          <a:chOff x="0" y="0"/>
          <a:chExt cx="0" cy="0"/>
        </a:xfrm>
      </p:grpSpPr>
      <p:sp>
        <p:nvSpPr>
          <p:cNvPr id="5212" name="Google Shape;521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3" name="Google Shape;5213;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4" name="Google Shape;5214;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0" name="Shape 5230"/>
        <p:cNvGrpSpPr/>
        <p:nvPr/>
      </p:nvGrpSpPr>
      <p:grpSpPr>
        <a:xfrm>
          <a:off x="0" y="0"/>
          <a:ext cx="0" cy="0"/>
          <a:chOff x="0" y="0"/>
          <a:chExt cx="0" cy="0"/>
        </a:xfrm>
      </p:grpSpPr>
      <p:sp>
        <p:nvSpPr>
          <p:cNvPr id="5231" name="Google Shape;5231;g1dfd49864dd_0_6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2" name="Google Shape;5232;g1dfd49864dd_0_6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3" name="Google Shape;5233;g1dfd49864dd_0_6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9" name="Shape 5249"/>
        <p:cNvGrpSpPr/>
        <p:nvPr/>
      </p:nvGrpSpPr>
      <p:grpSpPr>
        <a:xfrm>
          <a:off x="0" y="0"/>
          <a:ext cx="0" cy="0"/>
          <a:chOff x="0" y="0"/>
          <a:chExt cx="0" cy="0"/>
        </a:xfrm>
      </p:grpSpPr>
      <p:sp>
        <p:nvSpPr>
          <p:cNvPr id="5250" name="Google Shape;5250;g1dfd49864dd_0_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1" name="Google Shape;5251;g1dfd49864dd_0_7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2" name="Google Shape;5252;g1dfd49864dd_0_7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8" name="Shape 5268"/>
        <p:cNvGrpSpPr/>
        <p:nvPr/>
      </p:nvGrpSpPr>
      <p:grpSpPr>
        <a:xfrm>
          <a:off x="0" y="0"/>
          <a:ext cx="0" cy="0"/>
          <a:chOff x="0" y="0"/>
          <a:chExt cx="0" cy="0"/>
        </a:xfrm>
      </p:grpSpPr>
      <p:sp>
        <p:nvSpPr>
          <p:cNvPr id="5269" name="Google Shape;5269;g1dfd49864dd_0_7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0" name="Google Shape;5270;g1dfd49864dd_0_7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1" name="Google Shape;5271;g1dfd49864dd_0_7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7" name="Shape 5287"/>
        <p:cNvGrpSpPr/>
        <p:nvPr/>
      </p:nvGrpSpPr>
      <p:grpSpPr>
        <a:xfrm>
          <a:off x="0" y="0"/>
          <a:ext cx="0" cy="0"/>
          <a:chOff x="0" y="0"/>
          <a:chExt cx="0" cy="0"/>
        </a:xfrm>
      </p:grpSpPr>
      <p:sp>
        <p:nvSpPr>
          <p:cNvPr id="5288" name="Google Shape;5288;g1dfd49864dd_0_7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9" name="Google Shape;5289;g1dfd49864dd_0_7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0" name="Google Shape;5290;g1dfd49864dd_0_7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6" name="Shape 5306"/>
        <p:cNvGrpSpPr/>
        <p:nvPr/>
      </p:nvGrpSpPr>
      <p:grpSpPr>
        <a:xfrm>
          <a:off x="0" y="0"/>
          <a:ext cx="0" cy="0"/>
          <a:chOff x="0" y="0"/>
          <a:chExt cx="0" cy="0"/>
        </a:xfrm>
      </p:grpSpPr>
      <p:sp>
        <p:nvSpPr>
          <p:cNvPr id="5307" name="Google Shape;5307;g1dfd49864dd_0_7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8" name="Google Shape;5308;g1dfd49864dd_0_7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9" name="Google Shape;5309;g1dfd49864dd_0_7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5" name="Shape 5325"/>
        <p:cNvGrpSpPr/>
        <p:nvPr/>
      </p:nvGrpSpPr>
      <p:grpSpPr>
        <a:xfrm>
          <a:off x="0" y="0"/>
          <a:ext cx="0" cy="0"/>
          <a:chOff x="0" y="0"/>
          <a:chExt cx="0" cy="0"/>
        </a:xfrm>
      </p:grpSpPr>
      <p:sp>
        <p:nvSpPr>
          <p:cNvPr id="5326" name="Google Shape;5326;g1dfd49864dd_0_7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7" name="Google Shape;5327;g1dfd49864dd_0_7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8" name="Google Shape;5328;g1dfd49864dd_0_7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e0d4280c43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1e0d4280c43_1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1e0d4280c43_1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4" name="Shape 5344"/>
        <p:cNvGrpSpPr/>
        <p:nvPr/>
      </p:nvGrpSpPr>
      <p:grpSpPr>
        <a:xfrm>
          <a:off x="0" y="0"/>
          <a:ext cx="0" cy="0"/>
          <a:chOff x="0" y="0"/>
          <a:chExt cx="0" cy="0"/>
        </a:xfrm>
      </p:grpSpPr>
      <p:sp>
        <p:nvSpPr>
          <p:cNvPr id="5345" name="Google Shape;5345;g1dfd49864dd_0_8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6" name="Google Shape;5346;g1dfd49864dd_0_8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7" name="Google Shape;5347;g1dfd49864dd_0_8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4" name="Shape 5364"/>
        <p:cNvGrpSpPr/>
        <p:nvPr/>
      </p:nvGrpSpPr>
      <p:grpSpPr>
        <a:xfrm>
          <a:off x="0" y="0"/>
          <a:ext cx="0" cy="0"/>
          <a:chOff x="0" y="0"/>
          <a:chExt cx="0" cy="0"/>
        </a:xfrm>
      </p:grpSpPr>
      <p:sp>
        <p:nvSpPr>
          <p:cNvPr id="5365" name="Google Shape;5365;g1dfd49864dd_0_8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6" name="Google Shape;5366;g1dfd49864dd_0_8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7" name="Google Shape;5367;g1dfd49864dd_0_8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3" name="Shape 5383"/>
        <p:cNvGrpSpPr/>
        <p:nvPr/>
      </p:nvGrpSpPr>
      <p:grpSpPr>
        <a:xfrm>
          <a:off x="0" y="0"/>
          <a:ext cx="0" cy="0"/>
          <a:chOff x="0" y="0"/>
          <a:chExt cx="0" cy="0"/>
        </a:xfrm>
      </p:grpSpPr>
      <p:sp>
        <p:nvSpPr>
          <p:cNvPr id="5384" name="Google Shape;5384;g1e0d0cf702b_0_10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5" name="Google Shape;5385;g1e0d0cf702b_0_10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6" name="Google Shape;5386;g1e0d0cf702b_0_10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2" name="Shape 5402"/>
        <p:cNvGrpSpPr/>
        <p:nvPr/>
      </p:nvGrpSpPr>
      <p:grpSpPr>
        <a:xfrm>
          <a:off x="0" y="0"/>
          <a:ext cx="0" cy="0"/>
          <a:chOff x="0" y="0"/>
          <a:chExt cx="0" cy="0"/>
        </a:xfrm>
      </p:grpSpPr>
      <p:sp>
        <p:nvSpPr>
          <p:cNvPr id="5403" name="Google Shape;5403;g1e0d0cf702b_0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4" name="Google Shape;5404;g1e0d0cf702b_0_3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5" name="Google Shape;5405;g1e0d0cf702b_0_3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3" name="Shape 5423"/>
        <p:cNvGrpSpPr/>
        <p:nvPr/>
      </p:nvGrpSpPr>
      <p:grpSpPr>
        <a:xfrm>
          <a:off x="0" y="0"/>
          <a:ext cx="0" cy="0"/>
          <a:chOff x="0" y="0"/>
          <a:chExt cx="0" cy="0"/>
        </a:xfrm>
      </p:grpSpPr>
      <p:sp>
        <p:nvSpPr>
          <p:cNvPr id="5424" name="Google Shape;5424;g1e0d0cf702b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5" name="Google Shape;5425;g1e0d0cf702b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6" name="Google Shape;5426;g1e0d0cf702b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4" name="Shape 5444"/>
        <p:cNvGrpSpPr/>
        <p:nvPr/>
      </p:nvGrpSpPr>
      <p:grpSpPr>
        <a:xfrm>
          <a:off x="0" y="0"/>
          <a:ext cx="0" cy="0"/>
          <a:chOff x="0" y="0"/>
          <a:chExt cx="0" cy="0"/>
        </a:xfrm>
      </p:grpSpPr>
      <p:sp>
        <p:nvSpPr>
          <p:cNvPr id="5445" name="Google Shape;5445;g1e0d0cf702b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6" name="Google Shape;5446;g1e0d0cf702b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7" name="Google Shape;5447;g1e0d0cf702b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6" name="Shape 5466"/>
        <p:cNvGrpSpPr/>
        <p:nvPr/>
      </p:nvGrpSpPr>
      <p:grpSpPr>
        <a:xfrm>
          <a:off x="0" y="0"/>
          <a:ext cx="0" cy="0"/>
          <a:chOff x="0" y="0"/>
          <a:chExt cx="0" cy="0"/>
        </a:xfrm>
      </p:grpSpPr>
      <p:sp>
        <p:nvSpPr>
          <p:cNvPr id="5467" name="Google Shape;5467;g1e0d0cf702b_0_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8" name="Google Shape;5468;g1e0d0cf702b_0_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9" name="Google Shape;5469;g1e0d0cf702b_0_3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0" name="Shape 5490"/>
        <p:cNvGrpSpPr/>
        <p:nvPr/>
      </p:nvGrpSpPr>
      <p:grpSpPr>
        <a:xfrm>
          <a:off x="0" y="0"/>
          <a:ext cx="0" cy="0"/>
          <a:chOff x="0" y="0"/>
          <a:chExt cx="0" cy="0"/>
        </a:xfrm>
      </p:grpSpPr>
      <p:sp>
        <p:nvSpPr>
          <p:cNvPr id="5491" name="Google Shape;5491;g1e0d0cf702b_0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2" name="Google Shape;5492;g1e0d0cf702b_0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3" name="Google Shape;5493;g1e0d0cf702b_0_3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4" name="Shape 5514"/>
        <p:cNvGrpSpPr/>
        <p:nvPr/>
      </p:nvGrpSpPr>
      <p:grpSpPr>
        <a:xfrm>
          <a:off x="0" y="0"/>
          <a:ext cx="0" cy="0"/>
          <a:chOff x="0" y="0"/>
          <a:chExt cx="0" cy="0"/>
        </a:xfrm>
      </p:grpSpPr>
      <p:sp>
        <p:nvSpPr>
          <p:cNvPr id="5515" name="Google Shape;5515;g1e0d0cf702b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6" name="Google Shape;5516;g1e0d0cf702b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7" name="Google Shape;5517;g1e0d0cf702b_0_3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9" name="Shape 5539"/>
        <p:cNvGrpSpPr/>
        <p:nvPr/>
      </p:nvGrpSpPr>
      <p:grpSpPr>
        <a:xfrm>
          <a:off x="0" y="0"/>
          <a:ext cx="0" cy="0"/>
          <a:chOff x="0" y="0"/>
          <a:chExt cx="0" cy="0"/>
        </a:xfrm>
      </p:grpSpPr>
      <p:sp>
        <p:nvSpPr>
          <p:cNvPr id="5540" name="Google Shape;5540;g1e0d0cf702b_0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1" name="Google Shape;5541;g1e0d0cf702b_0_4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2" name="Google Shape;5542;g1e0d0cf702b_0_4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e0d4280c43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1e0d4280c43_1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1e0d4280c43_1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4" name="Shape 5564"/>
        <p:cNvGrpSpPr/>
        <p:nvPr/>
      </p:nvGrpSpPr>
      <p:grpSpPr>
        <a:xfrm>
          <a:off x="0" y="0"/>
          <a:ext cx="0" cy="0"/>
          <a:chOff x="0" y="0"/>
          <a:chExt cx="0" cy="0"/>
        </a:xfrm>
      </p:grpSpPr>
      <p:sp>
        <p:nvSpPr>
          <p:cNvPr id="5565" name="Google Shape;5565;g1e0d0cf702b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6" name="Google Shape;5566;g1e0d0cf702b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7" name="Google Shape;5567;g1e0d0cf702b_0_4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9" name="Shape 5589"/>
        <p:cNvGrpSpPr/>
        <p:nvPr/>
      </p:nvGrpSpPr>
      <p:grpSpPr>
        <a:xfrm>
          <a:off x="0" y="0"/>
          <a:ext cx="0" cy="0"/>
          <a:chOff x="0" y="0"/>
          <a:chExt cx="0" cy="0"/>
        </a:xfrm>
      </p:grpSpPr>
      <p:sp>
        <p:nvSpPr>
          <p:cNvPr id="5590" name="Google Shape;5590;g1e0d0cf702b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1" name="Google Shape;5591;g1e0d0cf702b_0_4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2" name="Google Shape;5592;g1e0d0cf702b_0_4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4" name="Shape 5614"/>
        <p:cNvGrpSpPr/>
        <p:nvPr/>
      </p:nvGrpSpPr>
      <p:grpSpPr>
        <a:xfrm>
          <a:off x="0" y="0"/>
          <a:ext cx="0" cy="0"/>
          <a:chOff x="0" y="0"/>
          <a:chExt cx="0" cy="0"/>
        </a:xfrm>
      </p:grpSpPr>
      <p:sp>
        <p:nvSpPr>
          <p:cNvPr id="5615" name="Google Shape;5615;g1e0d0cf702b_0_4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6" name="Google Shape;5616;g1e0d0cf702b_0_4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7" name="Google Shape;5617;g1e0d0cf702b_0_4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0" name="Shape 5640"/>
        <p:cNvGrpSpPr/>
        <p:nvPr/>
      </p:nvGrpSpPr>
      <p:grpSpPr>
        <a:xfrm>
          <a:off x="0" y="0"/>
          <a:ext cx="0" cy="0"/>
          <a:chOff x="0" y="0"/>
          <a:chExt cx="0" cy="0"/>
        </a:xfrm>
      </p:grpSpPr>
      <p:sp>
        <p:nvSpPr>
          <p:cNvPr id="5641" name="Google Shape;5641;g1e0d0cf702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2" name="Google Shape;5642;g1e0d0cf702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3" name="Google Shape;5643;g1e0d0cf702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9" name="Shape 5659"/>
        <p:cNvGrpSpPr/>
        <p:nvPr/>
      </p:nvGrpSpPr>
      <p:grpSpPr>
        <a:xfrm>
          <a:off x="0" y="0"/>
          <a:ext cx="0" cy="0"/>
          <a:chOff x="0" y="0"/>
          <a:chExt cx="0" cy="0"/>
        </a:xfrm>
      </p:grpSpPr>
      <p:sp>
        <p:nvSpPr>
          <p:cNvPr id="5660" name="Google Shape;5660;g1e0d0cf702b_0_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1" name="Google Shape;5661;g1e0d0cf702b_0_5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2" name="Google Shape;5662;g1e0d0cf702b_0_5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5" name="Shape 5685"/>
        <p:cNvGrpSpPr/>
        <p:nvPr/>
      </p:nvGrpSpPr>
      <p:grpSpPr>
        <a:xfrm>
          <a:off x="0" y="0"/>
          <a:ext cx="0" cy="0"/>
          <a:chOff x="0" y="0"/>
          <a:chExt cx="0" cy="0"/>
        </a:xfrm>
      </p:grpSpPr>
      <p:sp>
        <p:nvSpPr>
          <p:cNvPr id="5686" name="Google Shape;5686;g1e0d0cf702b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7" name="Google Shape;5687;g1e0d0cf702b_0_5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8" name="Google Shape;5688;g1e0d0cf702b_0_5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1" name="Shape 5711"/>
        <p:cNvGrpSpPr/>
        <p:nvPr/>
      </p:nvGrpSpPr>
      <p:grpSpPr>
        <a:xfrm>
          <a:off x="0" y="0"/>
          <a:ext cx="0" cy="0"/>
          <a:chOff x="0" y="0"/>
          <a:chExt cx="0" cy="0"/>
        </a:xfrm>
      </p:grpSpPr>
      <p:sp>
        <p:nvSpPr>
          <p:cNvPr id="5712" name="Google Shape;5712;g1e0d0cf702b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3" name="Google Shape;5713;g1e0d0cf702b_0_5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4" name="Google Shape;5714;g1e0d0cf702b_0_5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7" name="Shape 5737"/>
        <p:cNvGrpSpPr/>
        <p:nvPr/>
      </p:nvGrpSpPr>
      <p:grpSpPr>
        <a:xfrm>
          <a:off x="0" y="0"/>
          <a:ext cx="0" cy="0"/>
          <a:chOff x="0" y="0"/>
          <a:chExt cx="0" cy="0"/>
        </a:xfrm>
      </p:grpSpPr>
      <p:sp>
        <p:nvSpPr>
          <p:cNvPr id="5738" name="Google Shape;5738;g1e0d0cf702b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9" name="Google Shape;5739;g1e0d0cf702b_0_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0" name="Google Shape;5740;g1e0d0cf702b_0_6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3" name="Shape 5763"/>
        <p:cNvGrpSpPr/>
        <p:nvPr/>
      </p:nvGrpSpPr>
      <p:grpSpPr>
        <a:xfrm>
          <a:off x="0" y="0"/>
          <a:ext cx="0" cy="0"/>
          <a:chOff x="0" y="0"/>
          <a:chExt cx="0" cy="0"/>
        </a:xfrm>
      </p:grpSpPr>
      <p:sp>
        <p:nvSpPr>
          <p:cNvPr id="5764" name="Google Shape;5764;g1df91a4005e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5" name="Google Shape;5765;g1df91a4005e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6" name="Google Shape;5766;g1df91a4005e_0_1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2" name="Shape 5782"/>
        <p:cNvGrpSpPr/>
        <p:nvPr/>
      </p:nvGrpSpPr>
      <p:grpSpPr>
        <a:xfrm>
          <a:off x="0" y="0"/>
          <a:ext cx="0" cy="0"/>
          <a:chOff x="0" y="0"/>
          <a:chExt cx="0" cy="0"/>
        </a:xfrm>
      </p:grpSpPr>
      <p:sp>
        <p:nvSpPr>
          <p:cNvPr id="5783" name="Google Shape;578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4" name="Google Shape;5784;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5" name="Google Shape;5785;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e0ef8b40d4_0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1e0ef8b40d4_0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1e0ef8b40d4_0_5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e0d4280c43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g1e0d4280c43_1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g1e0d4280c43_1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1" name="Shape 5801"/>
        <p:cNvGrpSpPr/>
        <p:nvPr/>
      </p:nvGrpSpPr>
      <p:grpSpPr>
        <a:xfrm>
          <a:off x="0" y="0"/>
          <a:ext cx="0" cy="0"/>
          <a:chOff x="0" y="0"/>
          <a:chExt cx="0" cy="0"/>
        </a:xfrm>
      </p:grpSpPr>
      <p:sp>
        <p:nvSpPr>
          <p:cNvPr id="5802" name="Google Shape;5802;g1df91a4005e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3" name="Google Shape;5803;g1df91a4005e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4" name="Google Shape;5804;g1df91a4005e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0" name="Shape 5820"/>
        <p:cNvGrpSpPr/>
        <p:nvPr/>
      </p:nvGrpSpPr>
      <p:grpSpPr>
        <a:xfrm>
          <a:off x="0" y="0"/>
          <a:ext cx="0" cy="0"/>
          <a:chOff x="0" y="0"/>
          <a:chExt cx="0" cy="0"/>
        </a:xfrm>
      </p:grpSpPr>
      <p:sp>
        <p:nvSpPr>
          <p:cNvPr id="5821" name="Google Shape;5821;g1df91a4005e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2" name="Google Shape;5822;g1df91a4005e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3" name="Google Shape;5823;g1df91a4005e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9" name="Shape 5839"/>
        <p:cNvGrpSpPr/>
        <p:nvPr/>
      </p:nvGrpSpPr>
      <p:grpSpPr>
        <a:xfrm>
          <a:off x="0" y="0"/>
          <a:ext cx="0" cy="0"/>
          <a:chOff x="0" y="0"/>
          <a:chExt cx="0" cy="0"/>
        </a:xfrm>
      </p:grpSpPr>
      <p:sp>
        <p:nvSpPr>
          <p:cNvPr id="5840" name="Google Shape;5840;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1" name="Google Shape;5841;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2" name="Google Shape;5842;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8" name="Shape 5858"/>
        <p:cNvGrpSpPr/>
        <p:nvPr/>
      </p:nvGrpSpPr>
      <p:grpSpPr>
        <a:xfrm>
          <a:off x="0" y="0"/>
          <a:ext cx="0" cy="0"/>
          <a:chOff x="0" y="0"/>
          <a:chExt cx="0" cy="0"/>
        </a:xfrm>
      </p:grpSpPr>
      <p:sp>
        <p:nvSpPr>
          <p:cNvPr id="5859" name="Google Shape;5859;g1df91a4005e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0" name="Google Shape;5860;g1df91a4005e_0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1" name="Google Shape;5861;g1df91a4005e_0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7" name="Shape 5877"/>
        <p:cNvGrpSpPr/>
        <p:nvPr/>
      </p:nvGrpSpPr>
      <p:grpSpPr>
        <a:xfrm>
          <a:off x="0" y="0"/>
          <a:ext cx="0" cy="0"/>
          <a:chOff x="0" y="0"/>
          <a:chExt cx="0" cy="0"/>
        </a:xfrm>
      </p:grpSpPr>
      <p:sp>
        <p:nvSpPr>
          <p:cNvPr id="5878" name="Google Shape;5878;g1df91a4005e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9" name="Google Shape;5879;g1df91a4005e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0" name="Google Shape;5880;g1df91a4005e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6" name="Shape 5896"/>
        <p:cNvGrpSpPr/>
        <p:nvPr/>
      </p:nvGrpSpPr>
      <p:grpSpPr>
        <a:xfrm>
          <a:off x="0" y="0"/>
          <a:ext cx="0" cy="0"/>
          <a:chOff x="0" y="0"/>
          <a:chExt cx="0" cy="0"/>
        </a:xfrm>
      </p:grpSpPr>
      <p:sp>
        <p:nvSpPr>
          <p:cNvPr id="5897" name="Google Shape;5897;g1df91a4005e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8" name="Google Shape;5898;g1df91a4005e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9" name="Google Shape;5899;g1df91a4005e_0_2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5" name="Shape 5915"/>
        <p:cNvGrpSpPr/>
        <p:nvPr/>
      </p:nvGrpSpPr>
      <p:grpSpPr>
        <a:xfrm>
          <a:off x="0" y="0"/>
          <a:ext cx="0" cy="0"/>
          <a:chOff x="0" y="0"/>
          <a:chExt cx="0" cy="0"/>
        </a:xfrm>
      </p:grpSpPr>
      <p:sp>
        <p:nvSpPr>
          <p:cNvPr id="5916" name="Google Shape;5916;g1df91a4005e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7" name="Google Shape;5917;g1df91a4005e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8" name="Google Shape;5918;g1df91a4005e_0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4" name="Shape 5934"/>
        <p:cNvGrpSpPr/>
        <p:nvPr/>
      </p:nvGrpSpPr>
      <p:grpSpPr>
        <a:xfrm>
          <a:off x="0" y="0"/>
          <a:ext cx="0" cy="0"/>
          <a:chOff x="0" y="0"/>
          <a:chExt cx="0" cy="0"/>
        </a:xfrm>
      </p:grpSpPr>
      <p:sp>
        <p:nvSpPr>
          <p:cNvPr id="5935" name="Google Shape;5935;g1df91a4005e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6" name="Google Shape;5936;g1df91a4005e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7" name="Google Shape;5937;g1df91a4005e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3" name="Shape 5953"/>
        <p:cNvGrpSpPr/>
        <p:nvPr/>
      </p:nvGrpSpPr>
      <p:grpSpPr>
        <a:xfrm>
          <a:off x="0" y="0"/>
          <a:ext cx="0" cy="0"/>
          <a:chOff x="0" y="0"/>
          <a:chExt cx="0" cy="0"/>
        </a:xfrm>
      </p:grpSpPr>
      <p:sp>
        <p:nvSpPr>
          <p:cNvPr id="5954" name="Google Shape;5954;g1dfd49864dd_0_5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5" name="Google Shape;5955;g1dfd49864dd_0_5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6" name="Google Shape;5956;g1dfd49864dd_0_5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2" name="Shape 5972"/>
        <p:cNvGrpSpPr/>
        <p:nvPr/>
      </p:nvGrpSpPr>
      <p:grpSpPr>
        <a:xfrm>
          <a:off x="0" y="0"/>
          <a:ext cx="0" cy="0"/>
          <a:chOff x="0" y="0"/>
          <a:chExt cx="0" cy="0"/>
        </a:xfrm>
      </p:grpSpPr>
      <p:sp>
        <p:nvSpPr>
          <p:cNvPr id="5973" name="Google Shape;5973;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4" name="Google Shape;5974;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5" name="Google Shape;5975;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e0d4280c43_1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1e0d4280c43_1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g1e0d4280c43_1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8" name="Shape 5988"/>
        <p:cNvGrpSpPr/>
        <p:nvPr/>
      </p:nvGrpSpPr>
      <p:grpSpPr>
        <a:xfrm>
          <a:off x="0" y="0"/>
          <a:ext cx="0" cy="0"/>
          <a:chOff x="0" y="0"/>
          <a:chExt cx="0" cy="0"/>
        </a:xfrm>
      </p:grpSpPr>
      <p:sp>
        <p:nvSpPr>
          <p:cNvPr id="5989" name="Google Shape;5989;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0" name="Google Shape;5990;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1" name="Google Shape;5991;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7" name="Shape 6007"/>
        <p:cNvGrpSpPr/>
        <p:nvPr/>
      </p:nvGrpSpPr>
      <p:grpSpPr>
        <a:xfrm>
          <a:off x="0" y="0"/>
          <a:ext cx="0" cy="0"/>
          <a:chOff x="0" y="0"/>
          <a:chExt cx="0" cy="0"/>
        </a:xfrm>
      </p:grpSpPr>
      <p:sp>
        <p:nvSpPr>
          <p:cNvPr id="6008" name="Google Shape;6008;g1df91a4005e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9" name="Google Shape;6009;g1df91a4005e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0" name="Google Shape;6010;g1df91a4005e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6" name="Shape 6026"/>
        <p:cNvGrpSpPr/>
        <p:nvPr/>
      </p:nvGrpSpPr>
      <p:grpSpPr>
        <a:xfrm>
          <a:off x="0" y="0"/>
          <a:ext cx="0" cy="0"/>
          <a:chOff x="0" y="0"/>
          <a:chExt cx="0" cy="0"/>
        </a:xfrm>
      </p:grpSpPr>
      <p:sp>
        <p:nvSpPr>
          <p:cNvPr id="6027" name="Google Shape;6027;g1df91a4005e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8" name="Google Shape;6028;g1df91a4005e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9" name="Google Shape;6029;g1df91a4005e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5" name="Shape 6045"/>
        <p:cNvGrpSpPr/>
        <p:nvPr/>
      </p:nvGrpSpPr>
      <p:grpSpPr>
        <a:xfrm>
          <a:off x="0" y="0"/>
          <a:ext cx="0" cy="0"/>
          <a:chOff x="0" y="0"/>
          <a:chExt cx="0" cy="0"/>
        </a:xfrm>
      </p:grpSpPr>
      <p:sp>
        <p:nvSpPr>
          <p:cNvPr id="6046" name="Google Shape;6046;g1df91a4005e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7" name="Google Shape;6047;g1df91a4005e_0_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8" name="Google Shape;6048;g1df91a4005e_0_3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4" name="Shape 6064"/>
        <p:cNvGrpSpPr/>
        <p:nvPr/>
      </p:nvGrpSpPr>
      <p:grpSpPr>
        <a:xfrm>
          <a:off x="0" y="0"/>
          <a:ext cx="0" cy="0"/>
          <a:chOff x="0" y="0"/>
          <a:chExt cx="0" cy="0"/>
        </a:xfrm>
      </p:grpSpPr>
      <p:sp>
        <p:nvSpPr>
          <p:cNvPr id="6065" name="Google Shape;6065;g1df91a4005e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6" name="Google Shape;6066;g1df91a4005e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7" name="Google Shape;6067;g1df91a4005e_0_3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3" name="Shape 6083"/>
        <p:cNvGrpSpPr/>
        <p:nvPr/>
      </p:nvGrpSpPr>
      <p:grpSpPr>
        <a:xfrm>
          <a:off x="0" y="0"/>
          <a:ext cx="0" cy="0"/>
          <a:chOff x="0" y="0"/>
          <a:chExt cx="0" cy="0"/>
        </a:xfrm>
      </p:grpSpPr>
      <p:sp>
        <p:nvSpPr>
          <p:cNvPr id="6084" name="Google Shape;6084;g1df91a4005e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5" name="Google Shape;6085;g1df91a4005e_0_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6" name="Google Shape;6086;g1df91a4005e_0_3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2" name="Shape 6102"/>
        <p:cNvGrpSpPr/>
        <p:nvPr/>
      </p:nvGrpSpPr>
      <p:grpSpPr>
        <a:xfrm>
          <a:off x="0" y="0"/>
          <a:ext cx="0" cy="0"/>
          <a:chOff x="0" y="0"/>
          <a:chExt cx="0" cy="0"/>
        </a:xfrm>
      </p:grpSpPr>
      <p:sp>
        <p:nvSpPr>
          <p:cNvPr id="6103" name="Google Shape;6103;g1df84adbfc8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4" name="Google Shape;6104;g1df84adbfc8_1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5" name="Google Shape;6105;g1df84adbfc8_1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1" name="Shape 6121"/>
        <p:cNvGrpSpPr/>
        <p:nvPr/>
      </p:nvGrpSpPr>
      <p:grpSpPr>
        <a:xfrm>
          <a:off x="0" y="0"/>
          <a:ext cx="0" cy="0"/>
          <a:chOff x="0" y="0"/>
          <a:chExt cx="0" cy="0"/>
        </a:xfrm>
      </p:grpSpPr>
      <p:sp>
        <p:nvSpPr>
          <p:cNvPr id="6122" name="Google Shape;6122;g1df84adbfc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3" name="Google Shape;6123;g1df84adbfc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4" name="Google Shape;6124;g1df84adbfc8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0" name="Shape 6140"/>
        <p:cNvGrpSpPr/>
        <p:nvPr/>
      </p:nvGrpSpPr>
      <p:grpSpPr>
        <a:xfrm>
          <a:off x="0" y="0"/>
          <a:ext cx="0" cy="0"/>
          <a:chOff x="0" y="0"/>
          <a:chExt cx="0" cy="0"/>
        </a:xfrm>
      </p:grpSpPr>
      <p:sp>
        <p:nvSpPr>
          <p:cNvPr id="6141" name="Google Shape;6141;g1df91a4005e_0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2" name="Google Shape;6142;g1df91a4005e_0_4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3" name="Google Shape;6143;g1df91a4005e_0_4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9" name="Shape 6159"/>
        <p:cNvGrpSpPr/>
        <p:nvPr/>
      </p:nvGrpSpPr>
      <p:grpSpPr>
        <a:xfrm>
          <a:off x="0" y="0"/>
          <a:ext cx="0" cy="0"/>
          <a:chOff x="0" y="0"/>
          <a:chExt cx="0" cy="0"/>
        </a:xfrm>
      </p:grpSpPr>
      <p:sp>
        <p:nvSpPr>
          <p:cNvPr id="6160" name="Google Shape;6160;g1df91a4005e_0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1" name="Google Shape;6161;g1df91a4005e_0_4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2" name="Google Shape;6162;g1df91a4005e_0_4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8" name="Shape 6178"/>
        <p:cNvGrpSpPr/>
        <p:nvPr/>
      </p:nvGrpSpPr>
      <p:grpSpPr>
        <a:xfrm>
          <a:off x="0" y="0"/>
          <a:ext cx="0" cy="0"/>
          <a:chOff x="0" y="0"/>
          <a:chExt cx="0" cy="0"/>
        </a:xfrm>
      </p:grpSpPr>
      <p:sp>
        <p:nvSpPr>
          <p:cNvPr id="6179" name="Google Shape;6179;g1dff426b600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0" name="Google Shape;6180;g1dff426b600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1" name="Google Shape;6181;g1dff426b600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7" name="Shape 6197"/>
        <p:cNvGrpSpPr/>
        <p:nvPr/>
      </p:nvGrpSpPr>
      <p:grpSpPr>
        <a:xfrm>
          <a:off x="0" y="0"/>
          <a:ext cx="0" cy="0"/>
          <a:chOff x="0" y="0"/>
          <a:chExt cx="0" cy="0"/>
        </a:xfrm>
      </p:grpSpPr>
      <p:sp>
        <p:nvSpPr>
          <p:cNvPr id="6198" name="Google Shape;6198;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9" name="Google Shape;6199;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0" name="Google Shape;6200;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3" name="Shape 6213"/>
        <p:cNvGrpSpPr/>
        <p:nvPr/>
      </p:nvGrpSpPr>
      <p:grpSpPr>
        <a:xfrm>
          <a:off x="0" y="0"/>
          <a:ext cx="0" cy="0"/>
          <a:chOff x="0" y="0"/>
          <a:chExt cx="0" cy="0"/>
        </a:xfrm>
      </p:grpSpPr>
      <p:sp>
        <p:nvSpPr>
          <p:cNvPr id="6214" name="Google Shape;6214;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5" name="Google Shape;6215;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6" name="Google Shape;6216;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2" name="Shape 6232"/>
        <p:cNvGrpSpPr/>
        <p:nvPr/>
      </p:nvGrpSpPr>
      <p:grpSpPr>
        <a:xfrm>
          <a:off x="0" y="0"/>
          <a:ext cx="0" cy="0"/>
          <a:chOff x="0" y="0"/>
          <a:chExt cx="0" cy="0"/>
        </a:xfrm>
      </p:grpSpPr>
      <p:sp>
        <p:nvSpPr>
          <p:cNvPr id="6233" name="Google Shape;6233;g1df91a4005e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4" name="Google Shape;6234;g1df91a4005e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5" name="Google Shape;6235;g1df91a4005e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1" name="Shape 6251"/>
        <p:cNvGrpSpPr/>
        <p:nvPr/>
      </p:nvGrpSpPr>
      <p:grpSpPr>
        <a:xfrm>
          <a:off x="0" y="0"/>
          <a:ext cx="0" cy="0"/>
          <a:chOff x="0" y="0"/>
          <a:chExt cx="0" cy="0"/>
        </a:xfrm>
      </p:grpSpPr>
      <p:sp>
        <p:nvSpPr>
          <p:cNvPr id="6252" name="Google Shape;6252;g1df91a4005e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3" name="Google Shape;6253;g1df91a4005e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4" name="Google Shape;6254;g1df91a4005e_0_4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0" name="Shape 6270"/>
        <p:cNvGrpSpPr/>
        <p:nvPr/>
      </p:nvGrpSpPr>
      <p:grpSpPr>
        <a:xfrm>
          <a:off x="0" y="0"/>
          <a:ext cx="0" cy="0"/>
          <a:chOff x="0" y="0"/>
          <a:chExt cx="0" cy="0"/>
        </a:xfrm>
      </p:grpSpPr>
      <p:sp>
        <p:nvSpPr>
          <p:cNvPr id="6271" name="Google Shape;6271;g1df91a4005e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2" name="Google Shape;6272;g1df91a4005e_0_4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3" name="Google Shape;6273;g1df91a4005e_0_4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9" name="Shape 6289"/>
        <p:cNvGrpSpPr/>
        <p:nvPr/>
      </p:nvGrpSpPr>
      <p:grpSpPr>
        <a:xfrm>
          <a:off x="0" y="0"/>
          <a:ext cx="0" cy="0"/>
          <a:chOff x="0" y="0"/>
          <a:chExt cx="0" cy="0"/>
        </a:xfrm>
      </p:grpSpPr>
      <p:sp>
        <p:nvSpPr>
          <p:cNvPr id="6290" name="Google Shape;6290;g1df91a4005e_0_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1" name="Google Shape;6291;g1df91a4005e_0_5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2" name="Google Shape;6292;g1df91a4005e_0_5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8" name="Shape 6308"/>
        <p:cNvGrpSpPr/>
        <p:nvPr/>
      </p:nvGrpSpPr>
      <p:grpSpPr>
        <a:xfrm>
          <a:off x="0" y="0"/>
          <a:ext cx="0" cy="0"/>
          <a:chOff x="0" y="0"/>
          <a:chExt cx="0" cy="0"/>
        </a:xfrm>
      </p:grpSpPr>
      <p:sp>
        <p:nvSpPr>
          <p:cNvPr id="6309" name="Google Shape;6309;g1df91a4005e_0_5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0" name="Google Shape;6310;g1df91a4005e_0_5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1" name="Google Shape;6311;g1df91a4005e_0_5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7" name="Shape 6327"/>
        <p:cNvGrpSpPr/>
        <p:nvPr/>
      </p:nvGrpSpPr>
      <p:grpSpPr>
        <a:xfrm>
          <a:off x="0" y="0"/>
          <a:ext cx="0" cy="0"/>
          <a:chOff x="0" y="0"/>
          <a:chExt cx="0" cy="0"/>
        </a:xfrm>
      </p:grpSpPr>
      <p:sp>
        <p:nvSpPr>
          <p:cNvPr id="6328" name="Google Shape;6328;g1dfd49864d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9" name="Google Shape;6329;g1dfd49864d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0" name="Google Shape;6330;g1dfd49864d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6" name="Shape 6346"/>
        <p:cNvGrpSpPr/>
        <p:nvPr/>
      </p:nvGrpSpPr>
      <p:grpSpPr>
        <a:xfrm>
          <a:off x="0" y="0"/>
          <a:ext cx="0" cy="0"/>
          <a:chOff x="0" y="0"/>
          <a:chExt cx="0" cy="0"/>
        </a:xfrm>
      </p:grpSpPr>
      <p:sp>
        <p:nvSpPr>
          <p:cNvPr id="6347" name="Google Shape;6347;g1dfd49864dd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8" name="Google Shape;6348;g1dfd49864dd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9" name="Google Shape;6349;g1dfd49864dd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e0d4280c43_1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g1e0d4280c43_1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g1e0d4280c43_1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5" name="Shape 6365"/>
        <p:cNvGrpSpPr/>
        <p:nvPr/>
      </p:nvGrpSpPr>
      <p:grpSpPr>
        <a:xfrm>
          <a:off x="0" y="0"/>
          <a:ext cx="0" cy="0"/>
          <a:chOff x="0" y="0"/>
          <a:chExt cx="0" cy="0"/>
        </a:xfrm>
      </p:grpSpPr>
      <p:sp>
        <p:nvSpPr>
          <p:cNvPr id="6366" name="Google Shape;6366;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7" name="Google Shape;6367;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8" name="Google Shape;6368;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1" name="Shape 6381"/>
        <p:cNvGrpSpPr/>
        <p:nvPr/>
      </p:nvGrpSpPr>
      <p:grpSpPr>
        <a:xfrm>
          <a:off x="0" y="0"/>
          <a:ext cx="0" cy="0"/>
          <a:chOff x="0" y="0"/>
          <a:chExt cx="0" cy="0"/>
        </a:xfrm>
      </p:grpSpPr>
      <p:sp>
        <p:nvSpPr>
          <p:cNvPr id="6382" name="Google Shape;6382;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3" name="Google Shape;6383;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4" name="Google Shape;6384;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0" name="Shape 6400"/>
        <p:cNvGrpSpPr/>
        <p:nvPr/>
      </p:nvGrpSpPr>
      <p:grpSpPr>
        <a:xfrm>
          <a:off x="0" y="0"/>
          <a:ext cx="0" cy="0"/>
          <a:chOff x="0" y="0"/>
          <a:chExt cx="0" cy="0"/>
        </a:xfrm>
      </p:grpSpPr>
      <p:sp>
        <p:nvSpPr>
          <p:cNvPr id="6401" name="Google Shape;6401;g1dfd49864dd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2" name="Google Shape;6402;g1dfd49864dd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3" name="Google Shape;6403;g1dfd49864dd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9" name="Shape 6419"/>
        <p:cNvGrpSpPr/>
        <p:nvPr/>
      </p:nvGrpSpPr>
      <p:grpSpPr>
        <a:xfrm>
          <a:off x="0" y="0"/>
          <a:ext cx="0" cy="0"/>
          <a:chOff x="0" y="0"/>
          <a:chExt cx="0" cy="0"/>
        </a:xfrm>
      </p:grpSpPr>
      <p:sp>
        <p:nvSpPr>
          <p:cNvPr id="6420" name="Google Shape;6420;g1dfd49864dd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1" name="Google Shape;6421;g1dfd49864dd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2" name="Google Shape;6422;g1dfd49864dd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8" name="Shape 6438"/>
        <p:cNvGrpSpPr/>
        <p:nvPr/>
      </p:nvGrpSpPr>
      <p:grpSpPr>
        <a:xfrm>
          <a:off x="0" y="0"/>
          <a:ext cx="0" cy="0"/>
          <a:chOff x="0" y="0"/>
          <a:chExt cx="0" cy="0"/>
        </a:xfrm>
      </p:grpSpPr>
      <p:sp>
        <p:nvSpPr>
          <p:cNvPr id="6439" name="Google Shape;6439;g1dfd49864dd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0" name="Google Shape;6440;g1dfd49864dd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1" name="Google Shape;6441;g1dfd49864dd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7" name="Shape 6457"/>
        <p:cNvGrpSpPr/>
        <p:nvPr/>
      </p:nvGrpSpPr>
      <p:grpSpPr>
        <a:xfrm>
          <a:off x="0" y="0"/>
          <a:ext cx="0" cy="0"/>
          <a:chOff x="0" y="0"/>
          <a:chExt cx="0" cy="0"/>
        </a:xfrm>
      </p:grpSpPr>
      <p:sp>
        <p:nvSpPr>
          <p:cNvPr id="6458" name="Google Shape;6458;g1dfd49864dd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9" name="Google Shape;6459;g1dfd49864dd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0" name="Google Shape;6460;g1dfd49864dd_0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6" name="Shape 6476"/>
        <p:cNvGrpSpPr/>
        <p:nvPr/>
      </p:nvGrpSpPr>
      <p:grpSpPr>
        <a:xfrm>
          <a:off x="0" y="0"/>
          <a:ext cx="0" cy="0"/>
          <a:chOff x="0" y="0"/>
          <a:chExt cx="0" cy="0"/>
        </a:xfrm>
      </p:grpSpPr>
      <p:sp>
        <p:nvSpPr>
          <p:cNvPr id="6477" name="Google Shape;6477;g1dfd49864dd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8" name="Google Shape;6478;g1dfd49864dd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9" name="Google Shape;6479;g1dfd49864dd_0_1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5" name="Shape 6495"/>
        <p:cNvGrpSpPr/>
        <p:nvPr/>
      </p:nvGrpSpPr>
      <p:grpSpPr>
        <a:xfrm>
          <a:off x="0" y="0"/>
          <a:ext cx="0" cy="0"/>
          <a:chOff x="0" y="0"/>
          <a:chExt cx="0" cy="0"/>
        </a:xfrm>
      </p:grpSpPr>
      <p:sp>
        <p:nvSpPr>
          <p:cNvPr id="6496" name="Google Shape;6496;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7" name="Google Shape;6497;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8" name="Google Shape;6498;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1" name="Shape 6511"/>
        <p:cNvGrpSpPr/>
        <p:nvPr/>
      </p:nvGrpSpPr>
      <p:grpSpPr>
        <a:xfrm>
          <a:off x="0" y="0"/>
          <a:ext cx="0" cy="0"/>
          <a:chOff x="0" y="0"/>
          <a:chExt cx="0" cy="0"/>
        </a:xfrm>
      </p:grpSpPr>
      <p:sp>
        <p:nvSpPr>
          <p:cNvPr id="6512" name="Google Shape;6512;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3" name="Google Shape;6513;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4" name="Google Shape;6514;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0" name="Shape 6530"/>
        <p:cNvGrpSpPr/>
        <p:nvPr/>
      </p:nvGrpSpPr>
      <p:grpSpPr>
        <a:xfrm>
          <a:off x="0" y="0"/>
          <a:ext cx="0" cy="0"/>
          <a:chOff x="0" y="0"/>
          <a:chExt cx="0" cy="0"/>
        </a:xfrm>
      </p:grpSpPr>
      <p:sp>
        <p:nvSpPr>
          <p:cNvPr id="6531" name="Google Shape;6531;g1dfd49864dd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2" name="Google Shape;6532;g1dfd49864dd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3" name="Google Shape;6533;g1dfd49864dd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e0d4280c43_1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1e0d4280c43_1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1e0d4280c43_1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9" name="Shape 6549"/>
        <p:cNvGrpSpPr/>
        <p:nvPr/>
      </p:nvGrpSpPr>
      <p:grpSpPr>
        <a:xfrm>
          <a:off x="0" y="0"/>
          <a:ext cx="0" cy="0"/>
          <a:chOff x="0" y="0"/>
          <a:chExt cx="0" cy="0"/>
        </a:xfrm>
      </p:grpSpPr>
      <p:sp>
        <p:nvSpPr>
          <p:cNvPr id="6550" name="Google Shape;6550;g1dfd49864dd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1" name="Google Shape;6551;g1dfd49864dd_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2" name="Google Shape;6552;g1dfd49864dd_0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8" name="Shape 6568"/>
        <p:cNvGrpSpPr/>
        <p:nvPr/>
      </p:nvGrpSpPr>
      <p:grpSpPr>
        <a:xfrm>
          <a:off x="0" y="0"/>
          <a:ext cx="0" cy="0"/>
          <a:chOff x="0" y="0"/>
          <a:chExt cx="0" cy="0"/>
        </a:xfrm>
      </p:grpSpPr>
      <p:sp>
        <p:nvSpPr>
          <p:cNvPr id="6569" name="Google Shape;6569;g1dfd49864dd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0" name="Google Shape;6570;g1dfd49864dd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1" name="Google Shape;6571;g1dfd49864dd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7" name="Shape 6587"/>
        <p:cNvGrpSpPr/>
        <p:nvPr/>
      </p:nvGrpSpPr>
      <p:grpSpPr>
        <a:xfrm>
          <a:off x="0" y="0"/>
          <a:ext cx="0" cy="0"/>
          <a:chOff x="0" y="0"/>
          <a:chExt cx="0" cy="0"/>
        </a:xfrm>
      </p:grpSpPr>
      <p:sp>
        <p:nvSpPr>
          <p:cNvPr id="6588" name="Google Shape;6588;g1dfd49864dd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9" name="Google Shape;6589;g1dfd49864dd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0" name="Google Shape;6590;g1dfd49864dd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6" name="Shape 6606"/>
        <p:cNvGrpSpPr/>
        <p:nvPr/>
      </p:nvGrpSpPr>
      <p:grpSpPr>
        <a:xfrm>
          <a:off x="0" y="0"/>
          <a:ext cx="0" cy="0"/>
          <a:chOff x="0" y="0"/>
          <a:chExt cx="0" cy="0"/>
        </a:xfrm>
      </p:grpSpPr>
      <p:sp>
        <p:nvSpPr>
          <p:cNvPr id="6607" name="Google Shape;6607;g1dfd49864dd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8" name="Google Shape;6608;g1dfd49864dd_0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9" name="Google Shape;6609;g1dfd49864dd_0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5" name="Shape 6625"/>
        <p:cNvGrpSpPr/>
        <p:nvPr/>
      </p:nvGrpSpPr>
      <p:grpSpPr>
        <a:xfrm>
          <a:off x="0" y="0"/>
          <a:ext cx="0" cy="0"/>
          <a:chOff x="0" y="0"/>
          <a:chExt cx="0" cy="0"/>
        </a:xfrm>
      </p:grpSpPr>
      <p:sp>
        <p:nvSpPr>
          <p:cNvPr id="6626" name="Google Shape;6626;g1dfd49864dd_0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7" name="Google Shape;6627;g1dfd49864dd_0_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8" name="Google Shape;6628;g1dfd49864dd_0_2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4" name="Shape 6644"/>
        <p:cNvGrpSpPr/>
        <p:nvPr/>
      </p:nvGrpSpPr>
      <p:grpSpPr>
        <a:xfrm>
          <a:off x="0" y="0"/>
          <a:ext cx="0" cy="0"/>
          <a:chOff x="0" y="0"/>
          <a:chExt cx="0" cy="0"/>
        </a:xfrm>
      </p:grpSpPr>
      <p:sp>
        <p:nvSpPr>
          <p:cNvPr id="6645" name="Google Shape;6645;g1dfd49864dd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6" name="Google Shape;6646;g1dfd49864dd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7" name="Google Shape;6647;g1dfd49864dd_0_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3" name="Shape 6663"/>
        <p:cNvGrpSpPr/>
        <p:nvPr/>
      </p:nvGrpSpPr>
      <p:grpSpPr>
        <a:xfrm>
          <a:off x="0" y="0"/>
          <a:ext cx="0" cy="0"/>
          <a:chOff x="0" y="0"/>
          <a:chExt cx="0" cy="0"/>
        </a:xfrm>
      </p:grpSpPr>
      <p:sp>
        <p:nvSpPr>
          <p:cNvPr id="6664" name="Google Shape;6664;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5" name="Google Shape;6665;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6" name="Google Shape;6666;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9" name="Shape 6679"/>
        <p:cNvGrpSpPr/>
        <p:nvPr/>
      </p:nvGrpSpPr>
      <p:grpSpPr>
        <a:xfrm>
          <a:off x="0" y="0"/>
          <a:ext cx="0" cy="0"/>
          <a:chOff x="0" y="0"/>
          <a:chExt cx="0" cy="0"/>
        </a:xfrm>
      </p:grpSpPr>
      <p:sp>
        <p:nvSpPr>
          <p:cNvPr id="6680" name="Google Shape;6680;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1" name="Google Shape;6681;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2" name="Google Shape;6682;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8" name="Shape 6698"/>
        <p:cNvGrpSpPr/>
        <p:nvPr/>
      </p:nvGrpSpPr>
      <p:grpSpPr>
        <a:xfrm>
          <a:off x="0" y="0"/>
          <a:ext cx="0" cy="0"/>
          <a:chOff x="0" y="0"/>
          <a:chExt cx="0" cy="0"/>
        </a:xfrm>
      </p:grpSpPr>
      <p:sp>
        <p:nvSpPr>
          <p:cNvPr id="6699" name="Google Shape;6699;g1dfd49864dd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0" name="Google Shape;6700;g1dfd49864dd_0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1" name="Google Shape;6701;g1dfd49864dd_0_3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7" name="Shape 6717"/>
        <p:cNvGrpSpPr/>
        <p:nvPr/>
      </p:nvGrpSpPr>
      <p:grpSpPr>
        <a:xfrm>
          <a:off x="0" y="0"/>
          <a:ext cx="0" cy="0"/>
          <a:chOff x="0" y="0"/>
          <a:chExt cx="0" cy="0"/>
        </a:xfrm>
      </p:grpSpPr>
      <p:sp>
        <p:nvSpPr>
          <p:cNvPr id="6718" name="Google Shape;6718;g1dfd49864dd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9" name="Google Shape;6719;g1dfd49864dd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0" name="Google Shape;6720;g1dfd49864dd_0_3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e0d4280c43_1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g1e0d4280c43_1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g1e0d4280c43_1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6" name="Shape 6736"/>
        <p:cNvGrpSpPr/>
        <p:nvPr/>
      </p:nvGrpSpPr>
      <p:grpSpPr>
        <a:xfrm>
          <a:off x="0" y="0"/>
          <a:ext cx="0" cy="0"/>
          <a:chOff x="0" y="0"/>
          <a:chExt cx="0" cy="0"/>
        </a:xfrm>
      </p:grpSpPr>
      <p:sp>
        <p:nvSpPr>
          <p:cNvPr id="6737" name="Google Shape;6737;g1dfd49864dd_0_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8" name="Google Shape;6738;g1dfd49864dd_0_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9" name="Google Shape;6739;g1dfd49864dd_0_4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5" name="Shape 6755"/>
        <p:cNvGrpSpPr/>
        <p:nvPr/>
      </p:nvGrpSpPr>
      <p:grpSpPr>
        <a:xfrm>
          <a:off x="0" y="0"/>
          <a:ext cx="0" cy="0"/>
          <a:chOff x="0" y="0"/>
          <a:chExt cx="0" cy="0"/>
        </a:xfrm>
      </p:grpSpPr>
      <p:sp>
        <p:nvSpPr>
          <p:cNvPr id="6756" name="Google Shape;6756;g1dfd49864dd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7" name="Google Shape;6757;g1dfd49864dd_0_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8" name="Google Shape;6758;g1dfd49864dd_0_3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4" name="Shape 6774"/>
        <p:cNvGrpSpPr/>
        <p:nvPr/>
      </p:nvGrpSpPr>
      <p:grpSpPr>
        <a:xfrm>
          <a:off x="0" y="0"/>
          <a:ext cx="0" cy="0"/>
          <a:chOff x="0" y="0"/>
          <a:chExt cx="0" cy="0"/>
        </a:xfrm>
      </p:grpSpPr>
      <p:sp>
        <p:nvSpPr>
          <p:cNvPr id="6775" name="Google Shape;6775;g1dfd49864dd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6" name="Google Shape;6776;g1dfd49864dd_0_3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7" name="Google Shape;6777;g1dfd49864dd_0_3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3" name="Shape 6793"/>
        <p:cNvGrpSpPr/>
        <p:nvPr/>
      </p:nvGrpSpPr>
      <p:grpSpPr>
        <a:xfrm>
          <a:off x="0" y="0"/>
          <a:ext cx="0" cy="0"/>
          <a:chOff x="0" y="0"/>
          <a:chExt cx="0" cy="0"/>
        </a:xfrm>
      </p:grpSpPr>
      <p:sp>
        <p:nvSpPr>
          <p:cNvPr id="6794" name="Google Shape;6794;g1dfd49864dd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5" name="Google Shape;6795;g1dfd49864dd_0_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6" name="Google Shape;6796;g1dfd49864dd_0_3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2" name="Shape 6812"/>
        <p:cNvGrpSpPr/>
        <p:nvPr/>
      </p:nvGrpSpPr>
      <p:grpSpPr>
        <a:xfrm>
          <a:off x="0" y="0"/>
          <a:ext cx="0" cy="0"/>
          <a:chOff x="0" y="0"/>
          <a:chExt cx="0" cy="0"/>
        </a:xfrm>
      </p:grpSpPr>
      <p:sp>
        <p:nvSpPr>
          <p:cNvPr id="6813" name="Google Shape;6813;g1dfd49864dd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4" name="Google Shape;6814;g1dfd49864dd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5" name="Google Shape;6815;g1dfd49864dd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1" name="Shape 6831"/>
        <p:cNvGrpSpPr/>
        <p:nvPr/>
      </p:nvGrpSpPr>
      <p:grpSpPr>
        <a:xfrm>
          <a:off x="0" y="0"/>
          <a:ext cx="0" cy="0"/>
          <a:chOff x="0" y="0"/>
          <a:chExt cx="0" cy="0"/>
        </a:xfrm>
      </p:grpSpPr>
      <p:sp>
        <p:nvSpPr>
          <p:cNvPr id="6832" name="Google Shape;6832;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3" name="Google Shape;6833;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4" name="Google Shape;6834;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0" name="Shape 6850"/>
        <p:cNvGrpSpPr/>
        <p:nvPr/>
      </p:nvGrpSpPr>
      <p:grpSpPr>
        <a:xfrm>
          <a:off x="0" y="0"/>
          <a:ext cx="0" cy="0"/>
          <a:chOff x="0" y="0"/>
          <a:chExt cx="0" cy="0"/>
        </a:xfrm>
      </p:grpSpPr>
      <p:sp>
        <p:nvSpPr>
          <p:cNvPr id="6851" name="Google Shape;6851;g1df91a4005e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2" name="Google Shape;6852;g1df91a4005e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3" name="Google Shape;6853;g1df91a4005e_0_1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9" name="Shape 6869"/>
        <p:cNvGrpSpPr/>
        <p:nvPr/>
      </p:nvGrpSpPr>
      <p:grpSpPr>
        <a:xfrm>
          <a:off x="0" y="0"/>
          <a:ext cx="0" cy="0"/>
          <a:chOff x="0" y="0"/>
          <a:chExt cx="0" cy="0"/>
        </a:xfrm>
      </p:grpSpPr>
      <p:sp>
        <p:nvSpPr>
          <p:cNvPr id="6870" name="Google Shape;6870;g1dfd49864dd_0_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1" name="Google Shape;6871;g1dfd49864dd_0_4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2" name="Google Shape;6872;g1dfd49864dd_0_4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8" name="Shape 6888"/>
        <p:cNvGrpSpPr/>
        <p:nvPr/>
      </p:nvGrpSpPr>
      <p:grpSpPr>
        <a:xfrm>
          <a:off x="0" y="0"/>
          <a:ext cx="0" cy="0"/>
          <a:chOff x="0" y="0"/>
          <a:chExt cx="0" cy="0"/>
        </a:xfrm>
      </p:grpSpPr>
      <p:sp>
        <p:nvSpPr>
          <p:cNvPr id="6889" name="Google Shape;6889;g1dfd49864dd_0_4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0" name="Google Shape;6890;g1dfd49864dd_0_4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1" name="Google Shape;6891;g1dfd49864dd_0_4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7" name="Shape 6907"/>
        <p:cNvGrpSpPr/>
        <p:nvPr/>
      </p:nvGrpSpPr>
      <p:grpSpPr>
        <a:xfrm>
          <a:off x="0" y="0"/>
          <a:ext cx="0" cy="0"/>
          <a:chOff x="0" y="0"/>
          <a:chExt cx="0" cy="0"/>
        </a:xfrm>
      </p:grpSpPr>
      <p:sp>
        <p:nvSpPr>
          <p:cNvPr id="6908" name="Google Shape;6908;g1dfd49864dd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9" name="Google Shape;6909;g1dfd49864dd_0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0" name="Google Shape;6910;g1dfd49864dd_0_4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6" name="Shape 6926"/>
        <p:cNvGrpSpPr/>
        <p:nvPr/>
      </p:nvGrpSpPr>
      <p:grpSpPr>
        <a:xfrm>
          <a:off x="0" y="0"/>
          <a:ext cx="0" cy="0"/>
          <a:chOff x="0" y="0"/>
          <a:chExt cx="0" cy="0"/>
        </a:xfrm>
      </p:grpSpPr>
      <p:sp>
        <p:nvSpPr>
          <p:cNvPr id="6927" name="Google Shape;6927;g1dfd49864dd_0_5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8" name="Google Shape;6928;g1dfd49864dd_0_5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9" name="Google Shape;6929;g1dfd49864dd_0_5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5" name="Shape 6945"/>
        <p:cNvGrpSpPr/>
        <p:nvPr/>
      </p:nvGrpSpPr>
      <p:grpSpPr>
        <a:xfrm>
          <a:off x="0" y="0"/>
          <a:ext cx="0" cy="0"/>
          <a:chOff x="0" y="0"/>
          <a:chExt cx="0" cy="0"/>
        </a:xfrm>
      </p:grpSpPr>
      <p:sp>
        <p:nvSpPr>
          <p:cNvPr id="6946" name="Google Shape;6946;g1dfd49864dd_0_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7" name="Google Shape;6947;g1dfd49864dd_0_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8" name="Google Shape;6948;g1dfd49864dd_0_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4" name="Shape 6964"/>
        <p:cNvGrpSpPr/>
        <p:nvPr/>
      </p:nvGrpSpPr>
      <p:grpSpPr>
        <a:xfrm>
          <a:off x="0" y="0"/>
          <a:ext cx="0" cy="0"/>
          <a:chOff x="0" y="0"/>
          <a:chExt cx="0" cy="0"/>
        </a:xfrm>
      </p:grpSpPr>
      <p:sp>
        <p:nvSpPr>
          <p:cNvPr id="6965" name="Google Shape;6965;g1dfd49864dd_0_5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6" name="Google Shape;6966;g1dfd49864dd_0_5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7" name="Google Shape;6967;g1dfd49864dd_0_5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3" name="Shape 6983"/>
        <p:cNvGrpSpPr/>
        <p:nvPr/>
      </p:nvGrpSpPr>
      <p:grpSpPr>
        <a:xfrm>
          <a:off x="0" y="0"/>
          <a:ext cx="0" cy="0"/>
          <a:chOff x="0" y="0"/>
          <a:chExt cx="0" cy="0"/>
        </a:xfrm>
      </p:grpSpPr>
      <p:sp>
        <p:nvSpPr>
          <p:cNvPr id="6984" name="Google Shape;6984;g1dfd49864dd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5" name="Google Shape;6985;g1dfd49864dd_0_5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6" name="Google Shape;6986;g1dfd49864dd_0_5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2" name="Shape 7002"/>
        <p:cNvGrpSpPr/>
        <p:nvPr/>
      </p:nvGrpSpPr>
      <p:grpSpPr>
        <a:xfrm>
          <a:off x="0" y="0"/>
          <a:ext cx="0" cy="0"/>
          <a:chOff x="0" y="0"/>
          <a:chExt cx="0" cy="0"/>
        </a:xfrm>
      </p:grpSpPr>
      <p:sp>
        <p:nvSpPr>
          <p:cNvPr id="7003" name="Google Shape;7003;g1dfd49864dd_0_6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4" name="Google Shape;7004;g1dfd49864dd_0_6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5" name="Google Shape;7005;g1dfd49864dd_0_6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1" name="Shape 7021"/>
        <p:cNvGrpSpPr/>
        <p:nvPr/>
      </p:nvGrpSpPr>
      <p:grpSpPr>
        <a:xfrm>
          <a:off x="0" y="0"/>
          <a:ext cx="0" cy="0"/>
          <a:chOff x="0" y="0"/>
          <a:chExt cx="0" cy="0"/>
        </a:xfrm>
      </p:grpSpPr>
      <p:sp>
        <p:nvSpPr>
          <p:cNvPr id="7022" name="Google Shape;7022;g1dfd49864dd_0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3" name="Google Shape;7023;g1dfd49864dd_0_6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4" name="Google Shape;7024;g1dfd49864dd_0_6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0" name="Shape 7040"/>
        <p:cNvGrpSpPr/>
        <p:nvPr/>
      </p:nvGrpSpPr>
      <p:grpSpPr>
        <a:xfrm>
          <a:off x="0" y="0"/>
          <a:ext cx="0" cy="0"/>
          <a:chOff x="0" y="0"/>
          <a:chExt cx="0" cy="0"/>
        </a:xfrm>
      </p:grpSpPr>
      <p:sp>
        <p:nvSpPr>
          <p:cNvPr id="7041" name="Google Shape;7041;g1dfd49864dd_0_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2" name="Google Shape;7042;g1dfd49864dd_0_6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3" name="Google Shape;7043;g1dfd49864dd_0_6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9" name="Shape 7059"/>
        <p:cNvGrpSpPr/>
        <p:nvPr/>
      </p:nvGrpSpPr>
      <p:grpSpPr>
        <a:xfrm>
          <a:off x="0" y="0"/>
          <a:ext cx="0" cy="0"/>
          <a:chOff x="0" y="0"/>
          <a:chExt cx="0" cy="0"/>
        </a:xfrm>
      </p:grpSpPr>
      <p:sp>
        <p:nvSpPr>
          <p:cNvPr id="7060" name="Google Shape;7060;g1dfd49864dd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1" name="Google Shape;7061;g1dfd49864dd_0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2" name="Google Shape;7062;g1dfd49864dd_0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8" name="Shape 7078"/>
        <p:cNvGrpSpPr/>
        <p:nvPr/>
      </p:nvGrpSpPr>
      <p:grpSpPr>
        <a:xfrm>
          <a:off x="0" y="0"/>
          <a:ext cx="0" cy="0"/>
          <a:chOff x="0" y="0"/>
          <a:chExt cx="0" cy="0"/>
        </a:xfrm>
      </p:grpSpPr>
      <p:sp>
        <p:nvSpPr>
          <p:cNvPr id="7079" name="Google Shape;7079;g1dfd49864dd_0_8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0" name="Google Shape;7080;g1dfd49864dd_0_8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1" name="Google Shape;7081;g1dfd49864dd_0_8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7" name="Shape 7097"/>
        <p:cNvGrpSpPr/>
        <p:nvPr/>
      </p:nvGrpSpPr>
      <p:grpSpPr>
        <a:xfrm>
          <a:off x="0" y="0"/>
          <a:ext cx="0" cy="0"/>
          <a:chOff x="0" y="0"/>
          <a:chExt cx="0" cy="0"/>
        </a:xfrm>
      </p:grpSpPr>
      <p:sp>
        <p:nvSpPr>
          <p:cNvPr id="7098" name="Google Shape;7098;g1dff426b600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9" name="Google Shape;7099;g1dff426b600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0" name="Google Shape;7100;g1dff426b600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1e0d4280c43_1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6" name="Google Shape;746;g1e0d4280c43_1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g1e0d4280c43_1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6" name="Shape 7116"/>
        <p:cNvGrpSpPr/>
        <p:nvPr/>
      </p:nvGrpSpPr>
      <p:grpSpPr>
        <a:xfrm>
          <a:off x="0" y="0"/>
          <a:ext cx="0" cy="0"/>
          <a:chOff x="0" y="0"/>
          <a:chExt cx="0" cy="0"/>
        </a:xfrm>
      </p:grpSpPr>
      <p:sp>
        <p:nvSpPr>
          <p:cNvPr id="7117" name="Google Shape;7117;g1dff426b600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8" name="Google Shape;7118;g1dff426b600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9" name="Google Shape;7119;g1dff426b600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5" name="Shape 7135"/>
        <p:cNvGrpSpPr/>
        <p:nvPr/>
      </p:nvGrpSpPr>
      <p:grpSpPr>
        <a:xfrm>
          <a:off x="0" y="0"/>
          <a:ext cx="0" cy="0"/>
          <a:chOff x="0" y="0"/>
          <a:chExt cx="0" cy="0"/>
        </a:xfrm>
      </p:grpSpPr>
      <p:sp>
        <p:nvSpPr>
          <p:cNvPr id="7136" name="Google Shape;7136;g1dff426b600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7" name="Google Shape;7137;g1dff426b600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8" name="Google Shape;7138;g1dff426b600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4" name="Shape 7154"/>
        <p:cNvGrpSpPr/>
        <p:nvPr/>
      </p:nvGrpSpPr>
      <p:grpSpPr>
        <a:xfrm>
          <a:off x="0" y="0"/>
          <a:ext cx="0" cy="0"/>
          <a:chOff x="0" y="0"/>
          <a:chExt cx="0" cy="0"/>
        </a:xfrm>
      </p:grpSpPr>
      <p:sp>
        <p:nvSpPr>
          <p:cNvPr id="7155" name="Google Shape;7155;g1dff426b600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6" name="Google Shape;7156;g1dff426b600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7" name="Google Shape;7157;g1dff426b600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3" name="Shape 7173"/>
        <p:cNvGrpSpPr/>
        <p:nvPr/>
      </p:nvGrpSpPr>
      <p:grpSpPr>
        <a:xfrm>
          <a:off x="0" y="0"/>
          <a:ext cx="0" cy="0"/>
          <a:chOff x="0" y="0"/>
          <a:chExt cx="0" cy="0"/>
        </a:xfrm>
      </p:grpSpPr>
      <p:sp>
        <p:nvSpPr>
          <p:cNvPr id="7174" name="Google Shape;7174;g1dff426b600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5" name="Google Shape;7175;g1dff426b600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6" name="Google Shape;7176;g1dff426b600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2" name="Shape 7192"/>
        <p:cNvGrpSpPr/>
        <p:nvPr/>
      </p:nvGrpSpPr>
      <p:grpSpPr>
        <a:xfrm>
          <a:off x="0" y="0"/>
          <a:ext cx="0" cy="0"/>
          <a:chOff x="0" y="0"/>
          <a:chExt cx="0" cy="0"/>
        </a:xfrm>
      </p:grpSpPr>
      <p:sp>
        <p:nvSpPr>
          <p:cNvPr id="7193" name="Google Shape;7193;g1dff426b600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4" name="Google Shape;7194;g1dff426b600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5" name="Google Shape;7195;g1dff426b600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1" name="Shape 7211"/>
        <p:cNvGrpSpPr/>
        <p:nvPr/>
      </p:nvGrpSpPr>
      <p:grpSpPr>
        <a:xfrm>
          <a:off x="0" y="0"/>
          <a:ext cx="0" cy="0"/>
          <a:chOff x="0" y="0"/>
          <a:chExt cx="0" cy="0"/>
        </a:xfrm>
      </p:grpSpPr>
      <p:sp>
        <p:nvSpPr>
          <p:cNvPr id="7212" name="Google Shape;7212;g1dff426b600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3" name="Google Shape;7213;g1dff426b600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4" name="Google Shape;7214;g1dff426b600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0" name="Shape 7230"/>
        <p:cNvGrpSpPr/>
        <p:nvPr/>
      </p:nvGrpSpPr>
      <p:grpSpPr>
        <a:xfrm>
          <a:off x="0" y="0"/>
          <a:ext cx="0" cy="0"/>
          <a:chOff x="0" y="0"/>
          <a:chExt cx="0" cy="0"/>
        </a:xfrm>
      </p:grpSpPr>
      <p:sp>
        <p:nvSpPr>
          <p:cNvPr id="7231" name="Google Shape;7231;g1dff426b600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2" name="Google Shape;7232;g1dff426b600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3" name="Google Shape;7233;g1dff426b600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9" name="Shape 7249"/>
        <p:cNvGrpSpPr/>
        <p:nvPr/>
      </p:nvGrpSpPr>
      <p:grpSpPr>
        <a:xfrm>
          <a:off x="0" y="0"/>
          <a:ext cx="0" cy="0"/>
          <a:chOff x="0" y="0"/>
          <a:chExt cx="0" cy="0"/>
        </a:xfrm>
      </p:grpSpPr>
      <p:sp>
        <p:nvSpPr>
          <p:cNvPr id="7250" name="Google Shape;7250;g1dff426b600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1" name="Google Shape;7251;g1dff426b600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2" name="Google Shape;7252;g1dff426b600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8" name="Shape 7268"/>
        <p:cNvGrpSpPr/>
        <p:nvPr/>
      </p:nvGrpSpPr>
      <p:grpSpPr>
        <a:xfrm>
          <a:off x="0" y="0"/>
          <a:ext cx="0" cy="0"/>
          <a:chOff x="0" y="0"/>
          <a:chExt cx="0" cy="0"/>
        </a:xfrm>
      </p:grpSpPr>
      <p:sp>
        <p:nvSpPr>
          <p:cNvPr id="7269" name="Google Shape;7269;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0" name="Google Shape;7270;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1" name="Google Shape;7271;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7" name="Shape 7287"/>
        <p:cNvGrpSpPr/>
        <p:nvPr/>
      </p:nvGrpSpPr>
      <p:grpSpPr>
        <a:xfrm>
          <a:off x="0" y="0"/>
          <a:ext cx="0" cy="0"/>
          <a:chOff x="0" y="0"/>
          <a:chExt cx="0" cy="0"/>
        </a:xfrm>
      </p:grpSpPr>
      <p:sp>
        <p:nvSpPr>
          <p:cNvPr id="7288" name="Google Shape;7288;g1dff426b600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9" name="Google Shape;7289;g1dff426b600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0" name="Google Shape;7290;g1dff426b600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e0d4280c43_1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g1e0d4280c43_1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g1e0d4280c43_1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6" name="Shape 7306"/>
        <p:cNvGrpSpPr/>
        <p:nvPr/>
      </p:nvGrpSpPr>
      <p:grpSpPr>
        <a:xfrm>
          <a:off x="0" y="0"/>
          <a:ext cx="0" cy="0"/>
          <a:chOff x="0" y="0"/>
          <a:chExt cx="0" cy="0"/>
        </a:xfrm>
      </p:grpSpPr>
      <p:sp>
        <p:nvSpPr>
          <p:cNvPr id="7307" name="Google Shape;7307;g1dff426b600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8" name="Google Shape;7308;g1dff426b600_0_2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9" name="Google Shape;7309;g1dff426b600_0_2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5" name="Shape 7325"/>
        <p:cNvGrpSpPr/>
        <p:nvPr/>
      </p:nvGrpSpPr>
      <p:grpSpPr>
        <a:xfrm>
          <a:off x="0" y="0"/>
          <a:ext cx="0" cy="0"/>
          <a:chOff x="0" y="0"/>
          <a:chExt cx="0" cy="0"/>
        </a:xfrm>
      </p:grpSpPr>
      <p:sp>
        <p:nvSpPr>
          <p:cNvPr id="7326" name="Google Shape;7326;g1dff426b600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7" name="Google Shape;7327;g1dff426b600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8" name="Google Shape;7328;g1dff426b600_0_2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4" name="Shape 7344"/>
        <p:cNvGrpSpPr/>
        <p:nvPr/>
      </p:nvGrpSpPr>
      <p:grpSpPr>
        <a:xfrm>
          <a:off x="0" y="0"/>
          <a:ext cx="0" cy="0"/>
          <a:chOff x="0" y="0"/>
          <a:chExt cx="0" cy="0"/>
        </a:xfrm>
      </p:grpSpPr>
      <p:sp>
        <p:nvSpPr>
          <p:cNvPr id="7345" name="Google Shape;7345;g1dff426b600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6" name="Google Shape;7346;g1dff426b600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7" name="Google Shape;7347;g1dff426b600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3" name="Shape 7363"/>
        <p:cNvGrpSpPr/>
        <p:nvPr/>
      </p:nvGrpSpPr>
      <p:grpSpPr>
        <a:xfrm>
          <a:off x="0" y="0"/>
          <a:ext cx="0" cy="0"/>
          <a:chOff x="0" y="0"/>
          <a:chExt cx="0" cy="0"/>
        </a:xfrm>
      </p:grpSpPr>
      <p:sp>
        <p:nvSpPr>
          <p:cNvPr id="7364" name="Google Shape;7364;g1dff426b600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5" name="Google Shape;7365;g1dff426b600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6" name="Google Shape;7366;g1dff426b600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2" name="Shape 7382"/>
        <p:cNvGrpSpPr/>
        <p:nvPr/>
      </p:nvGrpSpPr>
      <p:grpSpPr>
        <a:xfrm>
          <a:off x="0" y="0"/>
          <a:ext cx="0" cy="0"/>
          <a:chOff x="0" y="0"/>
          <a:chExt cx="0" cy="0"/>
        </a:xfrm>
      </p:grpSpPr>
      <p:sp>
        <p:nvSpPr>
          <p:cNvPr id="7383" name="Google Shape;7383;g1dff426b600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4" name="Google Shape;7384;g1dff426b600_0_3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5" name="Google Shape;7385;g1dff426b600_0_3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1" name="Shape 7401"/>
        <p:cNvGrpSpPr/>
        <p:nvPr/>
      </p:nvGrpSpPr>
      <p:grpSpPr>
        <a:xfrm>
          <a:off x="0" y="0"/>
          <a:ext cx="0" cy="0"/>
          <a:chOff x="0" y="0"/>
          <a:chExt cx="0" cy="0"/>
        </a:xfrm>
      </p:grpSpPr>
      <p:sp>
        <p:nvSpPr>
          <p:cNvPr id="7402" name="Google Shape;7402;g1dff426b600_0_3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3" name="Google Shape;7403;g1dff426b600_0_3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4" name="Google Shape;7404;g1dff426b600_0_3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0" name="Shape 7420"/>
        <p:cNvGrpSpPr/>
        <p:nvPr/>
      </p:nvGrpSpPr>
      <p:grpSpPr>
        <a:xfrm>
          <a:off x="0" y="0"/>
          <a:ext cx="0" cy="0"/>
          <a:chOff x="0" y="0"/>
          <a:chExt cx="0" cy="0"/>
        </a:xfrm>
      </p:grpSpPr>
      <p:sp>
        <p:nvSpPr>
          <p:cNvPr id="7421" name="Google Shape;7421;g1dff426b600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2" name="Google Shape;7422;g1dff426b600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3" name="Google Shape;7423;g1dff426b600_0_4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9" name="Shape 7439"/>
        <p:cNvGrpSpPr/>
        <p:nvPr/>
      </p:nvGrpSpPr>
      <p:grpSpPr>
        <a:xfrm>
          <a:off x="0" y="0"/>
          <a:ext cx="0" cy="0"/>
          <a:chOff x="0" y="0"/>
          <a:chExt cx="0" cy="0"/>
        </a:xfrm>
      </p:grpSpPr>
      <p:sp>
        <p:nvSpPr>
          <p:cNvPr id="7440" name="Google Shape;7440;g1dff426b600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1" name="Google Shape;7441;g1dff426b600_0_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2" name="Google Shape;7442;g1dff426b600_0_4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8" name="Shape 7458"/>
        <p:cNvGrpSpPr/>
        <p:nvPr/>
      </p:nvGrpSpPr>
      <p:grpSpPr>
        <a:xfrm>
          <a:off x="0" y="0"/>
          <a:ext cx="0" cy="0"/>
          <a:chOff x="0" y="0"/>
          <a:chExt cx="0" cy="0"/>
        </a:xfrm>
      </p:grpSpPr>
      <p:sp>
        <p:nvSpPr>
          <p:cNvPr id="7459" name="Google Shape;7459;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60" name="Google Shape;7460;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1" name="Google Shape;7461;p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7" name="Shape 7477"/>
        <p:cNvGrpSpPr/>
        <p:nvPr/>
      </p:nvGrpSpPr>
      <p:grpSpPr>
        <a:xfrm>
          <a:off x="0" y="0"/>
          <a:ext cx="0" cy="0"/>
          <a:chOff x="0" y="0"/>
          <a:chExt cx="0" cy="0"/>
        </a:xfrm>
      </p:grpSpPr>
      <p:sp>
        <p:nvSpPr>
          <p:cNvPr id="7478" name="Google Shape;7478;g1dff426b600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9" name="Google Shape;7479;g1dff426b600_0_3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0" name="Google Shape;7480;g1dff426b600_0_3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e0f3c47b18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g1e0f3c47b18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g1e0f3c47b18_0_3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6" name="Shape 7496"/>
        <p:cNvGrpSpPr/>
        <p:nvPr/>
      </p:nvGrpSpPr>
      <p:grpSpPr>
        <a:xfrm>
          <a:off x="0" y="0"/>
          <a:ext cx="0" cy="0"/>
          <a:chOff x="0" y="0"/>
          <a:chExt cx="0" cy="0"/>
        </a:xfrm>
      </p:grpSpPr>
      <p:sp>
        <p:nvSpPr>
          <p:cNvPr id="7497" name="Google Shape;7497;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8" name="Google Shape;7498;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9" name="Google Shape;7499;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5" name="Shape 7515"/>
        <p:cNvGrpSpPr/>
        <p:nvPr/>
      </p:nvGrpSpPr>
      <p:grpSpPr>
        <a:xfrm>
          <a:off x="0" y="0"/>
          <a:ext cx="0" cy="0"/>
          <a:chOff x="0" y="0"/>
          <a:chExt cx="0" cy="0"/>
        </a:xfrm>
      </p:grpSpPr>
      <p:sp>
        <p:nvSpPr>
          <p:cNvPr id="7516" name="Google Shape;7516;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7" name="Google Shape;7517;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8" name="Google Shape;7518;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4" name="Shape 7534"/>
        <p:cNvGrpSpPr/>
        <p:nvPr/>
      </p:nvGrpSpPr>
      <p:grpSpPr>
        <a:xfrm>
          <a:off x="0" y="0"/>
          <a:ext cx="0" cy="0"/>
          <a:chOff x="0" y="0"/>
          <a:chExt cx="0" cy="0"/>
        </a:xfrm>
      </p:grpSpPr>
      <p:sp>
        <p:nvSpPr>
          <p:cNvPr id="7535" name="Google Shape;7535;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6" name="Google Shape;7536;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7" name="Google Shape;7537;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3" name="Shape 7553"/>
        <p:cNvGrpSpPr/>
        <p:nvPr/>
      </p:nvGrpSpPr>
      <p:grpSpPr>
        <a:xfrm>
          <a:off x="0" y="0"/>
          <a:ext cx="0" cy="0"/>
          <a:chOff x="0" y="0"/>
          <a:chExt cx="0" cy="0"/>
        </a:xfrm>
      </p:grpSpPr>
      <p:sp>
        <p:nvSpPr>
          <p:cNvPr id="7554" name="Google Shape;7554;g1dff426b600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5" name="Google Shape;7555;g1dff426b600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6" name="Google Shape;7556;g1dff426b600_0_4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2" name="Shape 7572"/>
        <p:cNvGrpSpPr/>
        <p:nvPr/>
      </p:nvGrpSpPr>
      <p:grpSpPr>
        <a:xfrm>
          <a:off x="0" y="0"/>
          <a:ext cx="0" cy="0"/>
          <a:chOff x="0" y="0"/>
          <a:chExt cx="0" cy="0"/>
        </a:xfrm>
      </p:grpSpPr>
      <p:sp>
        <p:nvSpPr>
          <p:cNvPr id="7573" name="Google Shape;7573;g1dff426b600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4" name="Google Shape;7574;g1dff426b600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5" name="Google Shape;7575;g1dff426b600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1" name="Shape 7591"/>
        <p:cNvGrpSpPr/>
        <p:nvPr/>
      </p:nvGrpSpPr>
      <p:grpSpPr>
        <a:xfrm>
          <a:off x="0" y="0"/>
          <a:ext cx="0" cy="0"/>
          <a:chOff x="0" y="0"/>
          <a:chExt cx="0" cy="0"/>
        </a:xfrm>
      </p:grpSpPr>
      <p:sp>
        <p:nvSpPr>
          <p:cNvPr id="7592" name="Google Shape;7592;g1dff426b600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3" name="Google Shape;7593;g1dff426b600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4" name="Google Shape;7594;g1dff426b600_0_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0" name="Shape 7610"/>
        <p:cNvGrpSpPr/>
        <p:nvPr/>
      </p:nvGrpSpPr>
      <p:grpSpPr>
        <a:xfrm>
          <a:off x="0" y="0"/>
          <a:ext cx="0" cy="0"/>
          <a:chOff x="0" y="0"/>
          <a:chExt cx="0" cy="0"/>
        </a:xfrm>
      </p:grpSpPr>
      <p:sp>
        <p:nvSpPr>
          <p:cNvPr id="7611" name="Google Shape;7611;g1dff426b600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2" name="Google Shape;7612;g1dff426b600_0_5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3" name="Google Shape;7613;g1dff426b600_0_5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9" name="Shape 7629"/>
        <p:cNvGrpSpPr/>
        <p:nvPr/>
      </p:nvGrpSpPr>
      <p:grpSpPr>
        <a:xfrm>
          <a:off x="0" y="0"/>
          <a:ext cx="0" cy="0"/>
          <a:chOff x="0" y="0"/>
          <a:chExt cx="0" cy="0"/>
        </a:xfrm>
      </p:grpSpPr>
      <p:sp>
        <p:nvSpPr>
          <p:cNvPr id="7630" name="Google Shape;7630;g1dff426b600_0_5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1" name="Google Shape;7631;g1dff426b600_0_5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2" name="Google Shape;7632;g1dff426b600_0_5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8" name="Shape 7648"/>
        <p:cNvGrpSpPr/>
        <p:nvPr/>
      </p:nvGrpSpPr>
      <p:grpSpPr>
        <a:xfrm>
          <a:off x="0" y="0"/>
          <a:ext cx="0" cy="0"/>
          <a:chOff x="0" y="0"/>
          <a:chExt cx="0" cy="0"/>
        </a:xfrm>
      </p:grpSpPr>
      <p:sp>
        <p:nvSpPr>
          <p:cNvPr id="7649" name="Google Shape;7649;g1dff426b600_0_5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0" name="Google Shape;7650;g1dff426b600_0_5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1" name="Google Shape;7651;g1dff426b600_0_5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7" name="Shape 7667"/>
        <p:cNvGrpSpPr/>
        <p:nvPr/>
      </p:nvGrpSpPr>
      <p:grpSpPr>
        <a:xfrm>
          <a:off x="0" y="0"/>
          <a:ext cx="0" cy="0"/>
          <a:chOff x="0" y="0"/>
          <a:chExt cx="0" cy="0"/>
        </a:xfrm>
      </p:grpSpPr>
      <p:sp>
        <p:nvSpPr>
          <p:cNvPr id="7668" name="Google Shape;7668;g1dff426b600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9" name="Google Shape;7669;g1dff426b600_0_5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0" name="Google Shape;7670;g1dff426b600_0_5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e0f3c47b18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3" name="Google Shape;803;g1e0f3c47b18_0_3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g1e0f3c47b18_0_3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6" name="Shape 7686"/>
        <p:cNvGrpSpPr/>
        <p:nvPr/>
      </p:nvGrpSpPr>
      <p:grpSpPr>
        <a:xfrm>
          <a:off x="0" y="0"/>
          <a:ext cx="0" cy="0"/>
          <a:chOff x="0" y="0"/>
          <a:chExt cx="0" cy="0"/>
        </a:xfrm>
      </p:grpSpPr>
      <p:sp>
        <p:nvSpPr>
          <p:cNvPr id="7687" name="Google Shape;7687;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8" name="Google Shape;7688;p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9" name="Google Shape;7689;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5" name="Shape 7705"/>
        <p:cNvGrpSpPr/>
        <p:nvPr/>
      </p:nvGrpSpPr>
      <p:grpSpPr>
        <a:xfrm>
          <a:off x="0" y="0"/>
          <a:ext cx="0" cy="0"/>
          <a:chOff x="0" y="0"/>
          <a:chExt cx="0" cy="0"/>
        </a:xfrm>
      </p:grpSpPr>
      <p:sp>
        <p:nvSpPr>
          <p:cNvPr id="7706" name="Google Shape;7706;g1dff426b600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7" name="Google Shape;7707;g1dff426b600_0_5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8" name="Google Shape;7708;g1dff426b600_0_5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4" name="Shape 7724"/>
        <p:cNvGrpSpPr/>
        <p:nvPr/>
      </p:nvGrpSpPr>
      <p:grpSpPr>
        <a:xfrm>
          <a:off x="0" y="0"/>
          <a:ext cx="0" cy="0"/>
          <a:chOff x="0" y="0"/>
          <a:chExt cx="0" cy="0"/>
        </a:xfrm>
      </p:grpSpPr>
      <p:sp>
        <p:nvSpPr>
          <p:cNvPr id="7725" name="Google Shape;7725;g1dff426b600_0_6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6" name="Google Shape;7726;g1dff426b600_0_6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7" name="Google Shape;7727;g1dff426b600_0_6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3" name="Shape 7743"/>
        <p:cNvGrpSpPr/>
        <p:nvPr/>
      </p:nvGrpSpPr>
      <p:grpSpPr>
        <a:xfrm>
          <a:off x="0" y="0"/>
          <a:ext cx="0" cy="0"/>
          <a:chOff x="0" y="0"/>
          <a:chExt cx="0" cy="0"/>
        </a:xfrm>
      </p:grpSpPr>
      <p:sp>
        <p:nvSpPr>
          <p:cNvPr id="7744" name="Google Shape;7744;g1dff426b600_0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5" name="Google Shape;7745;g1dff426b600_0_6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6" name="Google Shape;7746;g1dff426b600_0_6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2" name="Shape 7762"/>
        <p:cNvGrpSpPr/>
        <p:nvPr/>
      </p:nvGrpSpPr>
      <p:grpSpPr>
        <a:xfrm>
          <a:off x="0" y="0"/>
          <a:ext cx="0" cy="0"/>
          <a:chOff x="0" y="0"/>
          <a:chExt cx="0" cy="0"/>
        </a:xfrm>
      </p:grpSpPr>
      <p:sp>
        <p:nvSpPr>
          <p:cNvPr id="7763" name="Google Shape;7763;g1dff426b600_0_6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4" name="Google Shape;7764;g1dff426b600_0_6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5" name="Google Shape;7765;g1dff426b600_0_6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1" name="Shape 7781"/>
        <p:cNvGrpSpPr/>
        <p:nvPr/>
      </p:nvGrpSpPr>
      <p:grpSpPr>
        <a:xfrm>
          <a:off x="0" y="0"/>
          <a:ext cx="0" cy="0"/>
          <a:chOff x="0" y="0"/>
          <a:chExt cx="0" cy="0"/>
        </a:xfrm>
      </p:grpSpPr>
      <p:sp>
        <p:nvSpPr>
          <p:cNvPr id="7782" name="Google Shape;7782;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3" name="Google Shape;7783;p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4" name="Google Shape;7784;p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0" name="Shape 7800"/>
        <p:cNvGrpSpPr/>
        <p:nvPr/>
      </p:nvGrpSpPr>
      <p:grpSpPr>
        <a:xfrm>
          <a:off x="0" y="0"/>
          <a:ext cx="0" cy="0"/>
          <a:chOff x="0" y="0"/>
          <a:chExt cx="0" cy="0"/>
        </a:xfrm>
      </p:grpSpPr>
      <p:sp>
        <p:nvSpPr>
          <p:cNvPr id="7801" name="Google Shape;7801;g1dff426b600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2" name="Google Shape;7802;g1dff426b600_0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3" name="Google Shape;7803;g1dff426b600_0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9" name="Shape 7819"/>
        <p:cNvGrpSpPr/>
        <p:nvPr/>
      </p:nvGrpSpPr>
      <p:grpSpPr>
        <a:xfrm>
          <a:off x="0" y="0"/>
          <a:ext cx="0" cy="0"/>
          <a:chOff x="0" y="0"/>
          <a:chExt cx="0" cy="0"/>
        </a:xfrm>
      </p:grpSpPr>
      <p:sp>
        <p:nvSpPr>
          <p:cNvPr id="7820" name="Google Shape;7820;g1dff426b600_0_6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1" name="Google Shape;7821;g1dff426b600_0_6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2" name="Google Shape;7822;g1dff426b600_0_6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8" name="Shape 7838"/>
        <p:cNvGrpSpPr/>
        <p:nvPr/>
      </p:nvGrpSpPr>
      <p:grpSpPr>
        <a:xfrm>
          <a:off x="0" y="0"/>
          <a:ext cx="0" cy="0"/>
          <a:chOff x="0" y="0"/>
          <a:chExt cx="0" cy="0"/>
        </a:xfrm>
      </p:grpSpPr>
      <p:sp>
        <p:nvSpPr>
          <p:cNvPr id="7839" name="Google Shape;7839;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0" name="Google Shape;7840;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1" name="Google Shape;7841;p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4" name="Shape 7854"/>
        <p:cNvGrpSpPr/>
        <p:nvPr/>
      </p:nvGrpSpPr>
      <p:grpSpPr>
        <a:xfrm>
          <a:off x="0" y="0"/>
          <a:ext cx="0" cy="0"/>
          <a:chOff x="0" y="0"/>
          <a:chExt cx="0" cy="0"/>
        </a:xfrm>
      </p:grpSpPr>
      <p:sp>
        <p:nvSpPr>
          <p:cNvPr id="7855" name="Google Shape;7855;g1dff426b600_0_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6" name="Google Shape;7856;g1dff426b600_0_7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7" name="Google Shape;7857;g1dff426b600_0_7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e0f3c47b18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g1e0f3c47b18_0_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g1e0f3c47b18_0_4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0" name="Shape 7870"/>
        <p:cNvGrpSpPr/>
        <p:nvPr/>
      </p:nvGrpSpPr>
      <p:grpSpPr>
        <a:xfrm>
          <a:off x="0" y="0"/>
          <a:ext cx="0" cy="0"/>
          <a:chOff x="0" y="0"/>
          <a:chExt cx="0" cy="0"/>
        </a:xfrm>
      </p:grpSpPr>
      <p:sp>
        <p:nvSpPr>
          <p:cNvPr id="7871" name="Google Shape;7871;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2" name="Google Shape;7872;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3" name="Google Shape;7873;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9" name="Shape 7889"/>
        <p:cNvGrpSpPr/>
        <p:nvPr/>
      </p:nvGrpSpPr>
      <p:grpSpPr>
        <a:xfrm>
          <a:off x="0" y="0"/>
          <a:ext cx="0" cy="0"/>
          <a:chOff x="0" y="0"/>
          <a:chExt cx="0" cy="0"/>
        </a:xfrm>
      </p:grpSpPr>
      <p:sp>
        <p:nvSpPr>
          <p:cNvPr id="7890" name="Google Shape;7890;g1dff426b600_0_7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1" name="Google Shape;7891;g1dff426b600_0_7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2" name="Google Shape;7892;g1dff426b600_0_7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8" name="Shape 7908"/>
        <p:cNvGrpSpPr/>
        <p:nvPr/>
      </p:nvGrpSpPr>
      <p:grpSpPr>
        <a:xfrm>
          <a:off x="0" y="0"/>
          <a:ext cx="0" cy="0"/>
          <a:chOff x="0" y="0"/>
          <a:chExt cx="0" cy="0"/>
        </a:xfrm>
      </p:grpSpPr>
      <p:sp>
        <p:nvSpPr>
          <p:cNvPr id="7909" name="Google Shape;7909;g1dff426b600_0_7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0" name="Google Shape;7910;g1dff426b600_0_7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1" name="Google Shape;7911;g1dff426b600_0_7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7" name="Shape 7927"/>
        <p:cNvGrpSpPr/>
        <p:nvPr/>
      </p:nvGrpSpPr>
      <p:grpSpPr>
        <a:xfrm>
          <a:off x="0" y="0"/>
          <a:ext cx="0" cy="0"/>
          <a:chOff x="0" y="0"/>
          <a:chExt cx="0" cy="0"/>
        </a:xfrm>
      </p:grpSpPr>
      <p:sp>
        <p:nvSpPr>
          <p:cNvPr id="7928" name="Google Shape;7928;g1dff426b600_0_7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9" name="Google Shape;7929;g1dff426b600_0_7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0" name="Google Shape;7930;g1dff426b600_0_7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6" name="Shape 7946"/>
        <p:cNvGrpSpPr/>
        <p:nvPr/>
      </p:nvGrpSpPr>
      <p:grpSpPr>
        <a:xfrm>
          <a:off x="0" y="0"/>
          <a:ext cx="0" cy="0"/>
          <a:chOff x="0" y="0"/>
          <a:chExt cx="0" cy="0"/>
        </a:xfrm>
      </p:grpSpPr>
      <p:sp>
        <p:nvSpPr>
          <p:cNvPr id="7947" name="Google Shape;7947;g1dff426b600_0_7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8" name="Google Shape;7948;g1dff426b600_0_7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9" name="Google Shape;7949;g1dff426b600_0_7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5" name="Shape 7965"/>
        <p:cNvGrpSpPr/>
        <p:nvPr/>
      </p:nvGrpSpPr>
      <p:grpSpPr>
        <a:xfrm>
          <a:off x="0" y="0"/>
          <a:ext cx="0" cy="0"/>
          <a:chOff x="0" y="0"/>
          <a:chExt cx="0" cy="0"/>
        </a:xfrm>
      </p:grpSpPr>
      <p:sp>
        <p:nvSpPr>
          <p:cNvPr id="7966" name="Google Shape;7966;g1dff426b600_0_8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7" name="Google Shape;7967;g1dff426b600_0_8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8" name="Google Shape;7968;g1dff426b600_0_8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4" name="Shape 7984"/>
        <p:cNvGrpSpPr/>
        <p:nvPr/>
      </p:nvGrpSpPr>
      <p:grpSpPr>
        <a:xfrm>
          <a:off x="0" y="0"/>
          <a:ext cx="0" cy="0"/>
          <a:chOff x="0" y="0"/>
          <a:chExt cx="0" cy="0"/>
        </a:xfrm>
      </p:grpSpPr>
      <p:sp>
        <p:nvSpPr>
          <p:cNvPr id="7985" name="Google Shape;7985;g1dff426b600_0_8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6" name="Google Shape;7986;g1dff426b600_0_8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7" name="Google Shape;7987;g1dff426b600_0_8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0" name="Shape 8000"/>
        <p:cNvGrpSpPr/>
        <p:nvPr/>
      </p:nvGrpSpPr>
      <p:grpSpPr>
        <a:xfrm>
          <a:off x="0" y="0"/>
          <a:ext cx="0" cy="0"/>
          <a:chOff x="0" y="0"/>
          <a:chExt cx="0" cy="0"/>
        </a:xfrm>
      </p:grpSpPr>
      <p:sp>
        <p:nvSpPr>
          <p:cNvPr id="8001" name="Google Shape;8001;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2" name="Google Shape;8002;p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3" name="Google Shape;8003;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6" name="Shape 8016"/>
        <p:cNvGrpSpPr/>
        <p:nvPr/>
      </p:nvGrpSpPr>
      <p:grpSpPr>
        <a:xfrm>
          <a:off x="0" y="0"/>
          <a:ext cx="0" cy="0"/>
          <a:chOff x="0" y="0"/>
          <a:chExt cx="0" cy="0"/>
        </a:xfrm>
      </p:grpSpPr>
      <p:sp>
        <p:nvSpPr>
          <p:cNvPr id="8017" name="Google Shape;8017;g1dff426b600_0_8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8" name="Google Shape;8018;g1dff426b600_0_8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9" name="Google Shape;8019;g1dff426b600_0_8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2" name="Shape 8032"/>
        <p:cNvGrpSpPr/>
        <p:nvPr/>
      </p:nvGrpSpPr>
      <p:grpSpPr>
        <a:xfrm>
          <a:off x="0" y="0"/>
          <a:ext cx="0" cy="0"/>
          <a:chOff x="0" y="0"/>
          <a:chExt cx="0" cy="0"/>
        </a:xfrm>
      </p:grpSpPr>
      <p:sp>
        <p:nvSpPr>
          <p:cNvPr id="8033" name="Google Shape;8033;g1dff426b600_0_8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34" name="Google Shape;8034;g1dff426b600_0_8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5" name="Google Shape;8035;g1dff426b600_0_8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e0f3c47b18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Google Shape;841;g1e0f3c47b18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g1e0f3c47b18_0_4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8" name="Shape 8048"/>
        <p:cNvGrpSpPr/>
        <p:nvPr/>
      </p:nvGrpSpPr>
      <p:grpSpPr>
        <a:xfrm>
          <a:off x="0" y="0"/>
          <a:ext cx="0" cy="0"/>
          <a:chOff x="0" y="0"/>
          <a:chExt cx="0" cy="0"/>
        </a:xfrm>
      </p:grpSpPr>
      <p:sp>
        <p:nvSpPr>
          <p:cNvPr id="8049" name="Google Shape;8049;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0" name="Google Shape;8050;p1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1" name="Google Shape;8051;p1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7" name="Shape 8067"/>
        <p:cNvGrpSpPr/>
        <p:nvPr/>
      </p:nvGrpSpPr>
      <p:grpSpPr>
        <a:xfrm>
          <a:off x="0" y="0"/>
          <a:ext cx="0" cy="0"/>
          <a:chOff x="0" y="0"/>
          <a:chExt cx="0" cy="0"/>
        </a:xfrm>
      </p:grpSpPr>
      <p:sp>
        <p:nvSpPr>
          <p:cNvPr id="8068" name="Google Shape;8068;g1dff426b600_0_8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9" name="Google Shape;8069;g1dff426b600_0_8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0" name="Google Shape;8070;g1dff426b600_0_8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6" name="Shape 8086"/>
        <p:cNvGrpSpPr/>
        <p:nvPr/>
      </p:nvGrpSpPr>
      <p:grpSpPr>
        <a:xfrm>
          <a:off x="0" y="0"/>
          <a:ext cx="0" cy="0"/>
          <a:chOff x="0" y="0"/>
          <a:chExt cx="0" cy="0"/>
        </a:xfrm>
      </p:grpSpPr>
      <p:sp>
        <p:nvSpPr>
          <p:cNvPr id="8087" name="Google Shape;8087;g1dff426b600_0_8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8" name="Google Shape;8088;g1dff426b600_0_8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9" name="Google Shape;8089;g1dff426b600_0_8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5" name="Shape 8105"/>
        <p:cNvGrpSpPr/>
        <p:nvPr/>
      </p:nvGrpSpPr>
      <p:grpSpPr>
        <a:xfrm>
          <a:off x="0" y="0"/>
          <a:ext cx="0" cy="0"/>
          <a:chOff x="0" y="0"/>
          <a:chExt cx="0" cy="0"/>
        </a:xfrm>
      </p:grpSpPr>
      <p:sp>
        <p:nvSpPr>
          <p:cNvPr id="8106" name="Google Shape;8106;g1dff426b600_0_9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7" name="Google Shape;8107;g1dff426b600_0_9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8" name="Google Shape;8108;g1dff426b600_0_9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4" name="Shape 8124"/>
        <p:cNvGrpSpPr/>
        <p:nvPr/>
      </p:nvGrpSpPr>
      <p:grpSpPr>
        <a:xfrm>
          <a:off x="0" y="0"/>
          <a:ext cx="0" cy="0"/>
          <a:chOff x="0" y="0"/>
          <a:chExt cx="0" cy="0"/>
        </a:xfrm>
      </p:grpSpPr>
      <p:sp>
        <p:nvSpPr>
          <p:cNvPr id="8125" name="Google Shape;8125;g1dff426b600_0_9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6" name="Google Shape;8126;g1dff426b600_0_9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7" name="Google Shape;8127;g1dff426b600_0_9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3" name="Shape 8143"/>
        <p:cNvGrpSpPr/>
        <p:nvPr/>
      </p:nvGrpSpPr>
      <p:grpSpPr>
        <a:xfrm>
          <a:off x="0" y="0"/>
          <a:ext cx="0" cy="0"/>
          <a:chOff x="0" y="0"/>
          <a:chExt cx="0" cy="0"/>
        </a:xfrm>
      </p:grpSpPr>
      <p:sp>
        <p:nvSpPr>
          <p:cNvPr id="8144" name="Google Shape;8144;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5" name="Google Shape;8145;p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6" name="Google Shape;8146;p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2" name="Shape 8162"/>
        <p:cNvGrpSpPr/>
        <p:nvPr/>
      </p:nvGrpSpPr>
      <p:grpSpPr>
        <a:xfrm>
          <a:off x="0" y="0"/>
          <a:ext cx="0" cy="0"/>
          <a:chOff x="0" y="0"/>
          <a:chExt cx="0" cy="0"/>
        </a:xfrm>
      </p:grpSpPr>
      <p:sp>
        <p:nvSpPr>
          <p:cNvPr id="8163" name="Google Shape;8163;g1dff426b600_0_9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4" name="Google Shape;8164;g1dff426b600_0_9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5" name="Google Shape;8165;g1dff426b600_0_9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1" name="Shape 8181"/>
        <p:cNvGrpSpPr/>
        <p:nvPr/>
      </p:nvGrpSpPr>
      <p:grpSpPr>
        <a:xfrm>
          <a:off x="0" y="0"/>
          <a:ext cx="0" cy="0"/>
          <a:chOff x="0" y="0"/>
          <a:chExt cx="0" cy="0"/>
        </a:xfrm>
      </p:grpSpPr>
      <p:sp>
        <p:nvSpPr>
          <p:cNvPr id="8182" name="Google Shape;8182;g1dff426b600_0_9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3" name="Google Shape;8183;g1dff426b600_0_9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4" name="Google Shape;8184;g1dff426b600_0_9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0" name="Shape 8200"/>
        <p:cNvGrpSpPr/>
        <p:nvPr/>
      </p:nvGrpSpPr>
      <p:grpSpPr>
        <a:xfrm>
          <a:off x="0" y="0"/>
          <a:ext cx="0" cy="0"/>
          <a:chOff x="0" y="0"/>
          <a:chExt cx="0" cy="0"/>
        </a:xfrm>
      </p:grpSpPr>
      <p:sp>
        <p:nvSpPr>
          <p:cNvPr id="8201" name="Google Shape;8201;g1dff426b600_0_9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2" name="Google Shape;8202;g1dff426b600_0_9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3" name="Google Shape;8203;g1dff426b600_0_9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9" name="Shape 8219"/>
        <p:cNvGrpSpPr/>
        <p:nvPr/>
      </p:nvGrpSpPr>
      <p:grpSpPr>
        <a:xfrm>
          <a:off x="0" y="0"/>
          <a:ext cx="0" cy="0"/>
          <a:chOff x="0" y="0"/>
          <a:chExt cx="0" cy="0"/>
        </a:xfrm>
      </p:grpSpPr>
      <p:sp>
        <p:nvSpPr>
          <p:cNvPr id="8220" name="Google Shape;8220;g1dff426b600_0_10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1" name="Google Shape;8221;g1dff426b600_0_10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2" name="Google Shape;8222;g1dff426b600_0_10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1e0f3c47b18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g1e0f3c47b18_0_4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g1e0f3c47b18_0_4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8" name="Shape 8238"/>
        <p:cNvGrpSpPr/>
        <p:nvPr/>
      </p:nvGrpSpPr>
      <p:grpSpPr>
        <a:xfrm>
          <a:off x="0" y="0"/>
          <a:ext cx="0" cy="0"/>
          <a:chOff x="0" y="0"/>
          <a:chExt cx="0" cy="0"/>
        </a:xfrm>
      </p:grpSpPr>
      <p:sp>
        <p:nvSpPr>
          <p:cNvPr id="8239" name="Google Shape;8239;g1dff426b600_0_10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0" name="Google Shape;8240;g1dff426b600_0_10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1" name="Google Shape;8241;g1dff426b600_0_10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7" name="Shape 8257"/>
        <p:cNvGrpSpPr/>
        <p:nvPr/>
      </p:nvGrpSpPr>
      <p:grpSpPr>
        <a:xfrm>
          <a:off x="0" y="0"/>
          <a:ext cx="0" cy="0"/>
          <a:chOff x="0" y="0"/>
          <a:chExt cx="0" cy="0"/>
        </a:xfrm>
      </p:grpSpPr>
      <p:sp>
        <p:nvSpPr>
          <p:cNvPr id="8258" name="Google Shape;8258;g1dff426b600_0_10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9" name="Google Shape;8259;g1dff426b600_0_10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0" name="Google Shape;8260;g1dff426b600_0_10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6" name="Shape 8276"/>
        <p:cNvGrpSpPr/>
        <p:nvPr/>
      </p:nvGrpSpPr>
      <p:grpSpPr>
        <a:xfrm>
          <a:off x="0" y="0"/>
          <a:ext cx="0" cy="0"/>
          <a:chOff x="0" y="0"/>
          <a:chExt cx="0" cy="0"/>
        </a:xfrm>
      </p:grpSpPr>
      <p:sp>
        <p:nvSpPr>
          <p:cNvPr id="8277" name="Google Shape;8277;g1dff426b600_0_10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8" name="Google Shape;8278;g1dff426b600_0_10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9" name="Google Shape;8279;g1dff426b600_0_10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5" name="Shape 8295"/>
        <p:cNvGrpSpPr/>
        <p:nvPr/>
      </p:nvGrpSpPr>
      <p:grpSpPr>
        <a:xfrm>
          <a:off x="0" y="0"/>
          <a:ext cx="0" cy="0"/>
          <a:chOff x="0" y="0"/>
          <a:chExt cx="0" cy="0"/>
        </a:xfrm>
      </p:grpSpPr>
      <p:sp>
        <p:nvSpPr>
          <p:cNvPr id="8296" name="Google Shape;8296;g1dff426b600_0_10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7" name="Google Shape;8297;g1dff426b600_0_10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8" name="Google Shape;8298;g1dff426b600_0_10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4" name="Shape 8314"/>
        <p:cNvGrpSpPr/>
        <p:nvPr/>
      </p:nvGrpSpPr>
      <p:grpSpPr>
        <a:xfrm>
          <a:off x="0" y="0"/>
          <a:ext cx="0" cy="0"/>
          <a:chOff x="0" y="0"/>
          <a:chExt cx="0" cy="0"/>
        </a:xfrm>
      </p:grpSpPr>
      <p:sp>
        <p:nvSpPr>
          <p:cNvPr id="8315" name="Google Shape;8315;g1dff426b600_0_1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6" name="Google Shape;8316;g1dff426b600_0_1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7" name="Google Shape;8317;g1dff426b600_0_1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3" name="Shape 8333"/>
        <p:cNvGrpSpPr/>
        <p:nvPr/>
      </p:nvGrpSpPr>
      <p:grpSpPr>
        <a:xfrm>
          <a:off x="0" y="0"/>
          <a:ext cx="0" cy="0"/>
          <a:chOff x="0" y="0"/>
          <a:chExt cx="0" cy="0"/>
        </a:xfrm>
      </p:grpSpPr>
      <p:sp>
        <p:nvSpPr>
          <p:cNvPr id="8334" name="Google Shape;8334;g1dff426b600_0_1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5" name="Google Shape;8335;g1dff426b600_0_1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6" name="Google Shape;8336;g1dff426b600_0_11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2" name="Shape 8352"/>
        <p:cNvGrpSpPr/>
        <p:nvPr/>
      </p:nvGrpSpPr>
      <p:grpSpPr>
        <a:xfrm>
          <a:off x="0" y="0"/>
          <a:ext cx="0" cy="0"/>
          <a:chOff x="0" y="0"/>
          <a:chExt cx="0" cy="0"/>
        </a:xfrm>
      </p:grpSpPr>
      <p:sp>
        <p:nvSpPr>
          <p:cNvPr id="8353" name="Google Shape;8353;g1dff426b600_0_1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4" name="Google Shape;8354;g1dff426b600_0_1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5" name="Google Shape;8355;g1dff426b600_0_1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1" name="Shape 8371"/>
        <p:cNvGrpSpPr/>
        <p:nvPr/>
      </p:nvGrpSpPr>
      <p:grpSpPr>
        <a:xfrm>
          <a:off x="0" y="0"/>
          <a:ext cx="0" cy="0"/>
          <a:chOff x="0" y="0"/>
          <a:chExt cx="0" cy="0"/>
        </a:xfrm>
      </p:grpSpPr>
      <p:sp>
        <p:nvSpPr>
          <p:cNvPr id="8372" name="Google Shape;8372;g1dff426b600_0_1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3" name="Google Shape;8373;g1dff426b600_0_1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4" name="Google Shape;8374;g1dff426b600_0_11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0" name="Shape 8390"/>
        <p:cNvGrpSpPr/>
        <p:nvPr/>
      </p:nvGrpSpPr>
      <p:grpSpPr>
        <a:xfrm>
          <a:off x="0" y="0"/>
          <a:ext cx="0" cy="0"/>
          <a:chOff x="0" y="0"/>
          <a:chExt cx="0" cy="0"/>
        </a:xfrm>
      </p:grpSpPr>
      <p:sp>
        <p:nvSpPr>
          <p:cNvPr id="8391" name="Google Shape;8391;g1dff426b600_0_1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2" name="Google Shape;8392;g1dff426b600_0_1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3" name="Google Shape;8393;g1dff426b600_0_1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9" name="Shape 8409"/>
        <p:cNvGrpSpPr/>
        <p:nvPr/>
      </p:nvGrpSpPr>
      <p:grpSpPr>
        <a:xfrm>
          <a:off x="0" y="0"/>
          <a:ext cx="0" cy="0"/>
          <a:chOff x="0" y="0"/>
          <a:chExt cx="0" cy="0"/>
        </a:xfrm>
      </p:grpSpPr>
      <p:sp>
        <p:nvSpPr>
          <p:cNvPr id="8410" name="Google Shape;8410;g1dff426b600_0_1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1" name="Google Shape;8411;g1dff426b600_0_1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2" name="Google Shape;8412;g1dff426b600_0_1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e0f3c47b18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g1e0f3c47b18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g1e0f3c47b18_0_4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8" name="Shape 8428"/>
        <p:cNvGrpSpPr/>
        <p:nvPr/>
      </p:nvGrpSpPr>
      <p:grpSpPr>
        <a:xfrm>
          <a:off x="0" y="0"/>
          <a:ext cx="0" cy="0"/>
          <a:chOff x="0" y="0"/>
          <a:chExt cx="0" cy="0"/>
        </a:xfrm>
      </p:grpSpPr>
      <p:sp>
        <p:nvSpPr>
          <p:cNvPr id="8429" name="Google Shape;8429;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0" name="Google Shape;8430;p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1" name="Google Shape;8431;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7" name="Shape 8447"/>
        <p:cNvGrpSpPr/>
        <p:nvPr/>
      </p:nvGrpSpPr>
      <p:grpSpPr>
        <a:xfrm>
          <a:off x="0" y="0"/>
          <a:ext cx="0" cy="0"/>
          <a:chOff x="0" y="0"/>
          <a:chExt cx="0" cy="0"/>
        </a:xfrm>
      </p:grpSpPr>
      <p:sp>
        <p:nvSpPr>
          <p:cNvPr id="8448" name="Google Shape;8448;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9" name="Google Shape;8449;p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0" name="Google Shape;8450;p1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6" name="Shape 8466"/>
        <p:cNvGrpSpPr/>
        <p:nvPr/>
      </p:nvGrpSpPr>
      <p:grpSpPr>
        <a:xfrm>
          <a:off x="0" y="0"/>
          <a:ext cx="0" cy="0"/>
          <a:chOff x="0" y="0"/>
          <a:chExt cx="0" cy="0"/>
        </a:xfrm>
      </p:grpSpPr>
      <p:sp>
        <p:nvSpPr>
          <p:cNvPr id="8467" name="Google Shape;8467;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8" name="Google Shape;8468;p1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9" name="Google Shape;8469;p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5" name="Shape 8485"/>
        <p:cNvGrpSpPr/>
        <p:nvPr/>
      </p:nvGrpSpPr>
      <p:grpSpPr>
        <a:xfrm>
          <a:off x="0" y="0"/>
          <a:ext cx="0" cy="0"/>
          <a:chOff x="0" y="0"/>
          <a:chExt cx="0" cy="0"/>
        </a:xfrm>
      </p:grpSpPr>
      <p:sp>
        <p:nvSpPr>
          <p:cNvPr id="8486" name="Google Shape;8486;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7" name="Google Shape;8487;p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8" name="Google Shape;8488;p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1" name="Shape 8501"/>
        <p:cNvGrpSpPr/>
        <p:nvPr/>
      </p:nvGrpSpPr>
      <p:grpSpPr>
        <a:xfrm>
          <a:off x="0" y="0"/>
          <a:ext cx="0" cy="0"/>
          <a:chOff x="0" y="0"/>
          <a:chExt cx="0" cy="0"/>
        </a:xfrm>
      </p:grpSpPr>
      <p:sp>
        <p:nvSpPr>
          <p:cNvPr id="8502" name="Google Shape;8502;g17135564b1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3" name="Google Shape;8503;g17135564b1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4" name="Google Shape;8504;g17135564b1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7" name="Shape 8517"/>
        <p:cNvGrpSpPr/>
        <p:nvPr/>
      </p:nvGrpSpPr>
      <p:grpSpPr>
        <a:xfrm>
          <a:off x="0" y="0"/>
          <a:ext cx="0" cy="0"/>
          <a:chOff x="0" y="0"/>
          <a:chExt cx="0" cy="0"/>
        </a:xfrm>
      </p:grpSpPr>
      <p:sp>
        <p:nvSpPr>
          <p:cNvPr id="8518" name="Google Shape;8518;g17135564b1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19" name="Google Shape;8519;g17135564b17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0" name="Google Shape;8520;g17135564b17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6" name="Shape 8536"/>
        <p:cNvGrpSpPr/>
        <p:nvPr/>
      </p:nvGrpSpPr>
      <p:grpSpPr>
        <a:xfrm>
          <a:off x="0" y="0"/>
          <a:ext cx="0" cy="0"/>
          <a:chOff x="0" y="0"/>
          <a:chExt cx="0" cy="0"/>
        </a:xfrm>
      </p:grpSpPr>
      <p:sp>
        <p:nvSpPr>
          <p:cNvPr id="8537" name="Google Shape;8537;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8" name="Google Shape;8538;p1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9" name="Google Shape;8539;p1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5" name="Shape 8555"/>
        <p:cNvGrpSpPr/>
        <p:nvPr/>
      </p:nvGrpSpPr>
      <p:grpSpPr>
        <a:xfrm>
          <a:off x="0" y="0"/>
          <a:ext cx="0" cy="0"/>
          <a:chOff x="0" y="0"/>
          <a:chExt cx="0" cy="0"/>
        </a:xfrm>
      </p:grpSpPr>
      <p:sp>
        <p:nvSpPr>
          <p:cNvPr id="8556" name="Google Shape;8556;g17135564b1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7" name="Google Shape;8557;g17135564b17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8" name="Google Shape;8558;g17135564b17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4" name="Shape 8574"/>
        <p:cNvGrpSpPr/>
        <p:nvPr/>
      </p:nvGrpSpPr>
      <p:grpSpPr>
        <a:xfrm>
          <a:off x="0" y="0"/>
          <a:ext cx="0" cy="0"/>
          <a:chOff x="0" y="0"/>
          <a:chExt cx="0" cy="0"/>
        </a:xfrm>
      </p:grpSpPr>
      <p:sp>
        <p:nvSpPr>
          <p:cNvPr id="8575" name="Google Shape;8575;g17135564b17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6" name="Google Shape;8576;g17135564b17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7" name="Google Shape;8577;g17135564b17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3" name="Shape 8593"/>
        <p:cNvGrpSpPr/>
        <p:nvPr/>
      </p:nvGrpSpPr>
      <p:grpSpPr>
        <a:xfrm>
          <a:off x="0" y="0"/>
          <a:ext cx="0" cy="0"/>
          <a:chOff x="0" y="0"/>
          <a:chExt cx="0" cy="0"/>
        </a:xfrm>
      </p:grpSpPr>
      <p:sp>
        <p:nvSpPr>
          <p:cNvPr id="8594" name="Google Shape;8594;g17135564b17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95" name="Google Shape;8595;g17135564b17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6" name="Google Shape;8596;g17135564b17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e0f3c47b18_0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8" name="Google Shape;898;g1e0f3c47b18_0_4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g1e0f3c47b18_0_4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2" name="Shape 8612"/>
        <p:cNvGrpSpPr/>
        <p:nvPr/>
      </p:nvGrpSpPr>
      <p:grpSpPr>
        <a:xfrm>
          <a:off x="0" y="0"/>
          <a:ext cx="0" cy="0"/>
          <a:chOff x="0" y="0"/>
          <a:chExt cx="0" cy="0"/>
        </a:xfrm>
      </p:grpSpPr>
      <p:sp>
        <p:nvSpPr>
          <p:cNvPr id="8613" name="Google Shape;8613;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4" name="Google Shape;8614;p1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5" name="Google Shape;8615;p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8" name="Shape 8628"/>
        <p:cNvGrpSpPr/>
        <p:nvPr/>
      </p:nvGrpSpPr>
      <p:grpSpPr>
        <a:xfrm>
          <a:off x="0" y="0"/>
          <a:ext cx="0" cy="0"/>
          <a:chOff x="0" y="0"/>
          <a:chExt cx="0" cy="0"/>
        </a:xfrm>
      </p:grpSpPr>
      <p:sp>
        <p:nvSpPr>
          <p:cNvPr id="8629" name="Google Shape;8629;g17135564b17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0" name="Google Shape;8630;g17135564b17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1" name="Google Shape;8631;g17135564b17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4" name="Shape 8644"/>
        <p:cNvGrpSpPr/>
        <p:nvPr/>
      </p:nvGrpSpPr>
      <p:grpSpPr>
        <a:xfrm>
          <a:off x="0" y="0"/>
          <a:ext cx="0" cy="0"/>
          <a:chOff x="0" y="0"/>
          <a:chExt cx="0" cy="0"/>
        </a:xfrm>
      </p:grpSpPr>
      <p:sp>
        <p:nvSpPr>
          <p:cNvPr id="8645" name="Google Shape;8645;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46" name="Google Shape;8646;p1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7" name="Google Shape;8647;p1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3" name="Shape 8663"/>
        <p:cNvGrpSpPr/>
        <p:nvPr/>
      </p:nvGrpSpPr>
      <p:grpSpPr>
        <a:xfrm>
          <a:off x="0" y="0"/>
          <a:ext cx="0" cy="0"/>
          <a:chOff x="0" y="0"/>
          <a:chExt cx="0" cy="0"/>
        </a:xfrm>
      </p:grpSpPr>
      <p:sp>
        <p:nvSpPr>
          <p:cNvPr id="8664" name="Google Shape;8664;g17135564b17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65" name="Google Shape;8665;g17135564b17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6" name="Google Shape;8666;g17135564b17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2" name="Shape 8682"/>
        <p:cNvGrpSpPr/>
        <p:nvPr/>
      </p:nvGrpSpPr>
      <p:grpSpPr>
        <a:xfrm>
          <a:off x="0" y="0"/>
          <a:ext cx="0" cy="0"/>
          <a:chOff x="0" y="0"/>
          <a:chExt cx="0" cy="0"/>
        </a:xfrm>
      </p:grpSpPr>
      <p:sp>
        <p:nvSpPr>
          <p:cNvPr id="8683" name="Google Shape;8683;g17135564b17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4" name="Google Shape;8684;g17135564b17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5" name="Google Shape;8685;g17135564b17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1" name="Shape 8701"/>
        <p:cNvGrpSpPr/>
        <p:nvPr/>
      </p:nvGrpSpPr>
      <p:grpSpPr>
        <a:xfrm>
          <a:off x="0" y="0"/>
          <a:ext cx="0" cy="0"/>
          <a:chOff x="0" y="0"/>
          <a:chExt cx="0" cy="0"/>
        </a:xfrm>
      </p:grpSpPr>
      <p:sp>
        <p:nvSpPr>
          <p:cNvPr id="8702" name="Google Shape;8702;g17135564b17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3" name="Google Shape;8703;g17135564b17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4" name="Google Shape;8704;g17135564b17_0_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0" name="Shape 8720"/>
        <p:cNvGrpSpPr/>
        <p:nvPr/>
      </p:nvGrpSpPr>
      <p:grpSpPr>
        <a:xfrm>
          <a:off x="0" y="0"/>
          <a:ext cx="0" cy="0"/>
          <a:chOff x="0" y="0"/>
          <a:chExt cx="0" cy="0"/>
        </a:xfrm>
      </p:grpSpPr>
      <p:sp>
        <p:nvSpPr>
          <p:cNvPr id="8721" name="Google Shape;8721;g17135564b17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2" name="Google Shape;8722;g17135564b17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3" name="Google Shape;8723;g17135564b17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9" name="Shape 8739"/>
        <p:cNvGrpSpPr/>
        <p:nvPr/>
      </p:nvGrpSpPr>
      <p:grpSpPr>
        <a:xfrm>
          <a:off x="0" y="0"/>
          <a:ext cx="0" cy="0"/>
          <a:chOff x="0" y="0"/>
          <a:chExt cx="0" cy="0"/>
        </a:xfrm>
      </p:grpSpPr>
      <p:sp>
        <p:nvSpPr>
          <p:cNvPr id="8740" name="Google Shape;8740;g17135564b17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1" name="Google Shape;8741;g17135564b17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2" name="Google Shape;8742;g17135564b17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8" name="Shape 8758"/>
        <p:cNvGrpSpPr/>
        <p:nvPr/>
      </p:nvGrpSpPr>
      <p:grpSpPr>
        <a:xfrm>
          <a:off x="0" y="0"/>
          <a:ext cx="0" cy="0"/>
          <a:chOff x="0" y="0"/>
          <a:chExt cx="0" cy="0"/>
        </a:xfrm>
      </p:grpSpPr>
      <p:sp>
        <p:nvSpPr>
          <p:cNvPr id="8759" name="Google Shape;8759;g17135564b17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0" name="Google Shape;8760;g17135564b17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1" name="Google Shape;8761;g17135564b17_0_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7" name="Shape 8777"/>
        <p:cNvGrpSpPr/>
        <p:nvPr/>
      </p:nvGrpSpPr>
      <p:grpSpPr>
        <a:xfrm>
          <a:off x="0" y="0"/>
          <a:ext cx="0" cy="0"/>
          <a:chOff x="0" y="0"/>
          <a:chExt cx="0" cy="0"/>
        </a:xfrm>
      </p:grpSpPr>
      <p:sp>
        <p:nvSpPr>
          <p:cNvPr id="8778" name="Google Shape;8778;g17135564b17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9" name="Google Shape;8779;g17135564b17_0_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0" name="Google Shape;8780;g17135564b17_0_2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e0f3c47b18_0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g1e0f3c47b18_0_5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g1e0f3c47b18_0_5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6" name="Shape 8796"/>
        <p:cNvGrpSpPr/>
        <p:nvPr/>
      </p:nvGrpSpPr>
      <p:grpSpPr>
        <a:xfrm>
          <a:off x="0" y="0"/>
          <a:ext cx="0" cy="0"/>
          <a:chOff x="0" y="0"/>
          <a:chExt cx="0" cy="0"/>
        </a:xfrm>
      </p:grpSpPr>
      <p:sp>
        <p:nvSpPr>
          <p:cNvPr id="8797" name="Google Shape;8797;g17135564b17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8" name="Google Shape;8798;g17135564b17_0_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9" name="Google Shape;8799;g17135564b17_0_2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2" name="Shape 8812"/>
        <p:cNvGrpSpPr/>
        <p:nvPr/>
      </p:nvGrpSpPr>
      <p:grpSpPr>
        <a:xfrm>
          <a:off x="0" y="0"/>
          <a:ext cx="0" cy="0"/>
          <a:chOff x="0" y="0"/>
          <a:chExt cx="0" cy="0"/>
        </a:xfrm>
      </p:grpSpPr>
      <p:sp>
        <p:nvSpPr>
          <p:cNvPr id="8813" name="Google Shape;8813;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4" name="Google Shape;8814;p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5" name="Google Shape;8815;p1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8" name="Shape 8828"/>
        <p:cNvGrpSpPr/>
        <p:nvPr/>
      </p:nvGrpSpPr>
      <p:grpSpPr>
        <a:xfrm>
          <a:off x="0" y="0"/>
          <a:ext cx="0" cy="0"/>
          <a:chOff x="0" y="0"/>
          <a:chExt cx="0" cy="0"/>
        </a:xfrm>
      </p:grpSpPr>
      <p:sp>
        <p:nvSpPr>
          <p:cNvPr id="8829" name="Google Shape;8829;g17135564b17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0" name="Google Shape;8830;g17135564b17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1" name="Google Shape;8831;g17135564b17_0_2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4" name="Shape 8844"/>
        <p:cNvGrpSpPr/>
        <p:nvPr/>
      </p:nvGrpSpPr>
      <p:grpSpPr>
        <a:xfrm>
          <a:off x="0" y="0"/>
          <a:ext cx="0" cy="0"/>
          <a:chOff x="0" y="0"/>
          <a:chExt cx="0" cy="0"/>
        </a:xfrm>
      </p:grpSpPr>
      <p:sp>
        <p:nvSpPr>
          <p:cNvPr id="8845" name="Google Shape;8845;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6" name="Google Shape;8846;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7" name="Google Shape;8847;p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3" name="Shape 8863"/>
        <p:cNvGrpSpPr/>
        <p:nvPr/>
      </p:nvGrpSpPr>
      <p:grpSpPr>
        <a:xfrm>
          <a:off x="0" y="0"/>
          <a:ext cx="0" cy="0"/>
          <a:chOff x="0" y="0"/>
          <a:chExt cx="0" cy="0"/>
        </a:xfrm>
      </p:grpSpPr>
      <p:sp>
        <p:nvSpPr>
          <p:cNvPr id="8864" name="Google Shape;8864;g17135564b17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5" name="Google Shape;8865;g17135564b17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6" name="Google Shape;8866;g17135564b17_0_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2" name="Shape 8882"/>
        <p:cNvGrpSpPr/>
        <p:nvPr/>
      </p:nvGrpSpPr>
      <p:grpSpPr>
        <a:xfrm>
          <a:off x="0" y="0"/>
          <a:ext cx="0" cy="0"/>
          <a:chOff x="0" y="0"/>
          <a:chExt cx="0" cy="0"/>
        </a:xfrm>
      </p:grpSpPr>
      <p:sp>
        <p:nvSpPr>
          <p:cNvPr id="8883" name="Google Shape;8883;g17135564b17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4" name="Google Shape;8884;g17135564b17_0_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5" name="Google Shape;8885;g17135564b17_0_3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1" name="Shape 8901"/>
        <p:cNvGrpSpPr/>
        <p:nvPr/>
      </p:nvGrpSpPr>
      <p:grpSpPr>
        <a:xfrm>
          <a:off x="0" y="0"/>
          <a:ext cx="0" cy="0"/>
          <a:chOff x="0" y="0"/>
          <a:chExt cx="0" cy="0"/>
        </a:xfrm>
      </p:grpSpPr>
      <p:sp>
        <p:nvSpPr>
          <p:cNvPr id="8902" name="Google Shape;8902;g17135564b17_0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3" name="Google Shape;8903;g17135564b17_0_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04" name="Google Shape;8904;g17135564b17_0_3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0" name="Shape 8920"/>
        <p:cNvGrpSpPr/>
        <p:nvPr/>
      </p:nvGrpSpPr>
      <p:grpSpPr>
        <a:xfrm>
          <a:off x="0" y="0"/>
          <a:ext cx="0" cy="0"/>
          <a:chOff x="0" y="0"/>
          <a:chExt cx="0" cy="0"/>
        </a:xfrm>
      </p:grpSpPr>
      <p:sp>
        <p:nvSpPr>
          <p:cNvPr id="8921" name="Google Shape;8921;g17135564b17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2" name="Google Shape;8922;g17135564b17_0_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3" name="Google Shape;8923;g17135564b17_0_3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9" name="Shape 8939"/>
        <p:cNvGrpSpPr/>
        <p:nvPr/>
      </p:nvGrpSpPr>
      <p:grpSpPr>
        <a:xfrm>
          <a:off x="0" y="0"/>
          <a:ext cx="0" cy="0"/>
          <a:chOff x="0" y="0"/>
          <a:chExt cx="0" cy="0"/>
        </a:xfrm>
      </p:grpSpPr>
      <p:sp>
        <p:nvSpPr>
          <p:cNvPr id="8940" name="Google Shape;8940;g17135564b17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1" name="Google Shape;8941;g17135564b17_0_4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2" name="Google Shape;8942;g17135564b17_0_4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8" name="Shape 8958"/>
        <p:cNvGrpSpPr/>
        <p:nvPr/>
      </p:nvGrpSpPr>
      <p:grpSpPr>
        <a:xfrm>
          <a:off x="0" y="0"/>
          <a:ext cx="0" cy="0"/>
          <a:chOff x="0" y="0"/>
          <a:chExt cx="0" cy="0"/>
        </a:xfrm>
      </p:grpSpPr>
      <p:sp>
        <p:nvSpPr>
          <p:cNvPr id="8959" name="Google Shape;8959;g17135564b17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0" name="Google Shape;8960;g17135564b17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1" name="Google Shape;8961;g17135564b17_0_4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6" name="Google Shape;9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7" name="Shape 8977"/>
        <p:cNvGrpSpPr/>
        <p:nvPr/>
      </p:nvGrpSpPr>
      <p:grpSpPr>
        <a:xfrm>
          <a:off x="0" y="0"/>
          <a:ext cx="0" cy="0"/>
          <a:chOff x="0" y="0"/>
          <a:chExt cx="0" cy="0"/>
        </a:xfrm>
      </p:grpSpPr>
      <p:sp>
        <p:nvSpPr>
          <p:cNvPr id="8978" name="Google Shape;8978;g17135564b17_0_4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9" name="Google Shape;8979;g17135564b17_0_4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0" name="Google Shape;8980;g17135564b17_0_4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6" name="Shape 8996"/>
        <p:cNvGrpSpPr/>
        <p:nvPr/>
      </p:nvGrpSpPr>
      <p:grpSpPr>
        <a:xfrm>
          <a:off x="0" y="0"/>
          <a:ext cx="0" cy="0"/>
          <a:chOff x="0" y="0"/>
          <a:chExt cx="0" cy="0"/>
        </a:xfrm>
      </p:grpSpPr>
      <p:sp>
        <p:nvSpPr>
          <p:cNvPr id="8997" name="Google Shape;8997;g17135564b17_0_4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8" name="Google Shape;8998;g17135564b17_0_4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9" name="Google Shape;8999;g17135564b17_0_4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5" name="Shape 9015"/>
        <p:cNvGrpSpPr/>
        <p:nvPr/>
      </p:nvGrpSpPr>
      <p:grpSpPr>
        <a:xfrm>
          <a:off x="0" y="0"/>
          <a:ext cx="0" cy="0"/>
          <a:chOff x="0" y="0"/>
          <a:chExt cx="0" cy="0"/>
        </a:xfrm>
      </p:grpSpPr>
      <p:sp>
        <p:nvSpPr>
          <p:cNvPr id="9016" name="Google Shape;9016;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7" name="Google Shape;9017;p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8" name="Google Shape;9018;p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4" name="Shape 9034"/>
        <p:cNvGrpSpPr/>
        <p:nvPr/>
      </p:nvGrpSpPr>
      <p:grpSpPr>
        <a:xfrm>
          <a:off x="0" y="0"/>
          <a:ext cx="0" cy="0"/>
          <a:chOff x="0" y="0"/>
          <a:chExt cx="0" cy="0"/>
        </a:xfrm>
      </p:grpSpPr>
      <p:sp>
        <p:nvSpPr>
          <p:cNvPr id="9035" name="Google Shape;9035;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36" name="Google Shape;9036;p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7" name="Google Shape;9037;p1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0" name="Shape 9050"/>
        <p:cNvGrpSpPr/>
        <p:nvPr/>
      </p:nvGrpSpPr>
      <p:grpSpPr>
        <a:xfrm>
          <a:off x="0" y="0"/>
          <a:ext cx="0" cy="0"/>
          <a:chOff x="0" y="0"/>
          <a:chExt cx="0" cy="0"/>
        </a:xfrm>
      </p:grpSpPr>
      <p:sp>
        <p:nvSpPr>
          <p:cNvPr id="9051" name="Google Shape;9051;g17135564b17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2" name="Google Shape;9052;g17135564b17_0_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3" name="Google Shape;9053;g17135564b17_0_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6" name="Shape 9066"/>
        <p:cNvGrpSpPr/>
        <p:nvPr/>
      </p:nvGrpSpPr>
      <p:grpSpPr>
        <a:xfrm>
          <a:off x="0" y="0"/>
          <a:ext cx="0" cy="0"/>
          <a:chOff x="0" y="0"/>
          <a:chExt cx="0" cy="0"/>
        </a:xfrm>
      </p:grpSpPr>
      <p:sp>
        <p:nvSpPr>
          <p:cNvPr id="9067" name="Google Shape;9067;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8" name="Google Shape;9068;p1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9" name="Google Shape;9069;p1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5" name="Shape 9085"/>
        <p:cNvGrpSpPr/>
        <p:nvPr/>
      </p:nvGrpSpPr>
      <p:grpSpPr>
        <a:xfrm>
          <a:off x="0" y="0"/>
          <a:ext cx="0" cy="0"/>
          <a:chOff x="0" y="0"/>
          <a:chExt cx="0" cy="0"/>
        </a:xfrm>
      </p:grpSpPr>
      <p:sp>
        <p:nvSpPr>
          <p:cNvPr id="9086" name="Google Shape;9086;g17135564b17_0_5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87" name="Google Shape;9087;g17135564b17_0_5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8" name="Google Shape;9088;g17135564b17_0_5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4" name="Shape 9104"/>
        <p:cNvGrpSpPr/>
        <p:nvPr/>
      </p:nvGrpSpPr>
      <p:grpSpPr>
        <a:xfrm>
          <a:off x="0" y="0"/>
          <a:ext cx="0" cy="0"/>
          <a:chOff x="0" y="0"/>
          <a:chExt cx="0" cy="0"/>
        </a:xfrm>
      </p:grpSpPr>
      <p:sp>
        <p:nvSpPr>
          <p:cNvPr id="9105" name="Google Shape;9105;g17135564b17_0_5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6" name="Google Shape;9106;g17135564b17_0_5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7" name="Google Shape;9107;g17135564b17_0_5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3" name="Shape 9123"/>
        <p:cNvGrpSpPr/>
        <p:nvPr/>
      </p:nvGrpSpPr>
      <p:grpSpPr>
        <a:xfrm>
          <a:off x="0" y="0"/>
          <a:ext cx="0" cy="0"/>
          <a:chOff x="0" y="0"/>
          <a:chExt cx="0" cy="0"/>
        </a:xfrm>
      </p:grpSpPr>
      <p:sp>
        <p:nvSpPr>
          <p:cNvPr id="9124" name="Google Shape;9124;g17135564b17_0_5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5" name="Google Shape;9125;g17135564b17_0_5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6" name="Google Shape;9126;g17135564b17_0_5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2" name="Shape 9142"/>
        <p:cNvGrpSpPr/>
        <p:nvPr/>
      </p:nvGrpSpPr>
      <p:grpSpPr>
        <a:xfrm>
          <a:off x="0" y="0"/>
          <a:ext cx="0" cy="0"/>
          <a:chOff x="0" y="0"/>
          <a:chExt cx="0" cy="0"/>
        </a:xfrm>
      </p:grpSpPr>
      <p:sp>
        <p:nvSpPr>
          <p:cNvPr id="9143" name="Google Shape;9143;g17135564b17_0_5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4" name="Google Shape;9144;g17135564b17_0_5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5" name="Google Shape;9145;g17135564b17_0_5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 name="Google Shape;95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6" name="Google Shape;95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1" name="Shape 9161"/>
        <p:cNvGrpSpPr/>
        <p:nvPr/>
      </p:nvGrpSpPr>
      <p:grpSpPr>
        <a:xfrm>
          <a:off x="0" y="0"/>
          <a:ext cx="0" cy="0"/>
          <a:chOff x="0" y="0"/>
          <a:chExt cx="0" cy="0"/>
        </a:xfrm>
      </p:grpSpPr>
      <p:sp>
        <p:nvSpPr>
          <p:cNvPr id="9162" name="Google Shape;9162;g17135564b17_0_5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63" name="Google Shape;9163;g17135564b17_0_5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4" name="Google Shape;9164;g17135564b17_0_5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0" name="Shape 9180"/>
        <p:cNvGrpSpPr/>
        <p:nvPr/>
      </p:nvGrpSpPr>
      <p:grpSpPr>
        <a:xfrm>
          <a:off x="0" y="0"/>
          <a:ext cx="0" cy="0"/>
          <a:chOff x="0" y="0"/>
          <a:chExt cx="0" cy="0"/>
        </a:xfrm>
      </p:grpSpPr>
      <p:sp>
        <p:nvSpPr>
          <p:cNvPr id="9181" name="Google Shape;9181;g17135564b17_0_6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2" name="Google Shape;9182;g17135564b17_0_6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3" name="Google Shape;9183;g17135564b17_0_6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9" name="Shape 9199"/>
        <p:cNvGrpSpPr/>
        <p:nvPr/>
      </p:nvGrpSpPr>
      <p:grpSpPr>
        <a:xfrm>
          <a:off x="0" y="0"/>
          <a:ext cx="0" cy="0"/>
          <a:chOff x="0" y="0"/>
          <a:chExt cx="0" cy="0"/>
        </a:xfrm>
      </p:grpSpPr>
      <p:sp>
        <p:nvSpPr>
          <p:cNvPr id="9200" name="Google Shape;9200;g17135564b17_0_6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01" name="Google Shape;9201;g17135564b17_0_6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02" name="Google Shape;9202;g17135564b17_0_6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8" name="Shape 9218"/>
        <p:cNvGrpSpPr/>
        <p:nvPr/>
      </p:nvGrpSpPr>
      <p:grpSpPr>
        <a:xfrm>
          <a:off x="0" y="0"/>
          <a:ext cx="0" cy="0"/>
          <a:chOff x="0" y="0"/>
          <a:chExt cx="0" cy="0"/>
        </a:xfrm>
      </p:grpSpPr>
      <p:sp>
        <p:nvSpPr>
          <p:cNvPr id="9219" name="Google Shape;9219;g17135564b17_0_6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0" name="Google Shape;9220;g17135564b17_0_6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21" name="Google Shape;9221;g17135564b17_0_6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7" name="Shape 9237"/>
        <p:cNvGrpSpPr/>
        <p:nvPr/>
      </p:nvGrpSpPr>
      <p:grpSpPr>
        <a:xfrm>
          <a:off x="0" y="0"/>
          <a:ext cx="0" cy="0"/>
          <a:chOff x="0" y="0"/>
          <a:chExt cx="0" cy="0"/>
        </a:xfrm>
      </p:grpSpPr>
      <p:sp>
        <p:nvSpPr>
          <p:cNvPr id="9238" name="Google Shape;9238;g17135564b17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9" name="Google Shape;9239;g17135564b17_0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0" name="Google Shape;9240;g17135564b17_0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6" name="Shape 9256"/>
        <p:cNvGrpSpPr/>
        <p:nvPr/>
      </p:nvGrpSpPr>
      <p:grpSpPr>
        <a:xfrm>
          <a:off x="0" y="0"/>
          <a:ext cx="0" cy="0"/>
          <a:chOff x="0" y="0"/>
          <a:chExt cx="0" cy="0"/>
        </a:xfrm>
      </p:grpSpPr>
      <p:sp>
        <p:nvSpPr>
          <p:cNvPr id="9257" name="Google Shape;9257;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8" name="Google Shape;9258;p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9" name="Google Shape;9259;p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5" name="Shape 9275"/>
        <p:cNvGrpSpPr/>
        <p:nvPr/>
      </p:nvGrpSpPr>
      <p:grpSpPr>
        <a:xfrm>
          <a:off x="0" y="0"/>
          <a:ext cx="0" cy="0"/>
          <a:chOff x="0" y="0"/>
          <a:chExt cx="0" cy="0"/>
        </a:xfrm>
      </p:grpSpPr>
      <p:sp>
        <p:nvSpPr>
          <p:cNvPr id="9276" name="Google Shape;9276;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7" name="Google Shape;9277;p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8" name="Google Shape;9278;p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1" name="Shape 9291"/>
        <p:cNvGrpSpPr/>
        <p:nvPr/>
      </p:nvGrpSpPr>
      <p:grpSpPr>
        <a:xfrm>
          <a:off x="0" y="0"/>
          <a:ext cx="0" cy="0"/>
          <a:chOff x="0" y="0"/>
          <a:chExt cx="0" cy="0"/>
        </a:xfrm>
      </p:grpSpPr>
      <p:sp>
        <p:nvSpPr>
          <p:cNvPr id="9292" name="Google Shape;9292;g176c2708ed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93" name="Google Shape;9293;g176c2708ed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94" name="Google Shape;9294;g176c2708ed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7" name="Shape 9307"/>
        <p:cNvGrpSpPr/>
        <p:nvPr/>
      </p:nvGrpSpPr>
      <p:grpSpPr>
        <a:xfrm>
          <a:off x="0" y="0"/>
          <a:ext cx="0" cy="0"/>
          <a:chOff x="0" y="0"/>
          <a:chExt cx="0" cy="0"/>
        </a:xfrm>
      </p:grpSpPr>
      <p:sp>
        <p:nvSpPr>
          <p:cNvPr id="9308" name="Google Shape;9308;g176c2708ed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9" name="Google Shape;9309;g176c2708edc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0" name="Google Shape;9310;g176c2708edc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3" name="Shape 9323"/>
        <p:cNvGrpSpPr/>
        <p:nvPr/>
      </p:nvGrpSpPr>
      <p:grpSpPr>
        <a:xfrm>
          <a:off x="0" y="0"/>
          <a:ext cx="0" cy="0"/>
          <a:chOff x="0" y="0"/>
          <a:chExt cx="0" cy="0"/>
        </a:xfrm>
      </p:grpSpPr>
      <p:sp>
        <p:nvSpPr>
          <p:cNvPr id="9324" name="Google Shape;9324;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5" name="Google Shape;9325;p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6" name="Google Shape;9326;p1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4" name="Google Shape;97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5" name="Google Shape;97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2" name="Shape 9342"/>
        <p:cNvGrpSpPr/>
        <p:nvPr/>
      </p:nvGrpSpPr>
      <p:grpSpPr>
        <a:xfrm>
          <a:off x="0" y="0"/>
          <a:ext cx="0" cy="0"/>
          <a:chOff x="0" y="0"/>
          <a:chExt cx="0" cy="0"/>
        </a:xfrm>
      </p:grpSpPr>
      <p:sp>
        <p:nvSpPr>
          <p:cNvPr id="9343" name="Google Shape;9343;g176c2708edc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44" name="Google Shape;9344;g176c2708edc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5" name="Google Shape;9345;g176c2708edc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1" name="Shape 9361"/>
        <p:cNvGrpSpPr/>
        <p:nvPr/>
      </p:nvGrpSpPr>
      <p:grpSpPr>
        <a:xfrm>
          <a:off x="0" y="0"/>
          <a:ext cx="0" cy="0"/>
          <a:chOff x="0" y="0"/>
          <a:chExt cx="0" cy="0"/>
        </a:xfrm>
      </p:grpSpPr>
      <p:sp>
        <p:nvSpPr>
          <p:cNvPr id="9362" name="Google Shape;9362;g176c2708edc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63" name="Google Shape;9363;g176c2708edc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4" name="Google Shape;9364;g176c2708edc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1" name="Shape 9381"/>
        <p:cNvGrpSpPr/>
        <p:nvPr/>
      </p:nvGrpSpPr>
      <p:grpSpPr>
        <a:xfrm>
          <a:off x="0" y="0"/>
          <a:ext cx="0" cy="0"/>
          <a:chOff x="0" y="0"/>
          <a:chExt cx="0" cy="0"/>
        </a:xfrm>
      </p:grpSpPr>
      <p:sp>
        <p:nvSpPr>
          <p:cNvPr id="9382" name="Google Shape;9382;g176c2708edc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83" name="Google Shape;9383;g176c2708edc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4" name="Google Shape;9384;g176c2708edc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1" name="Shape 9401"/>
        <p:cNvGrpSpPr/>
        <p:nvPr/>
      </p:nvGrpSpPr>
      <p:grpSpPr>
        <a:xfrm>
          <a:off x="0" y="0"/>
          <a:ext cx="0" cy="0"/>
          <a:chOff x="0" y="0"/>
          <a:chExt cx="0" cy="0"/>
        </a:xfrm>
      </p:grpSpPr>
      <p:sp>
        <p:nvSpPr>
          <p:cNvPr id="9402" name="Google Shape;9402;g176c2708edc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03" name="Google Shape;9403;g176c2708edc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4" name="Google Shape;9404;g176c2708edc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1" name="Shape 9421"/>
        <p:cNvGrpSpPr/>
        <p:nvPr/>
      </p:nvGrpSpPr>
      <p:grpSpPr>
        <a:xfrm>
          <a:off x="0" y="0"/>
          <a:ext cx="0" cy="0"/>
          <a:chOff x="0" y="0"/>
          <a:chExt cx="0" cy="0"/>
        </a:xfrm>
      </p:grpSpPr>
      <p:sp>
        <p:nvSpPr>
          <p:cNvPr id="9422" name="Google Shape;9422;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3" name="Google Shape;9423;p1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4" name="Google Shape;9424;p1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0" name="Shape 9440"/>
        <p:cNvGrpSpPr/>
        <p:nvPr/>
      </p:nvGrpSpPr>
      <p:grpSpPr>
        <a:xfrm>
          <a:off x="0" y="0"/>
          <a:ext cx="0" cy="0"/>
          <a:chOff x="0" y="0"/>
          <a:chExt cx="0" cy="0"/>
        </a:xfrm>
      </p:grpSpPr>
      <p:sp>
        <p:nvSpPr>
          <p:cNvPr id="9441" name="Google Shape;9441;g176c2708edc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2" name="Google Shape;9442;g176c2708edc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3" name="Google Shape;9443;g176c2708edc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9" name="Shape 9459"/>
        <p:cNvGrpSpPr/>
        <p:nvPr/>
      </p:nvGrpSpPr>
      <p:grpSpPr>
        <a:xfrm>
          <a:off x="0" y="0"/>
          <a:ext cx="0" cy="0"/>
          <a:chOff x="0" y="0"/>
          <a:chExt cx="0" cy="0"/>
        </a:xfrm>
      </p:grpSpPr>
      <p:sp>
        <p:nvSpPr>
          <p:cNvPr id="9460" name="Google Shape;9460;g176c2708edc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61" name="Google Shape;9461;g176c2708edc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62" name="Google Shape;9462;g176c2708edc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8" name="Shape 9478"/>
        <p:cNvGrpSpPr/>
        <p:nvPr/>
      </p:nvGrpSpPr>
      <p:grpSpPr>
        <a:xfrm>
          <a:off x="0" y="0"/>
          <a:ext cx="0" cy="0"/>
          <a:chOff x="0" y="0"/>
          <a:chExt cx="0" cy="0"/>
        </a:xfrm>
      </p:grpSpPr>
      <p:sp>
        <p:nvSpPr>
          <p:cNvPr id="9479" name="Google Shape;9479;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0" name="Google Shape;9480;p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1" name="Google Shape;9481;p1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7" name="Shape 9497"/>
        <p:cNvGrpSpPr/>
        <p:nvPr/>
      </p:nvGrpSpPr>
      <p:grpSpPr>
        <a:xfrm>
          <a:off x="0" y="0"/>
          <a:ext cx="0" cy="0"/>
          <a:chOff x="0" y="0"/>
          <a:chExt cx="0" cy="0"/>
        </a:xfrm>
      </p:grpSpPr>
      <p:sp>
        <p:nvSpPr>
          <p:cNvPr id="9498" name="Google Shape;9498;g17135564b17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99" name="Google Shape;9499;g17135564b17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0" name="Google Shape;9500;g17135564b17_0_3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6" name="Shape 9516"/>
        <p:cNvGrpSpPr/>
        <p:nvPr/>
      </p:nvGrpSpPr>
      <p:grpSpPr>
        <a:xfrm>
          <a:off x="0" y="0"/>
          <a:ext cx="0" cy="0"/>
          <a:chOff x="0" y="0"/>
          <a:chExt cx="0" cy="0"/>
        </a:xfrm>
      </p:grpSpPr>
      <p:sp>
        <p:nvSpPr>
          <p:cNvPr id="9517" name="Google Shape;9517;g17135564b17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18" name="Google Shape;9518;g17135564b17_0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9" name="Google Shape;9519;g17135564b17_0_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5" name="Shape 9535"/>
        <p:cNvGrpSpPr/>
        <p:nvPr/>
      </p:nvGrpSpPr>
      <p:grpSpPr>
        <a:xfrm>
          <a:off x="0" y="0"/>
          <a:ext cx="0" cy="0"/>
          <a:chOff x="0" y="0"/>
          <a:chExt cx="0" cy="0"/>
        </a:xfrm>
      </p:grpSpPr>
      <p:sp>
        <p:nvSpPr>
          <p:cNvPr id="9536" name="Google Shape;9536;g17135564b17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37" name="Google Shape;9537;g17135564b17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8" name="Google Shape;9538;g17135564b17_0_4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4" name="Shape 9554"/>
        <p:cNvGrpSpPr/>
        <p:nvPr/>
      </p:nvGrpSpPr>
      <p:grpSpPr>
        <a:xfrm>
          <a:off x="0" y="0"/>
          <a:ext cx="0" cy="0"/>
          <a:chOff x="0" y="0"/>
          <a:chExt cx="0" cy="0"/>
        </a:xfrm>
      </p:grpSpPr>
      <p:sp>
        <p:nvSpPr>
          <p:cNvPr id="9555" name="Google Shape;9555;g17135564b17_0_6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6" name="Google Shape;9556;g17135564b17_0_6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7" name="Google Shape;9557;g17135564b17_0_6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3" name="Shape 9573"/>
        <p:cNvGrpSpPr/>
        <p:nvPr/>
      </p:nvGrpSpPr>
      <p:grpSpPr>
        <a:xfrm>
          <a:off x="0" y="0"/>
          <a:ext cx="0" cy="0"/>
          <a:chOff x="0" y="0"/>
          <a:chExt cx="0" cy="0"/>
        </a:xfrm>
      </p:grpSpPr>
      <p:sp>
        <p:nvSpPr>
          <p:cNvPr id="9574" name="Google Shape;9574;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5" name="Google Shape;9575;p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6" name="Google Shape;9576;p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2" name="Shape 9592"/>
        <p:cNvGrpSpPr/>
        <p:nvPr/>
      </p:nvGrpSpPr>
      <p:grpSpPr>
        <a:xfrm>
          <a:off x="0" y="0"/>
          <a:ext cx="0" cy="0"/>
          <a:chOff x="0" y="0"/>
          <a:chExt cx="0" cy="0"/>
        </a:xfrm>
      </p:grpSpPr>
      <p:sp>
        <p:nvSpPr>
          <p:cNvPr id="9593" name="Google Shape;9593;g176c2708edc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94" name="Google Shape;9594;g176c2708edc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5" name="Google Shape;9595;g176c2708edc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1" name="Shape 9611"/>
        <p:cNvGrpSpPr/>
        <p:nvPr/>
      </p:nvGrpSpPr>
      <p:grpSpPr>
        <a:xfrm>
          <a:off x="0" y="0"/>
          <a:ext cx="0" cy="0"/>
          <a:chOff x="0" y="0"/>
          <a:chExt cx="0" cy="0"/>
        </a:xfrm>
      </p:grpSpPr>
      <p:sp>
        <p:nvSpPr>
          <p:cNvPr id="9612" name="Google Shape;9612;g176c2708edc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3" name="Google Shape;9613;g176c2708edc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4" name="Google Shape;9614;g176c2708edc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0" name="Shape 9630"/>
        <p:cNvGrpSpPr/>
        <p:nvPr/>
      </p:nvGrpSpPr>
      <p:grpSpPr>
        <a:xfrm>
          <a:off x="0" y="0"/>
          <a:ext cx="0" cy="0"/>
          <a:chOff x="0" y="0"/>
          <a:chExt cx="0" cy="0"/>
        </a:xfrm>
      </p:grpSpPr>
      <p:sp>
        <p:nvSpPr>
          <p:cNvPr id="9631" name="Google Shape;9631;g176c2708edc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32" name="Google Shape;9632;g176c2708edc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3" name="Google Shape;9633;g176c2708edc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9" name="Shape 9649"/>
        <p:cNvGrpSpPr/>
        <p:nvPr/>
      </p:nvGrpSpPr>
      <p:grpSpPr>
        <a:xfrm>
          <a:off x="0" y="0"/>
          <a:ext cx="0" cy="0"/>
          <a:chOff x="0" y="0"/>
          <a:chExt cx="0" cy="0"/>
        </a:xfrm>
      </p:grpSpPr>
      <p:sp>
        <p:nvSpPr>
          <p:cNvPr id="9650" name="Google Shape;9650;g176c2708edc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51" name="Google Shape;9651;g176c2708edc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2" name="Google Shape;9652;g176c2708edc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8" name="Shape 9668"/>
        <p:cNvGrpSpPr/>
        <p:nvPr/>
      </p:nvGrpSpPr>
      <p:grpSpPr>
        <a:xfrm>
          <a:off x="0" y="0"/>
          <a:ext cx="0" cy="0"/>
          <a:chOff x="0" y="0"/>
          <a:chExt cx="0" cy="0"/>
        </a:xfrm>
      </p:grpSpPr>
      <p:sp>
        <p:nvSpPr>
          <p:cNvPr id="9669" name="Google Shape;9669;g176c2708edc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70" name="Google Shape;9670;g176c2708edc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1" name="Google Shape;9671;g176c2708edc_0_2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7" name="Shape 9687"/>
        <p:cNvGrpSpPr/>
        <p:nvPr/>
      </p:nvGrpSpPr>
      <p:grpSpPr>
        <a:xfrm>
          <a:off x="0" y="0"/>
          <a:ext cx="0" cy="0"/>
          <a:chOff x="0" y="0"/>
          <a:chExt cx="0" cy="0"/>
        </a:xfrm>
      </p:grpSpPr>
      <p:sp>
        <p:nvSpPr>
          <p:cNvPr id="9688" name="Google Shape;9688;g176c2708edc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89" name="Google Shape;9689;g176c2708edc_0_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90" name="Google Shape;9690;g176c2708edc_0_2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6" name="Shape 9706"/>
        <p:cNvGrpSpPr/>
        <p:nvPr/>
      </p:nvGrpSpPr>
      <p:grpSpPr>
        <a:xfrm>
          <a:off x="0" y="0"/>
          <a:ext cx="0" cy="0"/>
          <a:chOff x="0" y="0"/>
          <a:chExt cx="0" cy="0"/>
        </a:xfrm>
      </p:grpSpPr>
      <p:sp>
        <p:nvSpPr>
          <p:cNvPr id="9707" name="Google Shape;9707;g176c2708edc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8" name="Google Shape;9708;g176c2708edc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9" name="Google Shape;9709;g176c2708edc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1e0f3c47b18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2" name="Google Shape;1012;g1e0f3c47b18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3" name="Google Shape;1013;g1e0f3c47b18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5" name="Shape 9725"/>
        <p:cNvGrpSpPr/>
        <p:nvPr/>
      </p:nvGrpSpPr>
      <p:grpSpPr>
        <a:xfrm>
          <a:off x="0" y="0"/>
          <a:ext cx="0" cy="0"/>
          <a:chOff x="0" y="0"/>
          <a:chExt cx="0" cy="0"/>
        </a:xfrm>
      </p:grpSpPr>
      <p:sp>
        <p:nvSpPr>
          <p:cNvPr id="9726" name="Google Shape;9726;g176c2708edc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7" name="Google Shape;9727;g176c2708edc_0_2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28" name="Google Shape;9728;g176c2708edc_0_2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4" name="Shape 9744"/>
        <p:cNvGrpSpPr/>
        <p:nvPr/>
      </p:nvGrpSpPr>
      <p:grpSpPr>
        <a:xfrm>
          <a:off x="0" y="0"/>
          <a:ext cx="0" cy="0"/>
          <a:chOff x="0" y="0"/>
          <a:chExt cx="0" cy="0"/>
        </a:xfrm>
      </p:grpSpPr>
      <p:sp>
        <p:nvSpPr>
          <p:cNvPr id="9745" name="Google Shape;9745;g176c2708edc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46" name="Google Shape;9746;g176c2708edc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7" name="Google Shape;9747;g176c2708edc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3" name="Shape 9763"/>
        <p:cNvGrpSpPr/>
        <p:nvPr/>
      </p:nvGrpSpPr>
      <p:grpSpPr>
        <a:xfrm>
          <a:off x="0" y="0"/>
          <a:ext cx="0" cy="0"/>
          <a:chOff x="0" y="0"/>
          <a:chExt cx="0" cy="0"/>
        </a:xfrm>
      </p:grpSpPr>
      <p:sp>
        <p:nvSpPr>
          <p:cNvPr id="9764" name="Google Shape;9764;g176c2708edc_0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65" name="Google Shape;9765;g176c2708edc_0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6" name="Google Shape;9766;g176c2708edc_0_3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2" name="Shape 9782"/>
        <p:cNvGrpSpPr/>
        <p:nvPr/>
      </p:nvGrpSpPr>
      <p:grpSpPr>
        <a:xfrm>
          <a:off x="0" y="0"/>
          <a:ext cx="0" cy="0"/>
          <a:chOff x="0" y="0"/>
          <a:chExt cx="0" cy="0"/>
        </a:xfrm>
      </p:grpSpPr>
      <p:sp>
        <p:nvSpPr>
          <p:cNvPr id="9783" name="Google Shape;9783;g176c2708edc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4" name="Google Shape;9784;g176c2708edc_0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5" name="Google Shape;9785;g176c2708edc_0_3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1" name="Shape 9801"/>
        <p:cNvGrpSpPr/>
        <p:nvPr/>
      </p:nvGrpSpPr>
      <p:grpSpPr>
        <a:xfrm>
          <a:off x="0" y="0"/>
          <a:ext cx="0" cy="0"/>
          <a:chOff x="0" y="0"/>
          <a:chExt cx="0" cy="0"/>
        </a:xfrm>
      </p:grpSpPr>
      <p:sp>
        <p:nvSpPr>
          <p:cNvPr id="9802" name="Google Shape;9802;g176c2708edc_0_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03" name="Google Shape;9803;g176c2708edc_0_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4" name="Google Shape;9804;g176c2708edc_0_3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0" name="Shape 9820"/>
        <p:cNvGrpSpPr/>
        <p:nvPr/>
      </p:nvGrpSpPr>
      <p:grpSpPr>
        <a:xfrm>
          <a:off x="0" y="0"/>
          <a:ext cx="0" cy="0"/>
          <a:chOff x="0" y="0"/>
          <a:chExt cx="0" cy="0"/>
        </a:xfrm>
      </p:grpSpPr>
      <p:sp>
        <p:nvSpPr>
          <p:cNvPr id="9821" name="Google Shape;9821;p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22" name="Google Shape;9822;p1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3" name="Google Shape;9823;p1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6" name="Shape 9836"/>
        <p:cNvGrpSpPr/>
        <p:nvPr/>
      </p:nvGrpSpPr>
      <p:grpSpPr>
        <a:xfrm>
          <a:off x="0" y="0"/>
          <a:ext cx="0" cy="0"/>
          <a:chOff x="0" y="0"/>
          <a:chExt cx="0" cy="0"/>
        </a:xfrm>
      </p:grpSpPr>
      <p:sp>
        <p:nvSpPr>
          <p:cNvPr id="9837" name="Google Shape;9837;p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8" name="Google Shape;9838;p1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9" name="Google Shape;9839;p1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5" name="Shape 9855"/>
        <p:cNvGrpSpPr/>
        <p:nvPr/>
      </p:nvGrpSpPr>
      <p:grpSpPr>
        <a:xfrm>
          <a:off x="0" y="0"/>
          <a:ext cx="0" cy="0"/>
          <a:chOff x="0" y="0"/>
          <a:chExt cx="0" cy="0"/>
        </a:xfrm>
      </p:grpSpPr>
      <p:sp>
        <p:nvSpPr>
          <p:cNvPr id="9856" name="Google Shape;9856;g176c2708edc_0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7" name="Google Shape;9857;g176c2708edc_0_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8" name="Google Shape;9858;g176c2708edc_0_4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4" name="Shape 9874"/>
        <p:cNvGrpSpPr/>
        <p:nvPr/>
      </p:nvGrpSpPr>
      <p:grpSpPr>
        <a:xfrm>
          <a:off x="0" y="0"/>
          <a:ext cx="0" cy="0"/>
          <a:chOff x="0" y="0"/>
          <a:chExt cx="0" cy="0"/>
        </a:xfrm>
      </p:grpSpPr>
      <p:sp>
        <p:nvSpPr>
          <p:cNvPr id="9875" name="Google Shape;9875;g176c2708edc_0_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76" name="Google Shape;9876;g176c2708edc_0_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7" name="Google Shape;9877;g176c2708edc_0_3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3" name="Shape 9893"/>
        <p:cNvGrpSpPr/>
        <p:nvPr/>
      </p:nvGrpSpPr>
      <p:grpSpPr>
        <a:xfrm>
          <a:off x="0" y="0"/>
          <a:ext cx="0" cy="0"/>
          <a:chOff x="0" y="0"/>
          <a:chExt cx="0" cy="0"/>
        </a:xfrm>
      </p:grpSpPr>
      <p:sp>
        <p:nvSpPr>
          <p:cNvPr id="9894" name="Google Shape;9894;g176c2708edc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95" name="Google Shape;9895;g176c2708edc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96" name="Google Shape;9896;g176c2708edc_0_3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e0f3c47b18_0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g1e0f3c47b18_0_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g1e0f3c47b18_0_2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2" name="Shape 9912"/>
        <p:cNvGrpSpPr/>
        <p:nvPr/>
      </p:nvGrpSpPr>
      <p:grpSpPr>
        <a:xfrm>
          <a:off x="0" y="0"/>
          <a:ext cx="0" cy="0"/>
          <a:chOff x="0" y="0"/>
          <a:chExt cx="0" cy="0"/>
        </a:xfrm>
      </p:grpSpPr>
      <p:sp>
        <p:nvSpPr>
          <p:cNvPr id="9913" name="Google Shape;9913;g176c2708edc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4" name="Google Shape;9914;g176c2708edc_0_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5" name="Google Shape;9915;g176c2708edc_0_3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1" name="Shape 9931"/>
        <p:cNvGrpSpPr/>
        <p:nvPr/>
      </p:nvGrpSpPr>
      <p:grpSpPr>
        <a:xfrm>
          <a:off x="0" y="0"/>
          <a:ext cx="0" cy="0"/>
          <a:chOff x="0" y="0"/>
          <a:chExt cx="0" cy="0"/>
        </a:xfrm>
      </p:grpSpPr>
      <p:sp>
        <p:nvSpPr>
          <p:cNvPr id="9932" name="Google Shape;9932;g176c2708edc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3" name="Google Shape;9933;g176c2708edc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4" name="Google Shape;9934;g176c2708edc_0_4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0" name="Shape 9950"/>
        <p:cNvGrpSpPr/>
        <p:nvPr/>
      </p:nvGrpSpPr>
      <p:grpSpPr>
        <a:xfrm>
          <a:off x="0" y="0"/>
          <a:ext cx="0" cy="0"/>
          <a:chOff x="0" y="0"/>
          <a:chExt cx="0" cy="0"/>
        </a:xfrm>
      </p:grpSpPr>
      <p:sp>
        <p:nvSpPr>
          <p:cNvPr id="9951" name="Google Shape;9951;g176c2708edc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52" name="Google Shape;9952;g176c2708edc_0_4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3" name="Google Shape;9953;g176c2708edc_0_4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9" name="Shape 9969"/>
        <p:cNvGrpSpPr/>
        <p:nvPr/>
      </p:nvGrpSpPr>
      <p:grpSpPr>
        <a:xfrm>
          <a:off x="0" y="0"/>
          <a:ext cx="0" cy="0"/>
          <a:chOff x="0" y="0"/>
          <a:chExt cx="0" cy="0"/>
        </a:xfrm>
      </p:grpSpPr>
      <p:sp>
        <p:nvSpPr>
          <p:cNvPr id="9970" name="Google Shape;9970;p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71" name="Google Shape;9971;p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2" name="Google Shape;9972;p1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8" name="Shape 9988"/>
        <p:cNvGrpSpPr/>
        <p:nvPr/>
      </p:nvGrpSpPr>
      <p:grpSpPr>
        <a:xfrm>
          <a:off x="0" y="0"/>
          <a:ext cx="0" cy="0"/>
          <a:chOff x="0" y="0"/>
          <a:chExt cx="0" cy="0"/>
        </a:xfrm>
      </p:grpSpPr>
      <p:sp>
        <p:nvSpPr>
          <p:cNvPr id="9989" name="Google Shape;9989;g176c2708edc_0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0" name="Google Shape;9990;g176c2708edc_0_4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1" name="Google Shape;9991;g176c2708edc_0_4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7" name="Shape 10007"/>
        <p:cNvGrpSpPr/>
        <p:nvPr/>
      </p:nvGrpSpPr>
      <p:grpSpPr>
        <a:xfrm>
          <a:off x="0" y="0"/>
          <a:ext cx="0" cy="0"/>
          <a:chOff x="0" y="0"/>
          <a:chExt cx="0" cy="0"/>
        </a:xfrm>
      </p:grpSpPr>
      <p:sp>
        <p:nvSpPr>
          <p:cNvPr id="10008" name="Google Shape;10008;g176c2708edc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9" name="Google Shape;10009;g176c2708edc_0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10" name="Google Shape;10010;g176c2708edc_0_5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3" name="Shape 10023"/>
        <p:cNvGrpSpPr/>
        <p:nvPr/>
      </p:nvGrpSpPr>
      <p:grpSpPr>
        <a:xfrm>
          <a:off x="0" y="0"/>
          <a:ext cx="0" cy="0"/>
          <a:chOff x="0" y="0"/>
          <a:chExt cx="0" cy="0"/>
        </a:xfrm>
      </p:grpSpPr>
      <p:sp>
        <p:nvSpPr>
          <p:cNvPr id="10024" name="Google Shape;10024;g176c2708edc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25" name="Google Shape;10025;g176c2708edc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6" name="Google Shape;10026;g176c2708edc_0_4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9" name="Shape 10039"/>
        <p:cNvGrpSpPr/>
        <p:nvPr/>
      </p:nvGrpSpPr>
      <p:grpSpPr>
        <a:xfrm>
          <a:off x="0" y="0"/>
          <a:ext cx="0" cy="0"/>
          <a:chOff x="0" y="0"/>
          <a:chExt cx="0" cy="0"/>
        </a:xfrm>
      </p:grpSpPr>
      <p:sp>
        <p:nvSpPr>
          <p:cNvPr id="10040" name="Google Shape;10040;p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41" name="Google Shape;10041;p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2" name="Google Shape;10042;p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8" name="Shape 10058"/>
        <p:cNvGrpSpPr/>
        <p:nvPr/>
      </p:nvGrpSpPr>
      <p:grpSpPr>
        <a:xfrm>
          <a:off x="0" y="0"/>
          <a:ext cx="0" cy="0"/>
          <a:chOff x="0" y="0"/>
          <a:chExt cx="0" cy="0"/>
        </a:xfrm>
      </p:grpSpPr>
      <p:sp>
        <p:nvSpPr>
          <p:cNvPr id="10059" name="Google Shape;10059;g176c2708edc_0_5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60" name="Google Shape;10060;g176c2708edc_0_5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1" name="Google Shape;10061;g176c2708edc_0_5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7" name="Shape 10077"/>
        <p:cNvGrpSpPr/>
        <p:nvPr/>
      </p:nvGrpSpPr>
      <p:grpSpPr>
        <a:xfrm>
          <a:off x="0" y="0"/>
          <a:ext cx="0" cy="0"/>
          <a:chOff x="0" y="0"/>
          <a:chExt cx="0" cy="0"/>
        </a:xfrm>
      </p:grpSpPr>
      <p:sp>
        <p:nvSpPr>
          <p:cNvPr id="10078" name="Google Shape;10078;g176c2708edc_0_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9" name="Google Shape;10079;g176c2708edc_0_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0" name="Google Shape;10080;g176c2708edc_0_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e0f3c47b18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0" name="Google Shape;1050;g1e0f3c47b18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g1e0f3c47b18_0_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6" name="Shape 10096"/>
        <p:cNvGrpSpPr/>
        <p:nvPr/>
      </p:nvGrpSpPr>
      <p:grpSpPr>
        <a:xfrm>
          <a:off x="0" y="0"/>
          <a:ext cx="0" cy="0"/>
          <a:chOff x="0" y="0"/>
          <a:chExt cx="0" cy="0"/>
        </a:xfrm>
      </p:grpSpPr>
      <p:sp>
        <p:nvSpPr>
          <p:cNvPr id="10097" name="Google Shape;10097;g176c2708edc_0_5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98" name="Google Shape;10098;g176c2708edc_0_5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9" name="Google Shape;10099;g176c2708edc_0_5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5" name="Shape 10115"/>
        <p:cNvGrpSpPr/>
        <p:nvPr/>
      </p:nvGrpSpPr>
      <p:grpSpPr>
        <a:xfrm>
          <a:off x="0" y="0"/>
          <a:ext cx="0" cy="0"/>
          <a:chOff x="0" y="0"/>
          <a:chExt cx="0" cy="0"/>
        </a:xfrm>
      </p:grpSpPr>
      <p:sp>
        <p:nvSpPr>
          <p:cNvPr id="10116" name="Google Shape;10116;g176c2708edc_0_5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17" name="Google Shape;10117;g176c2708edc_0_5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18" name="Google Shape;10118;g176c2708edc_0_5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4" name="Shape 10134"/>
        <p:cNvGrpSpPr/>
        <p:nvPr/>
      </p:nvGrpSpPr>
      <p:grpSpPr>
        <a:xfrm>
          <a:off x="0" y="0"/>
          <a:ext cx="0" cy="0"/>
          <a:chOff x="0" y="0"/>
          <a:chExt cx="0" cy="0"/>
        </a:xfrm>
      </p:grpSpPr>
      <p:sp>
        <p:nvSpPr>
          <p:cNvPr id="10135" name="Google Shape;10135;p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6" name="Google Shape;10136;p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37" name="Google Shape;10137;p1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3" name="Shape 10153"/>
        <p:cNvGrpSpPr/>
        <p:nvPr/>
      </p:nvGrpSpPr>
      <p:grpSpPr>
        <a:xfrm>
          <a:off x="0" y="0"/>
          <a:ext cx="0" cy="0"/>
          <a:chOff x="0" y="0"/>
          <a:chExt cx="0" cy="0"/>
        </a:xfrm>
      </p:grpSpPr>
      <p:sp>
        <p:nvSpPr>
          <p:cNvPr id="10154" name="Google Shape;10154;g1771ae4f3d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55" name="Google Shape;10155;g1771ae4f3d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6" name="Google Shape;10156;g1771ae4f3d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2" name="Shape 10172"/>
        <p:cNvGrpSpPr/>
        <p:nvPr/>
      </p:nvGrpSpPr>
      <p:grpSpPr>
        <a:xfrm>
          <a:off x="0" y="0"/>
          <a:ext cx="0" cy="0"/>
          <a:chOff x="0" y="0"/>
          <a:chExt cx="0" cy="0"/>
        </a:xfrm>
      </p:grpSpPr>
      <p:sp>
        <p:nvSpPr>
          <p:cNvPr id="10173" name="Google Shape;10173;g1771ae4f3d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74" name="Google Shape;10174;g1771ae4f3d6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75" name="Google Shape;10175;g1771ae4f3d6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1" name="Shape 10191"/>
        <p:cNvGrpSpPr/>
        <p:nvPr/>
      </p:nvGrpSpPr>
      <p:grpSpPr>
        <a:xfrm>
          <a:off x="0" y="0"/>
          <a:ext cx="0" cy="0"/>
          <a:chOff x="0" y="0"/>
          <a:chExt cx="0" cy="0"/>
        </a:xfrm>
      </p:grpSpPr>
      <p:sp>
        <p:nvSpPr>
          <p:cNvPr id="10192" name="Google Shape;10192;p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93" name="Google Shape;10193;p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4" name="Google Shape;10194;p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0" name="Shape 10210"/>
        <p:cNvGrpSpPr/>
        <p:nvPr/>
      </p:nvGrpSpPr>
      <p:grpSpPr>
        <a:xfrm>
          <a:off x="0" y="0"/>
          <a:ext cx="0" cy="0"/>
          <a:chOff x="0" y="0"/>
          <a:chExt cx="0" cy="0"/>
        </a:xfrm>
      </p:grpSpPr>
      <p:sp>
        <p:nvSpPr>
          <p:cNvPr id="10211" name="Google Shape;10211;g1771ae4f3d6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12" name="Google Shape;10212;g1771ae4f3d6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3" name="Google Shape;10213;g1771ae4f3d6_0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9" name="Shape 10229"/>
        <p:cNvGrpSpPr/>
        <p:nvPr/>
      </p:nvGrpSpPr>
      <p:grpSpPr>
        <a:xfrm>
          <a:off x="0" y="0"/>
          <a:ext cx="0" cy="0"/>
          <a:chOff x="0" y="0"/>
          <a:chExt cx="0" cy="0"/>
        </a:xfrm>
      </p:grpSpPr>
      <p:sp>
        <p:nvSpPr>
          <p:cNvPr id="10230" name="Google Shape;10230;g1771ae4f3d6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1" name="Google Shape;10231;g1771ae4f3d6_0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32" name="Google Shape;10232;g1771ae4f3d6_0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8" name="Shape 10248"/>
        <p:cNvGrpSpPr/>
        <p:nvPr/>
      </p:nvGrpSpPr>
      <p:grpSpPr>
        <a:xfrm>
          <a:off x="0" y="0"/>
          <a:ext cx="0" cy="0"/>
          <a:chOff x="0" y="0"/>
          <a:chExt cx="0" cy="0"/>
        </a:xfrm>
      </p:grpSpPr>
      <p:sp>
        <p:nvSpPr>
          <p:cNvPr id="10249" name="Google Shape;10249;g1771ae4f3d6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50" name="Google Shape;10250;g1771ae4f3d6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1" name="Google Shape;10251;g1771ae4f3d6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7" name="Shape 10267"/>
        <p:cNvGrpSpPr/>
        <p:nvPr/>
      </p:nvGrpSpPr>
      <p:grpSpPr>
        <a:xfrm>
          <a:off x="0" y="0"/>
          <a:ext cx="0" cy="0"/>
          <a:chOff x="0" y="0"/>
          <a:chExt cx="0" cy="0"/>
        </a:xfrm>
      </p:grpSpPr>
      <p:sp>
        <p:nvSpPr>
          <p:cNvPr id="10268" name="Google Shape;10268;g1771ae4f3d6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69" name="Google Shape;10269;g1771ae4f3d6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0" name="Google Shape;10270;g1771ae4f3d6_0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e0f3c47b18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9" name="Google Shape;1069;g1e0f3c47b18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0" name="Google Shape;1070;g1e0f3c47b18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6" name="Shape 10286"/>
        <p:cNvGrpSpPr/>
        <p:nvPr/>
      </p:nvGrpSpPr>
      <p:grpSpPr>
        <a:xfrm>
          <a:off x="0" y="0"/>
          <a:ext cx="0" cy="0"/>
          <a:chOff x="0" y="0"/>
          <a:chExt cx="0" cy="0"/>
        </a:xfrm>
      </p:grpSpPr>
      <p:sp>
        <p:nvSpPr>
          <p:cNvPr id="10287" name="Google Shape;10287;g1771ae4f3d6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88" name="Google Shape;10288;g1771ae4f3d6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89" name="Google Shape;10289;g1771ae4f3d6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5" name="Shape 10305"/>
        <p:cNvGrpSpPr/>
        <p:nvPr/>
      </p:nvGrpSpPr>
      <p:grpSpPr>
        <a:xfrm>
          <a:off x="0" y="0"/>
          <a:ext cx="0" cy="0"/>
          <a:chOff x="0" y="0"/>
          <a:chExt cx="0" cy="0"/>
        </a:xfrm>
      </p:grpSpPr>
      <p:sp>
        <p:nvSpPr>
          <p:cNvPr id="10306" name="Google Shape;10306;g1771ae4f3d6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7" name="Google Shape;10307;g1771ae4f3d6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8" name="Google Shape;10308;g1771ae4f3d6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4" name="Shape 10324"/>
        <p:cNvGrpSpPr/>
        <p:nvPr/>
      </p:nvGrpSpPr>
      <p:grpSpPr>
        <a:xfrm>
          <a:off x="0" y="0"/>
          <a:ext cx="0" cy="0"/>
          <a:chOff x="0" y="0"/>
          <a:chExt cx="0" cy="0"/>
        </a:xfrm>
      </p:grpSpPr>
      <p:sp>
        <p:nvSpPr>
          <p:cNvPr id="10325" name="Google Shape;10325;g1771ae4f3d6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6" name="Google Shape;10326;g1771ae4f3d6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7" name="Google Shape;10327;g1771ae4f3d6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3" name="Shape 10343"/>
        <p:cNvGrpSpPr/>
        <p:nvPr/>
      </p:nvGrpSpPr>
      <p:grpSpPr>
        <a:xfrm>
          <a:off x="0" y="0"/>
          <a:ext cx="0" cy="0"/>
          <a:chOff x="0" y="0"/>
          <a:chExt cx="0" cy="0"/>
        </a:xfrm>
      </p:grpSpPr>
      <p:sp>
        <p:nvSpPr>
          <p:cNvPr id="10344" name="Google Shape;10344;g1771ae4f3d6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45" name="Google Shape;10345;g1771ae4f3d6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46" name="Google Shape;10346;g1771ae4f3d6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2" name="Shape 10362"/>
        <p:cNvGrpSpPr/>
        <p:nvPr/>
      </p:nvGrpSpPr>
      <p:grpSpPr>
        <a:xfrm>
          <a:off x="0" y="0"/>
          <a:ext cx="0" cy="0"/>
          <a:chOff x="0" y="0"/>
          <a:chExt cx="0" cy="0"/>
        </a:xfrm>
      </p:grpSpPr>
      <p:sp>
        <p:nvSpPr>
          <p:cNvPr id="10363" name="Google Shape;10363;p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64" name="Google Shape;10364;p1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5" name="Google Shape;10365;p1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1" name="Shape 10381"/>
        <p:cNvGrpSpPr/>
        <p:nvPr/>
      </p:nvGrpSpPr>
      <p:grpSpPr>
        <a:xfrm>
          <a:off x="0" y="0"/>
          <a:ext cx="0" cy="0"/>
          <a:chOff x="0" y="0"/>
          <a:chExt cx="0" cy="0"/>
        </a:xfrm>
      </p:grpSpPr>
      <p:sp>
        <p:nvSpPr>
          <p:cNvPr id="10382" name="Google Shape;10382;g1771ae4f3d6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3" name="Google Shape;10383;g1771ae4f3d6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4" name="Google Shape;10384;g1771ae4f3d6_0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0" name="Shape 10400"/>
        <p:cNvGrpSpPr/>
        <p:nvPr/>
      </p:nvGrpSpPr>
      <p:grpSpPr>
        <a:xfrm>
          <a:off x="0" y="0"/>
          <a:ext cx="0" cy="0"/>
          <a:chOff x="0" y="0"/>
          <a:chExt cx="0" cy="0"/>
        </a:xfrm>
      </p:grpSpPr>
      <p:sp>
        <p:nvSpPr>
          <p:cNvPr id="10401" name="Google Shape;10401;g1771ae4f3d6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2" name="Google Shape;10402;g1771ae4f3d6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3" name="Google Shape;10403;g1771ae4f3d6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9" name="Shape 10419"/>
        <p:cNvGrpSpPr/>
        <p:nvPr/>
      </p:nvGrpSpPr>
      <p:grpSpPr>
        <a:xfrm>
          <a:off x="0" y="0"/>
          <a:ext cx="0" cy="0"/>
          <a:chOff x="0" y="0"/>
          <a:chExt cx="0" cy="0"/>
        </a:xfrm>
      </p:grpSpPr>
      <p:sp>
        <p:nvSpPr>
          <p:cNvPr id="10420" name="Google Shape;10420;g1771ae4f3d6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21" name="Google Shape;10421;g1771ae4f3d6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2" name="Google Shape;10422;g1771ae4f3d6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8" name="Shape 10438"/>
        <p:cNvGrpSpPr/>
        <p:nvPr/>
      </p:nvGrpSpPr>
      <p:grpSpPr>
        <a:xfrm>
          <a:off x="0" y="0"/>
          <a:ext cx="0" cy="0"/>
          <a:chOff x="0" y="0"/>
          <a:chExt cx="0" cy="0"/>
        </a:xfrm>
      </p:grpSpPr>
      <p:sp>
        <p:nvSpPr>
          <p:cNvPr id="10439" name="Google Shape;10439;g1771ae4f3d6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40" name="Google Shape;10440;g1771ae4f3d6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1" name="Google Shape;10441;g1771ae4f3d6_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7" name="Shape 10457"/>
        <p:cNvGrpSpPr/>
        <p:nvPr/>
      </p:nvGrpSpPr>
      <p:grpSpPr>
        <a:xfrm>
          <a:off x="0" y="0"/>
          <a:ext cx="0" cy="0"/>
          <a:chOff x="0" y="0"/>
          <a:chExt cx="0" cy="0"/>
        </a:xfrm>
      </p:grpSpPr>
      <p:sp>
        <p:nvSpPr>
          <p:cNvPr id="10458" name="Google Shape;10458;g1771ae4f3d6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59" name="Google Shape;10459;g1771ae4f3d6_0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60" name="Google Shape;10460;g1771ae4f3d6_0_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e0f3c47b18_0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 name="Google Shape;1088;g1e0f3c47b18_0_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g1e0f3c47b18_0_3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6" name="Shape 10476"/>
        <p:cNvGrpSpPr/>
        <p:nvPr/>
      </p:nvGrpSpPr>
      <p:grpSpPr>
        <a:xfrm>
          <a:off x="0" y="0"/>
          <a:ext cx="0" cy="0"/>
          <a:chOff x="0" y="0"/>
          <a:chExt cx="0" cy="0"/>
        </a:xfrm>
      </p:grpSpPr>
      <p:sp>
        <p:nvSpPr>
          <p:cNvPr id="10477" name="Google Shape;10477;g1771ae4f3d6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78" name="Google Shape;10478;g1771ae4f3d6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9" name="Google Shape;10479;g1771ae4f3d6_0_2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5" name="Shape 10495"/>
        <p:cNvGrpSpPr/>
        <p:nvPr/>
      </p:nvGrpSpPr>
      <p:grpSpPr>
        <a:xfrm>
          <a:off x="0" y="0"/>
          <a:ext cx="0" cy="0"/>
          <a:chOff x="0" y="0"/>
          <a:chExt cx="0" cy="0"/>
        </a:xfrm>
      </p:grpSpPr>
      <p:sp>
        <p:nvSpPr>
          <p:cNvPr id="10496" name="Google Shape;10496;p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97" name="Google Shape;10497;p1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98" name="Google Shape;10498;p1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4" name="Shape 10514"/>
        <p:cNvGrpSpPr/>
        <p:nvPr/>
      </p:nvGrpSpPr>
      <p:grpSpPr>
        <a:xfrm>
          <a:off x="0" y="0"/>
          <a:ext cx="0" cy="0"/>
          <a:chOff x="0" y="0"/>
          <a:chExt cx="0" cy="0"/>
        </a:xfrm>
      </p:grpSpPr>
      <p:sp>
        <p:nvSpPr>
          <p:cNvPr id="10515" name="Google Shape;10515;p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6" name="Google Shape;10516;p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7" name="Google Shape;10517;p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3" name="Shape 10533"/>
        <p:cNvGrpSpPr/>
        <p:nvPr/>
      </p:nvGrpSpPr>
      <p:grpSpPr>
        <a:xfrm>
          <a:off x="0" y="0"/>
          <a:ext cx="0" cy="0"/>
          <a:chOff x="0" y="0"/>
          <a:chExt cx="0" cy="0"/>
        </a:xfrm>
      </p:grpSpPr>
      <p:sp>
        <p:nvSpPr>
          <p:cNvPr id="10534" name="Google Shape;10534;p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35" name="Google Shape;10535;p1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6" name="Google Shape;10536;p1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3" name="Shape 10553"/>
        <p:cNvGrpSpPr/>
        <p:nvPr/>
      </p:nvGrpSpPr>
      <p:grpSpPr>
        <a:xfrm>
          <a:off x="0" y="0"/>
          <a:ext cx="0" cy="0"/>
          <a:chOff x="0" y="0"/>
          <a:chExt cx="0" cy="0"/>
        </a:xfrm>
      </p:grpSpPr>
      <p:sp>
        <p:nvSpPr>
          <p:cNvPr id="10554" name="Google Shape;10554;p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55" name="Google Shape;10555;p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56" name="Google Shape;10556;p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3" name="Shape 10573"/>
        <p:cNvGrpSpPr/>
        <p:nvPr/>
      </p:nvGrpSpPr>
      <p:grpSpPr>
        <a:xfrm>
          <a:off x="0" y="0"/>
          <a:ext cx="0" cy="0"/>
          <a:chOff x="0" y="0"/>
          <a:chExt cx="0" cy="0"/>
        </a:xfrm>
      </p:grpSpPr>
      <p:sp>
        <p:nvSpPr>
          <p:cNvPr id="10574" name="Google Shape;10574;g14cd349e79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75" name="Google Shape;10575;g14cd349e79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6" name="Google Shape;10576;g14cd349e792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2" name="Shape 10592"/>
        <p:cNvGrpSpPr/>
        <p:nvPr/>
      </p:nvGrpSpPr>
      <p:grpSpPr>
        <a:xfrm>
          <a:off x="0" y="0"/>
          <a:ext cx="0" cy="0"/>
          <a:chOff x="0" y="0"/>
          <a:chExt cx="0" cy="0"/>
        </a:xfrm>
      </p:grpSpPr>
      <p:sp>
        <p:nvSpPr>
          <p:cNvPr id="10593" name="Google Shape;10593;g14cd349e79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94" name="Google Shape;10594;g14cd349e792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95" name="Google Shape;10595;g14cd349e792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2" name="Shape 10612"/>
        <p:cNvGrpSpPr/>
        <p:nvPr/>
      </p:nvGrpSpPr>
      <p:grpSpPr>
        <a:xfrm>
          <a:off x="0" y="0"/>
          <a:ext cx="0" cy="0"/>
          <a:chOff x="0" y="0"/>
          <a:chExt cx="0" cy="0"/>
        </a:xfrm>
      </p:grpSpPr>
      <p:sp>
        <p:nvSpPr>
          <p:cNvPr id="10613" name="Google Shape;10613;g14cd349e792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14" name="Google Shape;10614;g14cd349e792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15" name="Google Shape;10615;g14cd349e792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2" name="Shape 10632"/>
        <p:cNvGrpSpPr/>
        <p:nvPr/>
      </p:nvGrpSpPr>
      <p:grpSpPr>
        <a:xfrm>
          <a:off x="0" y="0"/>
          <a:ext cx="0" cy="0"/>
          <a:chOff x="0" y="0"/>
          <a:chExt cx="0" cy="0"/>
        </a:xfrm>
      </p:grpSpPr>
      <p:sp>
        <p:nvSpPr>
          <p:cNvPr id="10633" name="Google Shape;10633;g14cd349e792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34" name="Google Shape;10634;g14cd349e792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35" name="Google Shape;10635;g14cd349e792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1" name="Shape 10651"/>
        <p:cNvGrpSpPr/>
        <p:nvPr/>
      </p:nvGrpSpPr>
      <p:grpSpPr>
        <a:xfrm>
          <a:off x="0" y="0"/>
          <a:ext cx="0" cy="0"/>
          <a:chOff x="0" y="0"/>
          <a:chExt cx="0" cy="0"/>
        </a:xfrm>
      </p:grpSpPr>
      <p:sp>
        <p:nvSpPr>
          <p:cNvPr id="10652" name="Google Shape;10652;g14cd349e792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53" name="Google Shape;10653;g14cd349e792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54" name="Google Shape;10654;g14cd349e792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1e0f3c47b18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7" name="Google Shape;1107;g1e0f3c47b18_0_3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8" name="Google Shape;1108;g1e0f3c47b18_0_3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1" name="Shape 10671"/>
        <p:cNvGrpSpPr/>
        <p:nvPr/>
      </p:nvGrpSpPr>
      <p:grpSpPr>
        <a:xfrm>
          <a:off x="0" y="0"/>
          <a:ext cx="0" cy="0"/>
          <a:chOff x="0" y="0"/>
          <a:chExt cx="0" cy="0"/>
        </a:xfrm>
      </p:grpSpPr>
      <p:sp>
        <p:nvSpPr>
          <p:cNvPr id="10672" name="Google Shape;10672;g14cd349e792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73" name="Google Shape;10673;g14cd349e792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4" name="Google Shape;10674;g14cd349e792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1" name="Shape 10691"/>
        <p:cNvGrpSpPr/>
        <p:nvPr/>
      </p:nvGrpSpPr>
      <p:grpSpPr>
        <a:xfrm>
          <a:off x="0" y="0"/>
          <a:ext cx="0" cy="0"/>
          <a:chOff x="0" y="0"/>
          <a:chExt cx="0" cy="0"/>
        </a:xfrm>
      </p:grpSpPr>
      <p:sp>
        <p:nvSpPr>
          <p:cNvPr id="10692" name="Google Shape;10692;g14cd349e792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93" name="Google Shape;10693;g14cd349e792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4" name="Google Shape;10694;g14cd349e792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0" name="Shape 10710"/>
        <p:cNvGrpSpPr/>
        <p:nvPr/>
      </p:nvGrpSpPr>
      <p:grpSpPr>
        <a:xfrm>
          <a:off x="0" y="0"/>
          <a:ext cx="0" cy="0"/>
          <a:chOff x="0" y="0"/>
          <a:chExt cx="0" cy="0"/>
        </a:xfrm>
      </p:grpSpPr>
      <p:sp>
        <p:nvSpPr>
          <p:cNvPr id="10711" name="Google Shape;10711;g14cd349e792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12" name="Google Shape;10712;g14cd349e792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13" name="Google Shape;10713;g14cd349e792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0" name="Shape 10730"/>
        <p:cNvGrpSpPr/>
        <p:nvPr/>
      </p:nvGrpSpPr>
      <p:grpSpPr>
        <a:xfrm>
          <a:off x="0" y="0"/>
          <a:ext cx="0" cy="0"/>
          <a:chOff x="0" y="0"/>
          <a:chExt cx="0" cy="0"/>
        </a:xfrm>
      </p:grpSpPr>
      <p:sp>
        <p:nvSpPr>
          <p:cNvPr id="10731" name="Google Shape;10731;g14cd349e792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32" name="Google Shape;10732;g14cd349e792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33" name="Google Shape;10733;g14cd349e792_0_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0" name="Shape 10750"/>
        <p:cNvGrpSpPr/>
        <p:nvPr/>
      </p:nvGrpSpPr>
      <p:grpSpPr>
        <a:xfrm>
          <a:off x="0" y="0"/>
          <a:ext cx="0" cy="0"/>
          <a:chOff x="0" y="0"/>
          <a:chExt cx="0" cy="0"/>
        </a:xfrm>
      </p:grpSpPr>
      <p:sp>
        <p:nvSpPr>
          <p:cNvPr id="10751" name="Google Shape;10751;p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52" name="Google Shape;10752;p1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53" name="Google Shape;10753;p1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9" name="Shape 10769"/>
        <p:cNvGrpSpPr/>
        <p:nvPr/>
      </p:nvGrpSpPr>
      <p:grpSpPr>
        <a:xfrm>
          <a:off x="0" y="0"/>
          <a:ext cx="0" cy="0"/>
          <a:chOff x="0" y="0"/>
          <a:chExt cx="0" cy="0"/>
        </a:xfrm>
      </p:grpSpPr>
      <p:sp>
        <p:nvSpPr>
          <p:cNvPr id="10770" name="Google Shape;10770;g14cd349e792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71" name="Google Shape;10771;g14cd349e792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72" name="Google Shape;10772;g14cd349e792_0_1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8" name="Shape 10788"/>
        <p:cNvGrpSpPr/>
        <p:nvPr/>
      </p:nvGrpSpPr>
      <p:grpSpPr>
        <a:xfrm>
          <a:off x="0" y="0"/>
          <a:ext cx="0" cy="0"/>
          <a:chOff x="0" y="0"/>
          <a:chExt cx="0" cy="0"/>
        </a:xfrm>
      </p:grpSpPr>
      <p:sp>
        <p:nvSpPr>
          <p:cNvPr id="10789" name="Google Shape;10789;g14cd349e792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90" name="Google Shape;10790;g14cd349e792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91" name="Google Shape;10791;g14cd349e792_0_1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8" name="Shape 10808"/>
        <p:cNvGrpSpPr/>
        <p:nvPr/>
      </p:nvGrpSpPr>
      <p:grpSpPr>
        <a:xfrm>
          <a:off x="0" y="0"/>
          <a:ext cx="0" cy="0"/>
          <a:chOff x="0" y="0"/>
          <a:chExt cx="0" cy="0"/>
        </a:xfrm>
      </p:grpSpPr>
      <p:sp>
        <p:nvSpPr>
          <p:cNvPr id="10809" name="Google Shape;10809;g14cd349e792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10" name="Google Shape;10810;g14cd349e792_0_2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1" name="Google Shape;10811;g14cd349e792_0_2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8" name="Shape 10828"/>
        <p:cNvGrpSpPr/>
        <p:nvPr/>
      </p:nvGrpSpPr>
      <p:grpSpPr>
        <a:xfrm>
          <a:off x="0" y="0"/>
          <a:ext cx="0" cy="0"/>
          <a:chOff x="0" y="0"/>
          <a:chExt cx="0" cy="0"/>
        </a:xfrm>
      </p:grpSpPr>
      <p:sp>
        <p:nvSpPr>
          <p:cNvPr id="10829" name="Google Shape;10829;g14cd349e792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30" name="Google Shape;10830;g14cd349e792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1" name="Google Shape;10831;g14cd349e792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7" name="Shape 10847"/>
        <p:cNvGrpSpPr/>
        <p:nvPr/>
      </p:nvGrpSpPr>
      <p:grpSpPr>
        <a:xfrm>
          <a:off x="0" y="0"/>
          <a:ext cx="0" cy="0"/>
          <a:chOff x="0" y="0"/>
          <a:chExt cx="0" cy="0"/>
        </a:xfrm>
      </p:grpSpPr>
      <p:sp>
        <p:nvSpPr>
          <p:cNvPr id="10848" name="Google Shape;10848;g14cd349e792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9" name="Google Shape;10849;g14cd349e792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50" name="Google Shape;10850;g14cd349e792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6" name="Google Shape;112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7" name="Google Shape;112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7" name="Shape 10867"/>
        <p:cNvGrpSpPr/>
        <p:nvPr/>
      </p:nvGrpSpPr>
      <p:grpSpPr>
        <a:xfrm>
          <a:off x="0" y="0"/>
          <a:ext cx="0" cy="0"/>
          <a:chOff x="0" y="0"/>
          <a:chExt cx="0" cy="0"/>
        </a:xfrm>
      </p:grpSpPr>
      <p:sp>
        <p:nvSpPr>
          <p:cNvPr id="10868" name="Google Shape;10868;g14cd349e792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69" name="Google Shape;10869;g14cd349e792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70" name="Google Shape;10870;g14cd349e792_0_2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6" name="Shape 10886"/>
        <p:cNvGrpSpPr/>
        <p:nvPr/>
      </p:nvGrpSpPr>
      <p:grpSpPr>
        <a:xfrm>
          <a:off x="0" y="0"/>
          <a:ext cx="0" cy="0"/>
          <a:chOff x="0" y="0"/>
          <a:chExt cx="0" cy="0"/>
        </a:xfrm>
      </p:grpSpPr>
      <p:sp>
        <p:nvSpPr>
          <p:cNvPr id="10887" name="Google Shape;10887;g14cd349e792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8" name="Google Shape;10888;g14cd349e792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89" name="Google Shape;10889;g14cd349e792_0_2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5" name="Shape 10905"/>
        <p:cNvGrpSpPr/>
        <p:nvPr/>
      </p:nvGrpSpPr>
      <p:grpSpPr>
        <a:xfrm>
          <a:off x="0" y="0"/>
          <a:ext cx="0" cy="0"/>
          <a:chOff x="0" y="0"/>
          <a:chExt cx="0" cy="0"/>
        </a:xfrm>
      </p:grpSpPr>
      <p:sp>
        <p:nvSpPr>
          <p:cNvPr id="10906" name="Google Shape;10906;g14cd349e792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07" name="Google Shape;10907;g14cd349e792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08" name="Google Shape;10908;g14cd349e792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5" name="Shape 10925"/>
        <p:cNvGrpSpPr/>
        <p:nvPr/>
      </p:nvGrpSpPr>
      <p:grpSpPr>
        <a:xfrm>
          <a:off x="0" y="0"/>
          <a:ext cx="0" cy="0"/>
          <a:chOff x="0" y="0"/>
          <a:chExt cx="0" cy="0"/>
        </a:xfrm>
      </p:grpSpPr>
      <p:sp>
        <p:nvSpPr>
          <p:cNvPr id="10926" name="Google Shape;10926;g14cd349e792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27" name="Google Shape;10927;g14cd349e792_0_3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28" name="Google Shape;10928;g14cd349e792_0_3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4" name="Shape 10944"/>
        <p:cNvGrpSpPr/>
        <p:nvPr/>
      </p:nvGrpSpPr>
      <p:grpSpPr>
        <a:xfrm>
          <a:off x="0" y="0"/>
          <a:ext cx="0" cy="0"/>
          <a:chOff x="0" y="0"/>
          <a:chExt cx="0" cy="0"/>
        </a:xfrm>
      </p:grpSpPr>
      <p:sp>
        <p:nvSpPr>
          <p:cNvPr id="10945" name="Google Shape;10945;g14cd349e792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46" name="Google Shape;10946;g14cd349e792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47" name="Google Shape;10947;g14cd349e792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3" name="Shape 10963"/>
        <p:cNvGrpSpPr/>
        <p:nvPr/>
      </p:nvGrpSpPr>
      <p:grpSpPr>
        <a:xfrm>
          <a:off x="0" y="0"/>
          <a:ext cx="0" cy="0"/>
          <a:chOff x="0" y="0"/>
          <a:chExt cx="0" cy="0"/>
        </a:xfrm>
      </p:grpSpPr>
      <p:sp>
        <p:nvSpPr>
          <p:cNvPr id="10964" name="Google Shape;10964;g14cd349e792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65" name="Google Shape;10965;g14cd349e792_0_3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66" name="Google Shape;10966;g14cd349e792_0_3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3" name="Shape 10983"/>
        <p:cNvGrpSpPr/>
        <p:nvPr/>
      </p:nvGrpSpPr>
      <p:grpSpPr>
        <a:xfrm>
          <a:off x="0" y="0"/>
          <a:ext cx="0" cy="0"/>
          <a:chOff x="0" y="0"/>
          <a:chExt cx="0" cy="0"/>
        </a:xfrm>
      </p:grpSpPr>
      <p:sp>
        <p:nvSpPr>
          <p:cNvPr id="10984" name="Google Shape;10984;g14cd349e792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85" name="Google Shape;10985;g14cd349e792_0_3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6" name="Google Shape;10986;g14cd349e792_0_3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3" name="Shape 11003"/>
        <p:cNvGrpSpPr/>
        <p:nvPr/>
      </p:nvGrpSpPr>
      <p:grpSpPr>
        <a:xfrm>
          <a:off x="0" y="0"/>
          <a:ext cx="0" cy="0"/>
          <a:chOff x="0" y="0"/>
          <a:chExt cx="0" cy="0"/>
        </a:xfrm>
      </p:grpSpPr>
      <p:sp>
        <p:nvSpPr>
          <p:cNvPr id="11004" name="Google Shape;11004;g14cd349e792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05" name="Google Shape;11005;g14cd349e792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06" name="Google Shape;11006;g14cd349e792_0_3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3" name="Shape 11023"/>
        <p:cNvGrpSpPr/>
        <p:nvPr/>
      </p:nvGrpSpPr>
      <p:grpSpPr>
        <a:xfrm>
          <a:off x="0" y="0"/>
          <a:ext cx="0" cy="0"/>
          <a:chOff x="0" y="0"/>
          <a:chExt cx="0" cy="0"/>
        </a:xfrm>
      </p:grpSpPr>
      <p:sp>
        <p:nvSpPr>
          <p:cNvPr id="11024" name="Google Shape;11024;g14cd349e792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25" name="Google Shape;11025;g14cd349e792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26" name="Google Shape;11026;g14cd349e792_0_4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3" name="Shape 11043"/>
        <p:cNvGrpSpPr/>
        <p:nvPr/>
      </p:nvGrpSpPr>
      <p:grpSpPr>
        <a:xfrm>
          <a:off x="0" y="0"/>
          <a:ext cx="0" cy="0"/>
          <a:chOff x="0" y="0"/>
          <a:chExt cx="0" cy="0"/>
        </a:xfrm>
      </p:grpSpPr>
      <p:sp>
        <p:nvSpPr>
          <p:cNvPr id="11044" name="Google Shape;11044;g14cd349e792_0_4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45" name="Google Shape;11045;g14cd349e792_0_4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6" name="Google Shape;11046;g14cd349e792_0_4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5" name="Google Shape;11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6" name="Google Shape;114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3" name="Shape 11063"/>
        <p:cNvGrpSpPr/>
        <p:nvPr/>
      </p:nvGrpSpPr>
      <p:grpSpPr>
        <a:xfrm>
          <a:off x="0" y="0"/>
          <a:ext cx="0" cy="0"/>
          <a:chOff x="0" y="0"/>
          <a:chExt cx="0" cy="0"/>
        </a:xfrm>
      </p:grpSpPr>
      <p:sp>
        <p:nvSpPr>
          <p:cNvPr id="11064" name="Google Shape;11064;g14cd349e792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65" name="Google Shape;11065;g14cd349e792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66" name="Google Shape;11066;g14cd349e792_0_4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3" name="Shape 11083"/>
        <p:cNvGrpSpPr/>
        <p:nvPr/>
      </p:nvGrpSpPr>
      <p:grpSpPr>
        <a:xfrm>
          <a:off x="0" y="0"/>
          <a:ext cx="0" cy="0"/>
          <a:chOff x="0" y="0"/>
          <a:chExt cx="0" cy="0"/>
        </a:xfrm>
      </p:grpSpPr>
      <p:sp>
        <p:nvSpPr>
          <p:cNvPr id="11084" name="Google Shape;11084;g14cd349e792_0_4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85" name="Google Shape;11085;g14cd349e792_0_4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86" name="Google Shape;11086;g14cd349e792_0_4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3" name="Shape 11103"/>
        <p:cNvGrpSpPr/>
        <p:nvPr/>
      </p:nvGrpSpPr>
      <p:grpSpPr>
        <a:xfrm>
          <a:off x="0" y="0"/>
          <a:ext cx="0" cy="0"/>
          <a:chOff x="0" y="0"/>
          <a:chExt cx="0" cy="0"/>
        </a:xfrm>
      </p:grpSpPr>
      <p:sp>
        <p:nvSpPr>
          <p:cNvPr id="11104" name="Google Shape;11104;g14cd349e792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05" name="Google Shape;11105;g14cd349e792_0_4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6" name="Google Shape;11106;g14cd349e792_0_4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3" name="Shape 11123"/>
        <p:cNvGrpSpPr/>
        <p:nvPr/>
      </p:nvGrpSpPr>
      <p:grpSpPr>
        <a:xfrm>
          <a:off x="0" y="0"/>
          <a:ext cx="0" cy="0"/>
          <a:chOff x="0" y="0"/>
          <a:chExt cx="0" cy="0"/>
        </a:xfrm>
      </p:grpSpPr>
      <p:sp>
        <p:nvSpPr>
          <p:cNvPr id="11124" name="Google Shape;11124;p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25" name="Google Shape;11125;p1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6" name="Google Shape;11126;p1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2" name="Shape 11142"/>
        <p:cNvGrpSpPr/>
        <p:nvPr/>
      </p:nvGrpSpPr>
      <p:grpSpPr>
        <a:xfrm>
          <a:off x="0" y="0"/>
          <a:ext cx="0" cy="0"/>
          <a:chOff x="0" y="0"/>
          <a:chExt cx="0" cy="0"/>
        </a:xfrm>
      </p:grpSpPr>
      <p:sp>
        <p:nvSpPr>
          <p:cNvPr id="11143" name="Google Shape;11143;p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44" name="Google Shape;11144;p1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45" name="Google Shape;11145;p1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1" name="Shape 11161"/>
        <p:cNvGrpSpPr/>
        <p:nvPr/>
      </p:nvGrpSpPr>
      <p:grpSpPr>
        <a:xfrm>
          <a:off x="0" y="0"/>
          <a:ext cx="0" cy="0"/>
          <a:chOff x="0" y="0"/>
          <a:chExt cx="0" cy="0"/>
        </a:xfrm>
      </p:grpSpPr>
      <p:sp>
        <p:nvSpPr>
          <p:cNvPr id="11162" name="Google Shape;11162;g14cd349e792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63" name="Google Shape;11163;g14cd349e792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64" name="Google Shape;11164;g14cd349e792_0_5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0" name="Shape 11180"/>
        <p:cNvGrpSpPr/>
        <p:nvPr/>
      </p:nvGrpSpPr>
      <p:grpSpPr>
        <a:xfrm>
          <a:off x="0" y="0"/>
          <a:ext cx="0" cy="0"/>
          <a:chOff x="0" y="0"/>
          <a:chExt cx="0" cy="0"/>
        </a:xfrm>
      </p:grpSpPr>
      <p:sp>
        <p:nvSpPr>
          <p:cNvPr id="11181" name="Google Shape;11181;g14cd349e792_0_5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82" name="Google Shape;11182;g14cd349e792_0_5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83" name="Google Shape;11183;g14cd349e792_0_5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9" name="Shape 11199"/>
        <p:cNvGrpSpPr/>
        <p:nvPr/>
      </p:nvGrpSpPr>
      <p:grpSpPr>
        <a:xfrm>
          <a:off x="0" y="0"/>
          <a:ext cx="0" cy="0"/>
          <a:chOff x="0" y="0"/>
          <a:chExt cx="0" cy="0"/>
        </a:xfrm>
      </p:grpSpPr>
      <p:sp>
        <p:nvSpPr>
          <p:cNvPr id="11200" name="Google Shape;11200;g14cd349e792_0_5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01" name="Google Shape;11201;g14cd349e792_0_5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02" name="Google Shape;11202;g14cd349e792_0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8" name="Shape 11218"/>
        <p:cNvGrpSpPr/>
        <p:nvPr/>
      </p:nvGrpSpPr>
      <p:grpSpPr>
        <a:xfrm>
          <a:off x="0" y="0"/>
          <a:ext cx="0" cy="0"/>
          <a:chOff x="0" y="0"/>
          <a:chExt cx="0" cy="0"/>
        </a:xfrm>
      </p:grpSpPr>
      <p:sp>
        <p:nvSpPr>
          <p:cNvPr id="11219" name="Google Shape;11219;g14cd349e792_0_5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20" name="Google Shape;11220;g14cd349e792_0_5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1" name="Google Shape;11221;g14cd349e792_0_5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7" name="Shape 11237"/>
        <p:cNvGrpSpPr/>
        <p:nvPr/>
      </p:nvGrpSpPr>
      <p:grpSpPr>
        <a:xfrm>
          <a:off x="0" y="0"/>
          <a:ext cx="0" cy="0"/>
          <a:chOff x="0" y="0"/>
          <a:chExt cx="0" cy="0"/>
        </a:xfrm>
      </p:grpSpPr>
      <p:sp>
        <p:nvSpPr>
          <p:cNvPr id="11238" name="Google Shape;11238;g14cd349e792_0_5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39" name="Google Shape;11239;g14cd349e792_0_5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40" name="Google Shape;11240;g14cd349e792_0_5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1" name="Google Shape;116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2" name="Google Shape;116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6" name="Shape 11256"/>
        <p:cNvGrpSpPr/>
        <p:nvPr/>
      </p:nvGrpSpPr>
      <p:grpSpPr>
        <a:xfrm>
          <a:off x="0" y="0"/>
          <a:ext cx="0" cy="0"/>
          <a:chOff x="0" y="0"/>
          <a:chExt cx="0" cy="0"/>
        </a:xfrm>
      </p:grpSpPr>
      <p:sp>
        <p:nvSpPr>
          <p:cNvPr id="11257" name="Google Shape;11257;g14cd349e79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8" name="Google Shape;11258;g14cd349e792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59" name="Google Shape;11259;g14cd349e792_0_6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5" name="Shape 11275"/>
        <p:cNvGrpSpPr/>
        <p:nvPr/>
      </p:nvGrpSpPr>
      <p:grpSpPr>
        <a:xfrm>
          <a:off x="0" y="0"/>
          <a:ext cx="0" cy="0"/>
          <a:chOff x="0" y="0"/>
          <a:chExt cx="0" cy="0"/>
        </a:xfrm>
      </p:grpSpPr>
      <p:sp>
        <p:nvSpPr>
          <p:cNvPr id="11276" name="Google Shape;11276;p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77" name="Google Shape;11277;p1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78" name="Google Shape;11278;p1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4" name="Shape 11294"/>
        <p:cNvGrpSpPr/>
        <p:nvPr/>
      </p:nvGrpSpPr>
      <p:grpSpPr>
        <a:xfrm>
          <a:off x="0" y="0"/>
          <a:ext cx="0" cy="0"/>
          <a:chOff x="0" y="0"/>
          <a:chExt cx="0" cy="0"/>
        </a:xfrm>
      </p:grpSpPr>
      <p:sp>
        <p:nvSpPr>
          <p:cNvPr id="11295" name="Google Shape;11295;p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96" name="Google Shape;11296;p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97" name="Google Shape;11297;p1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3" name="Shape 11313"/>
        <p:cNvGrpSpPr/>
        <p:nvPr/>
      </p:nvGrpSpPr>
      <p:grpSpPr>
        <a:xfrm>
          <a:off x="0" y="0"/>
          <a:ext cx="0" cy="0"/>
          <a:chOff x="0" y="0"/>
          <a:chExt cx="0" cy="0"/>
        </a:xfrm>
      </p:grpSpPr>
      <p:sp>
        <p:nvSpPr>
          <p:cNvPr id="11314" name="Google Shape;11314;g14cd349e792_0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15" name="Google Shape;11315;g14cd349e792_0_6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16" name="Google Shape;11316;g14cd349e792_0_6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2" name="Shape 11332"/>
        <p:cNvGrpSpPr/>
        <p:nvPr/>
      </p:nvGrpSpPr>
      <p:grpSpPr>
        <a:xfrm>
          <a:off x="0" y="0"/>
          <a:ext cx="0" cy="0"/>
          <a:chOff x="0" y="0"/>
          <a:chExt cx="0" cy="0"/>
        </a:xfrm>
      </p:grpSpPr>
      <p:sp>
        <p:nvSpPr>
          <p:cNvPr id="11333" name="Google Shape;11333;g14cd349e792_0_6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34" name="Google Shape;11334;g14cd349e792_0_6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35" name="Google Shape;11335;g14cd349e792_0_6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1" name="Shape 11351"/>
        <p:cNvGrpSpPr/>
        <p:nvPr/>
      </p:nvGrpSpPr>
      <p:grpSpPr>
        <a:xfrm>
          <a:off x="0" y="0"/>
          <a:ext cx="0" cy="0"/>
          <a:chOff x="0" y="0"/>
          <a:chExt cx="0" cy="0"/>
        </a:xfrm>
      </p:grpSpPr>
      <p:sp>
        <p:nvSpPr>
          <p:cNvPr id="11352" name="Google Shape;11352;g14cd349e792_0_6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53" name="Google Shape;11353;g14cd349e792_0_6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54" name="Google Shape;11354;g14cd349e792_0_6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0" name="Shape 11370"/>
        <p:cNvGrpSpPr/>
        <p:nvPr/>
      </p:nvGrpSpPr>
      <p:grpSpPr>
        <a:xfrm>
          <a:off x="0" y="0"/>
          <a:ext cx="0" cy="0"/>
          <a:chOff x="0" y="0"/>
          <a:chExt cx="0" cy="0"/>
        </a:xfrm>
      </p:grpSpPr>
      <p:sp>
        <p:nvSpPr>
          <p:cNvPr id="11371" name="Google Shape;11371;g14cd349e792_0_6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2" name="Google Shape;11372;g14cd349e792_0_6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73" name="Google Shape;11373;g14cd349e792_0_6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9" name="Shape 11389"/>
        <p:cNvGrpSpPr/>
        <p:nvPr/>
      </p:nvGrpSpPr>
      <p:grpSpPr>
        <a:xfrm>
          <a:off x="0" y="0"/>
          <a:ext cx="0" cy="0"/>
          <a:chOff x="0" y="0"/>
          <a:chExt cx="0" cy="0"/>
        </a:xfrm>
      </p:grpSpPr>
      <p:sp>
        <p:nvSpPr>
          <p:cNvPr id="11390" name="Google Shape;11390;g14cd349e792_0_7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91" name="Google Shape;11391;g14cd349e792_0_7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2" name="Google Shape;11392;g14cd349e792_0_7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8" name="Shape 11408"/>
        <p:cNvGrpSpPr/>
        <p:nvPr/>
      </p:nvGrpSpPr>
      <p:grpSpPr>
        <a:xfrm>
          <a:off x="0" y="0"/>
          <a:ext cx="0" cy="0"/>
          <a:chOff x="0" y="0"/>
          <a:chExt cx="0" cy="0"/>
        </a:xfrm>
      </p:grpSpPr>
      <p:sp>
        <p:nvSpPr>
          <p:cNvPr id="11409" name="Google Shape;11409;g14cd349e792_0_7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10" name="Google Shape;11410;g14cd349e792_0_7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1" name="Google Shape;11411;g14cd349e792_0_7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7" name="Shape 11427"/>
        <p:cNvGrpSpPr/>
        <p:nvPr/>
      </p:nvGrpSpPr>
      <p:grpSpPr>
        <a:xfrm>
          <a:off x="0" y="0"/>
          <a:ext cx="0" cy="0"/>
          <a:chOff x="0" y="0"/>
          <a:chExt cx="0" cy="0"/>
        </a:xfrm>
      </p:grpSpPr>
      <p:sp>
        <p:nvSpPr>
          <p:cNvPr id="11428" name="Google Shape;11428;g14cd349e792_0_7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29" name="Google Shape;11429;g14cd349e792_0_7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30" name="Google Shape;11430;g14cd349e792_0_7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1e0f3c47b1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0" name="Google Shape;1180;g1e0f3c47b18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1" name="Google Shape;1181;g1e0f3c47b18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6" name="Shape 11446"/>
        <p:cNvGrpSpPr/>
        <p:nvPr/>
      </p:nvGrpSpPr>
      <p:grpSpPr>
        <a:xfrm>
          <a:off x="0" y="0"/>
          <a:ext cx="0" cy="0"/>
          <a:chOff x="0" y="0"/>
          <a:chExt cx="0" cy="0"/>
        </a:xfrm>
      </p:grpSpPr>
      <p:sp>
        <p:nvSpPr>
          <p:cNvPr id="11447" name="Google Shape;11447;g14cd349e792_0_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48" name="Google Shape;11448;g14cd349e792_0_7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49" name="Google Shape;11449;g14cd349e792_0_7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5" name="Shape 11465"/>
        <p:cNvGrpSpPr/>
        <p:nvPr/>
      </p:nvGrpSpPr>
      <p:grpSpPr>
        <a:xfrm>
          <a:off x="0" y="0"/>
          <a:ext cx="0" cy="0"/>
          <a:chOff x="0" y="0"/>
          <a:chExt cx="0" cy="0"/>
        </a:xfrm>
      </p:grpSpPr>
      <p:sp>
        <p:nvSpPr>
          <p:cNvPr id="11466" name="Google Shape;11466;g14cd349e792_0_7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67" name="Google Shape;11467;g14cd349e792_0_7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68" name="Google Shape;11468;g14cd349e792_0_7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4" name="Shape 11484"/>
        <p:cNvGrpSpPr/>
        <p:nvPr/>
      </p:nvGrpSpPr>
      <p:grpSpPr>
        <a:xfrm>
          <a:off x="0" y="0"/>
          <a:ext cx="0" cy="0"/>
          <a:chOff x="0" y="0"/>
          <a:chExt cx="0" cy="0"/>
        </a:xfrm>
      </p:grpSpPr>
      <p:sp>
        <p:nvSpPr>
          <p:cNvPr id="11485" name="Google Shape;11485;g14cd349e792_0_7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86" name="Google Shape;11486;g14cd349e792_0_7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7" name="Google Shape;11487;g14cd349e792_0_7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3" name="Shape 11503"/>
        <p:cNvGrpSpPr/>
        <p:nvPr/>
      </p:nvGrpSpPr>
      <p:grpSpPr>
        <a:xfrm>
          <a:off x="0" y="0"/>
          <a:ext cx="0" cy="0"/>
          <a:chOff x="0" y="0"/>
          <a:chExt cx="0" cy="0"/>
        </a:xfrm>
      </p:grpSpPr>
      <p:sp>
        <p:nvSpPr>
          <p:cNvPr id="11504" name="Google Shape;11504;g14cd349e792_0_8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05" name="Google Shape;11505;g14cd349e792_0_8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06" name="Google Shape;11506;g14cd349e792_0_8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2" name="Shape 11522"/>
        <p:cNvGrpSpPr/>
        <p:nvPr/>
      </p:nvGrpSpPr>
      <p:grpSpPr>
        <a:xfrm>
          <a:off x="0" y="0"/>
          <a:ext cx="0" cy="0"/>
          <a:chOff x="0" y="0"/>
          <a:chExt cx="0" cy="0"/>
        </a:xfrm>
      </p:grpSpPr>
      <p:sp>
        <p:nvSpPr>
          <p:cNvPr id="11523" name="Google Shape;11523;g14cd349e792_0_8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24" name="Google Shape;11524;g14cd349e792_0_8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25" name="Google Shape;11525;g14cd349e792_0_8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1" name="Shape 11541"/>
        <p:cNvGrpSpPr/>
        <p:nvPr/>
      </p:nvGrpSpPr>
      <p:grpSpPr>
        <a:xfrm>
          <a:off x="0" y="0"/>
          <a:ext cx="0" cy="0"/>
          <a:chOff x="0" y="0"/>
          <a:chExt cx="0" cy="0"/>
        </a:xfrm>
      </p:grpSpPr>
      <p:sp>
        <p:nvSpPr>
          <p:cNvPr id="11542" name="Google Shape;11542;g14cd349e792_0_8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43" name="Google Shape;11543;g14cd349e792_0_8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44" name="Google Shape;11544;g14cd349e792_0_8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0" name="Shape 11560"/>
        <p:cNvGrpSpPr/>
        <p:nvPr/>
      </p:nvGrpSpPr>
      <p:grpSpPr>
        <a:xfrm>
          <a:off x="0" y="0"/>
          <a:ext cx="0" cy="0"/>
          <a:chOff x="0" y="0"/>
          <a:chExt cx="0" cy="0"/>
        </a:xfrm>
      </p:grpSpPr>
      <p:sp>
        <p:nvSpPr>
          <p:cNvPr id="11561" name="Google Shape;11561;g14cd349e792_0_8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62" name="Google Shape;11562;g14cd349e792_0_8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3" name="Google Shape;11563;g14cd349e792_0_8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9" name="Shape 11579"/>
        <p:cNvGrpSpPr/>
        <p:nvPr/>
      </p:nvGrpSpPr>
      <p:grpSpPr>
        <a:xfrm>
          <a:off x="0" y="0"/>
          <a:ext cx="0" cy="0"/>
          <a:chOff x="0" y="0"/>
          <a:chExt cx="0" cy="0"/>
        </a:xfrm>
      </p:grpSpPr>
      <p:sp>
        <p:nvSpPr>
          <p:cNvPr id="11580" name="Google Shape;11580;g14cd349e792_0_8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81" name="Google Shape;11581;g14cd349e792_0_8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82" name="Google Shape;11582;g14cd349e792_0_8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8" name="Shape 11598"/>
        <p:cNvGrpSpPr/>
        <p:nvPr/>
      </p:nvGrpSpPr>
      <p:grpSpPr>
        <a:xfrm>
          <a:off x="0" y="0"/>
          <a:ext cx="0" cy="0"/>
          <a:chOff x="0" y="0"/>
          <a:chExt cx="0" cy="0"/>
        </a:xfrm>
      </p:grpSpPr>
      <p:sp>
        <p:nvSpPr>
          <p:cNvPr id="11599" name="Google Shape;11599;g14cd349e792_0_9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00" name="Google Shape;11600;g14cd349e792_0_9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01" name="Google Shape;11601;g14cd349e792_0_9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7" name="Shape 11617"/>
        <p:cNvGrpSpPr/>
        <p:nvPr/>
      </p:nvGrpSpPr>
      <p:grpSpPr>
        <a:xfrm>
          <a:off x="0" y="0"/>
          <a:ext cx="0" cy="0"/>
          <a:chOff x="0" y="0"/>
          <a:chExt cx="0" cy="0"/>
        </a:xfrm>
      </p:grpSpPr>
      <p:sp>
        <p:nvSpPr>
          <p:cNvPr id="11618" name="Google Shape;11618;g14cd349e792_0_9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19" name="Google Shape;11619;g14cd349e792_0_9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20" name="Google Shape;11620;g14cd349e792_0_9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1e0f3c47b18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0" name="Google Shape;1200;g1e0f3c47b18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1" name="Google Shape;1201;g1e0f3c47b18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6" name="Shape 11636"/>
        <p:cNvGrpSpPr/>
        <p:nvPr/>
      </p:nvGrpSpPr>
      <p:grpSpPr>
        <a:xfrm>
          <a:off x="0" y="0"/>
          <a:ext cx="0" cy="0"/>
          <a:chOff x="0" y="0"/>
          <a:chExt cx="0" cy="0"/>
        </a:xfrm>
      </p:grpSpPr>
      <p:sp>
        <p:nvSpPr>
          <p:cNvPr id="11637" name="Google Shape;11637;p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38" name="Google Shape;11638;p1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39" name="Google Shape;11639;p1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5" name="Shape 11655"/>
        <p:cNvGrpSpPr/>
        <p:nvPr/>
      </p:nvGrpSpPr>
      <p:grpSpPr>
        <a:xfrm>
          <a:off x="0" y="0"/>
          <a:ext cx="0" cy="0"/>
          <a:chOff x="0" y="0"/>
          <a:chExt cx="0" cy="0"/>
        </a:xfrm>
      </p:grpSpPr>
      <p:sp>
        <p:nvSpPr>
          <p:cNvPr id="11656" name="Google Shape;11656;p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57" name="Google Shape;11657;p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58" name="Google Shape;11658;p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4" name="Shape 11674"/>
        <p:cNvGrpSpPr/>
        <p:nvPr/>
      </p:nvGrpSpPr>
      <p:grpSpPr>
        <a:xfrm>
          <a:off x="0" y="0"/>
          <a:ext cx="0" cy="0"/>
          <a:chOff x="0" y="0"/>
          <a:chExt cx="0" cy="0"/>
        </a:xfrm>
      </p:grpSpPr>
      <p:sp>
        <p:nvSpPr>
          <p:cNvPr id="11675" name="Google Shape;11675;p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76" name="Google Shape;11676;p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7" name="Google Shape;11677;p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3" name="Shape 11693"/>
        <p:cNvGrpSpPr/>
        <p:nvPr/>
      </p:nvGrpSpPr>
      <p:grpSpPr>
        <a:xfrm>
          <a:off x="0" y="0"/>
          <a:ext cx="0" cy="0"/>
          <a:chOff x="0" y="0"/>
          <a:chExt cx="0" cy="0"/>
        </a:xfrm>
      </p:grpSpPr>
      <p:sp>
        <p:nvSpPr>
          <p:cNvPr id="11694" name="Google Shape;11694;g14cd349e792_0_9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95" name="Google Shape;11695;g14cd349e792_0_9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96" name="Google Shape;11696;g14cd349e792_0_9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2" name="Shape 11712"/>
        <p:cNvGrpSpPr/>
        <p:nvPr/>
      </p:nvGrpSpPr>
      <p:grpSpPr>
        <a:xfrm>
          <a:off x="0" y="0"/>
          <a:ext cx="0" cy="0"/>
          <a:chOff x="0" y="0"/>
          <a:chExt cx="0" cy="0"/>
        </a:xfrm>
      </p:grpSpPr>
      <p:sp>
        <p:nvSpPr>
          <p:cNvPr id="11713" name="Google Shape;11713;g14cd349e792_0_9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14" name="Google Shape;11714;g14cd349e792_0_9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15" name="Google Shape;11715;g14cd349e792_0_9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1" name="Shape 11731"/>
        <p:cNvGrpSpPr/>
        <p:nvPr/>
      </p:nvGrpSpPr>
      <p:grpSpPr>
        <a:xfrm>
          <a:off x="0" y="0"/>
          <a:ext cx="0" cy="0"/>
          <a:chOff x="0" y="0"/>
          <a:chExt cx="0" cy="0"/>
        </a:xfrm>
      </p:grpSpPr>
      <p:sp>
        <p:nvSpPr>
          <p:cNvPr id="11732" name="Google Shape;11732;g14cd349e792_0_9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3" name="Google Shape;11733;g14cd349e792_0_9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34" name="Google Shape;11734;g14cd349e792_0_9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0" name="Shape 11750"/>
        <p:cNvGrpSpPr/>
        <p:nvPr/>
      </p:nvGrpSpPr>
      <p:grpSpPr>
        <a:xfrm>
          <a:off x="0" y="0"/>
          <a:ext cx="0" cy="0"/>
          <a:chOff x="0" y="0"/>
          <a:chExt cx="0" cy="0"/>
        </a:xfrm>
      </p:grpSpPr>
      <p:sp>
        <p:nvSpPr>
          <p:cNvPr id="11751" name="Google Shape;11751;g14cd349e792_0_10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52" name="Google Shape;11752;g14cd349e792_0_10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3" name="Google Shape;11753;g14cd349e792_0_10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9" name="Shape 11769"/>
        <p:cNvGrpSpPr/>
        <p:nvPr/>
      </p:nvGrpSpPr>
      <p:grpSpPr>
        <a:xfrm>
          <a:off x="0" y="0"/>
          <a:ext cx="0" cy="0"/>
          <a:chOff x="0" y="0"/>
          <a:chExt cx="0" cy="0"/>
        </a:xfrm>
      </p:grpSpPr>
      <p:sp>
        <p:nvSpPr>
          <p:cNvPr id="11770" name="Google Shape;11770;p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71" name="Google Shape;11771;p1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2" name="Google Shape;11772;p1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8" name="Shape 11788"/>
        <p:cNvGrpSpPr/>
        <p:nvPr/>
      </p:nvGrpSpPr>
      <p:grpSpPr>
        <a:xfrm>
          <a:off x="0" y="0"/>
          <a:ext cx="0" cy="0"/>
          <a:chOff x="0" y="0"/>
          <a:chExt cx="0" cy="0"/>
        </a:xfrm>
      </p:grpSpPr>
      <p:sp>
        <p:nvSpPr>
          <p:cNvPr id="11789" name="Google Shape;11789;p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90" name="Google Shape;11790;p1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1" name="Google Shape;11791;p1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7" name="Shape 11807"/>
        <p:cNvGrpSpPr/>
        <p:nvPr/>
      </p:nvGrpSpPr>
      <p:grpSpPr>
        <a:xfrm>
          <a:off x="0" y="0"/>
          <a:ext cx="0" cy="0"/>
          <a:chOff x="0" y="0"/>
          <a:chExt cx="0" cy="0"/>
        </a:xfrm>
      </p:grpSpPr>
      <p:sp>
        <p:nvSpPr>
          <p:cNvPr id="11808" name="Google Shape;11808;g14cd349e792_0_10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09" name="Google Shape;11809;g14cd349e792_0_10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10" name="Google Shape;11810;g14cd349e792_0_10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1e0f3c47b18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0" name="Google Shape;1220;g1e0f3c47b18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g1e0f3c47b18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6" name="Shape 11826"/>
        <p:cNvGrpSpPr/>
        <p:nvPr/>
      </p:nvGrpSpPr>
      <p:grpSpPr>
        <a:xfrm>
          <a:off x="0" y="0"/>
          <a:ext cx="0" cy="0"/>
          <a:chOff x="0" y="0"/>
          <a:chExt cx="0" cy="0"/>
        </a:xfrm>
      </p:grpSpPr>
      <p:sp>
        <p:nvSpPr>
          <p:cNvPr id="11827" name="Google Shape;11827;g14cd349e792_0_10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28" name="Google Shape;11828;g14cd349e792_0_10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29" name="Google Shape;11829;g14cd349e792_0_10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5" name="Shape 11845"/>
        <p:cNvGrpSpPr/>
        <p:nvPr/>
      </p:nvGrpSpPr>
      <p:grpSpPr>
        <a:xfrm>
          <a:off x="0" y="0"/>
          <a:ext cx="0" cy="0"/>
          <a:chOff x="0" y="0"/>
          <a:chExt cx="0" cy="0"/>
        </a:xfrm>
      </p:grpSpPr>
      <p:sp>
        <p:nvSpPr>
          <p:cNvPr id="11846" name="Google Shape;11846;g14cd349e792_0_10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47" name="Google Shape;11847;g14cd349e792_0_10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48" name="Google Shape;11848;g14cd349e792_0_10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4" name="Shape 11864"/>
        <p:cNvGrpSpPr/>
        <p:nvPr/>
      </p:nvGrpSpPr>
      <p:grpSpPr>
        <a:xfrm>
          <a:off x="0" y="0"/>
          <a:ext cx="0" cy="0"/>
          <a:chOff x="0" y="0"/>
          <a:chExt cx="0" cy="0"/>
        </a:xfrm>
      </p:grpSpPr>
      <p:sp>
        <p:nvSpPr>
          <p:cNvPr id="11865" name="Google Shape;11865;g14cd349e792_0_10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66" name="Google Shape;11866;g14cd349e792_0_10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67" name="Google Shape;11867;g14cd349e792_0_10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3" name="Shape 11883"/>
        <p:cNvGrpSpPr/>
        <p:nvPr/>
      </p:nvGrpSpPr>
      <p:grpSpPr>
        <a:xfrm>
          <a:off x="0" y="0"/>
          <a:ext cx="0" cy="0"/>
          <a:chOff x="0" y="0"/>
          <a:chExt cx="0" cy="0"/>
        </a:xfrm>
      </p:grpSpPr>
      <p:sp>
        <p:nvSpPr>
          <p:cNvPr id="11884" name="Google Shape;11884;p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85" name="Google Shape;11885;p1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86" name="Google Shape;11886;p1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2" name="Shape 11902"/>
        <p:cNvGrpSpPr/>
        <p:nvPr/>
      </p:nvGrpSpPr>
      <p:grpSpPr>
        <a:xfrm>
          <a:off x="0" y="0"/>
          <a:ext cx="0" cy="0"/>
          <a:chOff x="0" y="0"/>
          <a:chExt cx="0" cy="0"/>
        </a:xfrm>
      </p:grpSpPr>
      <p:sp>
        <p:nvSpPr>
          <p:cNvPr id="11903" name="Google Shape;11903;g14cd349e792_0_1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04" name="Google Shape;11904;g14cd349e792_0_1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5" name="Google Shape;11905;g14cd349e792_0_1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1" name="Shape 11921"/>
        <p:cNvGrpSpPr/>
        <p:nvPr/>
      </p:nvGrpSpPr>
      <p:grpSpPr>
        <a:xfrm>
          <a:off x="0" y="0"/>
          <a:ext cx="0" cy="0"/>
          <a:chOff x="0" y="0"/>
          <a:chExt cx="0" cy="0"/>
        </a:xfrm>
      </p:grpSpPr>
      <p:sp>
        <p:nvSpPr>
          <p:cNvPr id="11922" name="Google Shape;11922;g14cd349e792_0_1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23" name="Google Shape;11923;g14cd349e792_0_1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24" name="Google Shape;11924;g14cd349e792_0_1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0" name="Shape 11940"/>
        <p:cNvGrpSpPr/>
        <p:nvPr/>
      </p:nvGrpSpPr>
      <p:grpSpPr>
        <a:xfrm>
          <a:off x="0" y="0"/>
          <a:ext cx="0" cy="0"/>
          <a:chOff x="0" y="0"/>
          <a:chExt cx="0" cy="0"/>
        </a:xfrm>
      </p:grpSpPr>
      <p:sp>
        <p:nvSpPr>
          <p:cNvPr id="11941" name="Google Shape;11941;g14cd349e792_0_1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42" name="Google Shape;11942;g14cd349e792_0_1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43" name="Google Shape;11943;g14cd349e792_0_1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9" name="Shape 11959"/>
        <p:cNvGrpSpPr/>
        <p:nvPr/>
      </p:nvGrpSpPr>
      <p:grpSpPr>
        <a:xfrm>
          <a:off x="0" y="0"/>
          <a:ext cx="0" cy="0"/>
          <a:chOff x="0" y="0"/>
          <a:chExt cx="0" cy="0"/>
        </a:xfrm>
      </p:grpSpPr>
      <p:sp>
        <p:nvSpPr>
          <p:cNvPr id="11960" name="Google Shape;11960;g14cd349e792_0_1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61" name="Google Shape;11961;g14cd349e792_0_1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62" name="Google Shape;11962;g14cd349e792_0_11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8" name="Shape 11978"/>
        <p:cNvGrpSpPr/>
        <p:nvPr/>
      </p:nvGrpSpPr>
      <p:grpSpPr>
        <a:xfrm>
          <a:off x="0" y="0"/>
          <a:ext cx="0" cy="0"/>
          <a:chOff x="0" y="0"/>
          <a:chExt cx="0" cy="0"/>
        </a:xfrm>
      </p:grpSpPr>
      <p:sp>
        <p:nvSpPr>
          <p:cNvPr id="11979" name="Google Shape;11979;g14cd349e792_0_1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80" name="Google Shape;11980;g14cd349e792_0_1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81" name="Google Shape;11981;g14cd349e792_0_1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7" name="Shape 11997"/>
        <p:cNvGrpSpPr/>
        <p:nvPr/>
      </p:nvGrpSpPr>
      <p:grpSpPr>
        <a:xfrm>
          <a:off x="0" y="0"/>
          <a:ext cx="0" cy="0"/>
          <a:chOff x="0" y="0"/>
          <a:chExt cx="0" cy="0"/>
        </a:xfrm>
      </p:grpSpPr>
      <p:sp>
        <p:nvSpPr>
          <p:cNvPr id="11998" name="Google Shape;11998;p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99" name="Google Shape;11999;p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00" name="Google Shape;12000;p1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e0f3c47b18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0" name="Google Shape;1240;g1e0f3c47b18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1" name="Google Shape;1241;g1e0f3c47b18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6" name="Shape 12016"/>
        <p:cNvGrpSpPr/>
        <p:nvPr/>
      </p:nvGrpSpPr>
      <p:grpSpPr>
        <a:xfrm>
          <a:off x="0" y="0"/>
          <a:ext cx="0" cy="0"/>
          <a:chOff x="0" y="0"/>
          <a:chExt cx="0" cy="0"/>
        </a:xfrm>
      </p:grpSpPr>
      <p:sp>
        <p:nvSpPr>
          <p:cNvPr id="12017" name="Google Shape;12017;p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18" name="Google Shape;12018;p1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19" name="Google Shape;12019;p1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5" name="Shape 12035"/>
        <p:cNvGrpSpPr/>
        <p:nvPr/>
      </p:nvGrpSpPr>
      <p:grpSpPr>
        <a:xfrm>
          <a:off x="0" y="0"/>
          <a:ext cx="0" cy="0"/>
          <a:chOff x="0" y="0"/>
          <a:chExt cx="0" cy="0"/>
        </a:xfrm>
      </p:grpSpPr>
      <p:sp>
        <p:nvSpPr>
          <p:cNvPr id="12036" name="Google Shape;12036;g1df91a4005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37" name="Google Shape;12037;g1df91a4005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38" name="Google Shape;12038;g1df91a4005e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4" name="Shape 12054"/>
        <p:cNvGrpSpPr/>
        <p:nvPr/>
      </p:nvGrpSpPr>
      <p:grpSpPr>
        <a:xfrm>
          <a:off x="0" y="0"/>
          <a:ext cx="0" cy="0"/>
          <a:chOff x="0" y="0"/>
          <a:chExt cx="0" cy="0"/>
        </a:xfrm>
      </p:grpSpPr>
      <p:sp>
        <p:nvSpPr>
          <p:cNvPr id="12055" name="Google Shape;12055;g1df91a4005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56" name="Google Shape;12056;g1df91a4005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57" name="Google Shape;12057;g1df91a4005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3" name="Shape 12073"/>
        <p:cNvGrpSpPr/>
        <p:nvPr/>
      </p:nvGrpSpPr>
      <p:grpSpPr>
        <a:xfrm>
          <a:off x="0" y="0"/>
          <a:ext cx="0" cy="0"/>
          <a:chOff x="0" y="0"/>
          <a:chExt cx="0" cy="0"/>
        </a:xfrm>
      </p:grpSpPr>
      <p:sp>
        <p:nvSpPr>
          <p:cNvPr id="12074" name="Google Shape;12074;p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75" name="Google Shape;12075;p1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76" name="Google Shape;12076;p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2" name="Shape 12092"/>
        <p:cNvGrpSpPr/>
        <p:nvPr/>
      </p:nvGrpSpPr>
      <p:grpSpPr>
        <a:xfrm>
          <a:off x="0" y="0"/>
          <a:ext cx="0" cy="0"/>
          <a:chOff x="0" y="0"/>
          <a:chExt cx="0" cy="0"/>
        </a:xfrm>
      </p:grpSpPr>
      <p:sp>
        <p:nvSpPr>
          <p:cNvPr id="12093" name="Google Shape;12093;p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94" name="Google Shape;12094;p1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95" name="Google Shape;12095;p1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1" name="Shape 12111"/>
        <p:cNvGrpSpPr/>
        <p:nvPr/>
      </p:nvGrpSpPr>
      <p:grpSpPr>
        <a:xfrm>
          <a:off x="0" y="0"/>
          <a:ext cx="0" cy="0"/>
          <a:chOff x="0" y="0"/>
          <a:chExt cx="0" cy="0"/>
        </a:xfrm>
      </p:grpSpPr>
      <p:sp>
        <p:nvSpPr>
          <p:cNvPr id="12112" name="Google Shape;12112;p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3" name="Google Shape;12113;p1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4" name="Google Shape;12114;p1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0" name="Shape 12130"/>
        <p:cNvGrpSpPr/>
        <p:nvPr/>
      </p:nvGrpSpPr>
      <p:grpSpPr>
        <a:xfrm>
          <a:off x="0" y="0"/>
          <a:ext cx="0" cy="0"/>
          <a:chOff x="0" y="0"/>
          <a:chExt cx="0" cy="0"/>
        </a:xfrm>
      </p:grpSpPr>
      <p:sp>
        <p:nvSpPr>
          <p:cNvPr id="12131" name="Google Shape;12131;g1df91a4005e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32" name="Google Shape;12132;g1df91a4005e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33" name="Google Shape;12133;g1df91a4005e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9" name="Shape 12149"/>
        <p:cNvGrpSpPr/>
        <p:nvPr/>
      </p:nvGrpSpPr>
      <p:grpSpPr>
        <a:xfrm>
          <a:off x="0" y="0"/>
          <a:ext cx="0" cy="0"/>
          <a:chOff x="0" y="0"/>
          <a:chExt cx="0" cy="0"/>
        </a:xfrm>
      </p:grpSpPr>
      <p:sp>
        <p:nvSpPr>
          <p:cNvPr id="12150" name="Google Shape;12150;g1df91a4005e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51" name="Google Shape;12151;g1df91a4005e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52" name="Google Shape;12152;g1df91a4005e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8" name="Shape 12168"/>
        <p:cNvGrpSpPr/>
        <p:nvPr/>
      </p:nvGrpSpPr>
      <p:grpSpPr>
        <a:xfrm>
          <a:off x="0" y="0"/>
          <a:ext cx="0" cy="0"/>
          <a:chOff x="0" y="0"/>
          <a:chExt cx="0" cy="0"/>
        </a:xfrm>
      </p:grpSpPr>
      <p:sp>
        <p:nvSpPr>
          <p:cNvPr id="12169" name="Google Shape;12169;p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70" name="Google Shape;12170;p1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71" name="Google Shape;12171;p1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7" name="Shape 12187"/>
        <p:cNvGrpSpPr/>
        <p:nvPr/>
      </p:nvGrpSpPr>
      <p:grpSpPr>
        <a:xfrm>
          <a:off x="0" y="0"/>
          <a:ext cx="0" cy="0"/>
          <a:chOff x="0" y="0"/>
          <a:chExt cx="0" cy="0"/>
        </a:xfrm>
      </p:grpSpPr>
      <p:sp>
        <p:nvSpPr>
          <p:cNvPr id="12188" name="Google Shape;12188;p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89" name="Google Shape;12189;p1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90" name="Google Shape;12190;p1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0" name="Google Shape;126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1" name="Google Shape;1261;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6" name="Shape 12206"/>
        <p:cNvGrpSpPr/>
        <p:nvPr/>
      </p:nvGrpSpPr>
      <p:grpSpPr>
        <a:xfrm>
          <a:off x="0" y="0"/>
          <a:ext cx="0" cy="0"/>
          <a:chOff x="0" y="0"/>
          <a:chExt cx="0" cy="0"/>
        </a:xfrm>
      </p:grpSpPr>
      <p:sp>
        <p:nvSpPr>
          <p:cNvPr id="12207" name="Google Shape;12207;g1df91a4005e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08" name="Google Shape;12208;g1df91a4005e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09" name="Google Shape;12209;g1df91a4005e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2" name="Shape 12222"/>
        <p:cNvGrpSpPr/>
        <p:nvPr/>
      </p:nvGrpSpPr>
      <p:grpSpPr>
        <a:xfrm>
          <a:off x="0" y="0"/>
          <a:ext cx="0" cy="0"/>
          <a:chOff x="0" y="0"/>
          <a:chExt cx="0" cy="0"/>
        </a:xfrm>
      </p:grpSpPr>
      <p:sp>
        <p:nvSpPr>
          <p:cNvPr id="12223" name="Google Shape;12223;p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24" name="Google Shape;12224;p1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25" name="Google Shape;12225;p1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1" name="Shape 12241"/>
        <p:cNvGrpSpPr/>
        <p:nvPr/>
      </p:nvGrpSpPr>
      <p:grpSpPr>
        <a:xfrm>
          <a:off x="0" y="0"/>
          <a:ext cx="0" cy="0"/>
          <a:chOff x="0" y="0"/>
          <a:chExt cx="0" cy="0"/>
        </a:xfrm>
      </p:grpSpPr>
      <p:sp>
        <p:nvSpPr>
          <p:cNvPr id="12242" name="Google Shape;12242;p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43" name="Google Shape;12243;p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44" name="Google Shape;12244;p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0" name="Shape 12260"/>
        <p:cNvGrpSpPr/>
        <p:nvPr/>
      </p:nvGrpSpPr>
      <p:grpSpPr>
        <a:xfrm>
          <a:off x="0" y="0"/>
          <a:ext cx="0" cy="0"/>
          <a:chOff x="0" y="0"/>
          <a:chExt cx="0" cy="0"/>
        </a:xfrm>
      </p:grpSpPr>
      <p:sp>
        <p:nvSpPr>
          <p:cNvPr id="12261" name="Google Shape;12261;p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62" name="Google Shape;12262;p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63" name="Google Shape;12263;p1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6" name="Google Shape;127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7" name="Google Shape;127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1e0f3c47b18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5" name="Google Shape;1295;g1e0f3c47b18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6" name="Google Shape;1296;g1e0f3c47b18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1e0f3c47b18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g1e0f3c47b18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5" name="Google Shape;1315;g1e0f3c47b18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e0f3c47b18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0" name="Google Shape;1330;g1e0f3c47b18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1" name="Google Shape;1331;g1e0f3c47b18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e0f3c47b18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9" name="Google Shape;1349;g1e0f3c47b18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0" name="Google Shape;1350;g1e0f3c47b18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df91a4005e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1df91a4005e_1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1df91a4005e_1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e0f3c47b18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8" name="Google Shape;1368;g1e0f3c47b18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9" name="Google Shape;1369;g1e0f3c47b18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1e0f3c47b18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7" name="Google Shape;1387;g1e0f3c47b18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8" name="Google Shape;1388;g1e0f3c47b18_0_2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6" name="Google Shape;140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7" name="Google Shape;140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e0f3c47b18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5" name="Google Shape;1425;g1e0f3c47b18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6" name="Google Shape;1426;g1e0f3c47b18_0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4" name="Google Shape;144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5" name="Google Shape;144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3" name="Google Shape;146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4" name="Google Shape;146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1e0d0cf702b_0_6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2" name="Google Shape;1482;g1e0d0cf702b_0_6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3" name="Google Shape;1483;g1e0d0cf702b_0_6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g1e0d0cf702b_0_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1" name="Google Shape;1501;g1e0d0cf702b_0_7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2" name="Google Shape;1502;g1e0d0cf702b_0_7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0" name="Google Shape;152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1" name="Google Shape;152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g1e0d0cf702b_0_6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0" name="Google Shape;1540;g1e0d0cf702b_0_6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1" name="Google Shape;1541;g1e0d0cf702b_0_6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df91a4005e_1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df91a4005e_1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1df91a4005e_1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1e0d0cf702b_0_7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0" name="Google Shape;1560;g1e0d0cf702b_0_7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1" name="Google Shape;1561;g1e0d0cf702b_0_7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1e0d0cf702b_0_7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0" name="Google Shape;1580;g1e0d0cf702b_0_7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1" name="Google Shape;1581;g1e0d0cf702b_0_7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0" name="Google Shape;160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1" name="Google Shape;160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1e0d0cf702b_0_7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9" name="Google Shape;1619;g1e0d0cf702b_0_7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0" name="Google Shape;1620;g1e0d0cf702b_0_7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g1e0d0cf702b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8" name="Google Shape;1638;g1e0d0cf702b_0_8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9" name="Google Shape;1639;g1e0d0cf702b_0_8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1e0d0cf702b_0_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7" name="Google Shape;1657;g1e0d0cf702b_0_8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8" name="Google Shape;1658;g1e0d0cf702b_0_8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1e0d0cf702b_0_8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6" name="Google Shape;1676;g1e0d0cf702b_0_8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7" name="Google Shape;1677;g1e0d0cf702b_0_8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g1e0d0cf702b_0_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5" name="Google Shape;1695;g1e0d0cf702b_0_8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6" name="Google Shape;1696;g1e0d0cf702b_0_8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4" name="Google Shape;171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5" name="Google Shape;171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g1e0eaf350fe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3" name="Google Shape;1733;g1e0eaf350fe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4" name="Google Shape;1734;g1e0eaf350fe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df91a4005e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1df91a4005e_1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1df91a4005e_1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3" name="Google Shape;175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4" name="Google Shape;175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1e0d0cf702b_0_9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2" name="Google Shape;1772;g1e0d0cf702b_0_9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3" name="Google Shape;1773;g1e0d0cf702b_0_9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1e0d0cf702b_0_9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1" name="Google Shape;1791;g1e0d0cf702b_0_9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2" name="Google Shape;1792;g1e0d0cf702b_0_9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9" name="Shape 1809"/>
        <p:cNvGrpSpPr/>
        <p:nvPr/>
      </p:nvGrpSpPr>
      <p:grpSpPr>
        <a:xfrm>
          <a:off x="0" y="0"/>
          <a:ext cx="0" cy="0"/>
          <a:chOff x="0" y="0"/>
          <a:chExt cx="0" cy="0"/>
        </a:xfrm>
      </p:grpSpPr>
      <p:sp>
        <p:nvSpPr>
          <p:cNvPr id="1810" name="Google Shape;1810;g1e0d0cf702b_0_9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1" name="Google Shape;1811;g1e0d0cf702b_0_9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2" name="Google Shape;1812;g1e0d0cf702b_0_9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g1e0d0cf702b_0_9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1" name="Google Shape;1831;g1e0d0cf702b_0_9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2" name="Google Shape;1832;g1e0d0cf702b_0_9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9" name="Shape 1849"/>
        <p:cNvGrpSpPr/>
        <p:nvPr/>
      </p:nvGrpSpPr>
      <p:grpSpPr>
        <a:xfrm>
          <a:off x="0" y="0"/>
          <a:ext cx="0" cy="0"/>
          <a:chOff x="0" y="0"/>
          <a:chExt cx="0" cy="0"/>
        </a:xfrm>
      </p:grpSpPr>
      <p:sp>
        <p:nvSpPr>
          <p:cNvPr id="1850" name="Google Shape;1850;g1e0d0cf702b_0_9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1" name="Google Shape;1851;g1e0d0cf702b_0_9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2" name="Google Shape;1852;g1e0d0cf702b_0_9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9" name="Shape 1869"/>
        <p:cNvGrpSpPr/>
        <p:nvPr/>
      </p:nvGrpSpPr>
      <p:grpSpPr>
        <a:xfrm>
          <a:off x="0" y="0"/>
          <a:ext cx="0" cy="0"/>
          <a:chOff x="0" y="0"/>
          <a:chExt cx="0" cy="0"/>
        </a:xfrm>
      </p:grpSpPr>
      <p:sp>
        <p:nvSpPr>
          <p:cNvPr id="1870" name="Google Shape;1870;g1e0eaf350f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1" name="Google Shape;1871;g1e0eaf350f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2" name="Google Shape;1872;g1e0eaf350f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g1e0eaf350f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1" name="Google Shape;1891;g1e0eaf350f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2" name="Google Shape;1892;g1e0eaf350f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g1e0d0cf702b_0_10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0" name="Google Shape;1910;g1e0d0cf702b_0_10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1" name="Google Shape;1911;g1e0d0cf702b_0_10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e0d0cf702b_0_10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0" name="Google Shape;1930;g1e0d0cf702b_0_10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1" name="Google Shape;1931;g1e0d0cf702b_0_10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showMasterSp="0" type="title">
  <p:cSld name="TITL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82"/>
          <p:cNvSpPr/>
          <p:nvPr/>
        </p:nvSpPr>
        <p:spPr>
          <a:xfrm>
            <a:off x="2832533" y="1371600"/>
            <a:ext cx="9359467" cy="2971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82"/>
          <p:cNvSpPr/>
          <p:nvPr/>
        </p:nvSpPr>
        <p:spPr>
          <a:xfrm>
            <a:off x="2832533" y="4462272"/>
            <a:ext cx="9359467" cy="10332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82"/>
          <p:cNvSpPr txBox="1"/>
          <p:nvPr>
            <p:ph type="ctrTitle"/>
          </p:nvPr>
        </p:nvSpPr>
        <p:spPr>
          <a:xfrm>
            <a:off x="3175199" y="1943842"/>
            <a:ext cx="8500062"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b="1"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82"/>
          <p:cNvSpPr txBox="1"/>
          <p:nvPr>
            <p:ph idx="1" type="subTitle"/>
          </p:nvPr>
        </p:nvSpPr>
        <p:spPr>
          <a:xfrm>
            <a:off x="3175199" y="4538659"/>
            <a:ext cx="8500062" cy="865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300"/>
              </a:spcBef>
              <a:spcAft>
                <a:spcPts val="0"/>
              </a:spcAft>
              <a:buClr>
                <a:schemeClr val="dk1"/>
              </a:buClr>
              <a:buSzPts val="2000"/>
              <a:buNone/>
              <a:defRPr sz="2000"/>
            </a:lvl2pPr>
            <a:lvl3pPr lvl="2" algn="ctr">
              <a:lnSpc>
                <a:spcPct val="100000"/>
              </a:lnSpc>
              <a:spcBef>
                <a:spcPts val="30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100000"/>
              </a:lnSpc>
              <a:spcBef>
                <a:spcPts val="0"/>
              </a:spcBef>
              <a:spcAft>
                <a:spcPts val="0"/>
              </a:spcAft>
              <a:buClr>
                <a:schemeClr val="dk1"/>
              </a:buClr>
              <a:buSzPts val="1600"/>
              <a:buNone/>
              <a:defRPr sz="1600"/>
            </a:lvl6pPr>
            <a:lvl7pPr lvl="6" algn="ctr">
              <a:lnSpc>
                <a:spcPct val="100000"/>
              </a:lnSpc>
              <a:spcBef>
                <a:spcPts val="0"/>
              </a:spcBef>
              <a:spcAft>
                <a:spcPts val="0"/>
              </a:spcAft>
              <a:buClr>
                <a:schemeClr val="dk1"/>
              </a:buClr>
              <a:buSzPts val="1600"/>
              <a:buNone/>
              <a:defRPr sz="1600"/>
            </a:lvl7pPr>
            <a:lvl8pPr lvl="7" algn="ctr">
              <a:lnSpc>
                <a:spcPct val="100000"/>
              </a:lnSpc>
              <a:spcBef>
                <a:spcPts val="0"/>
              </a:spcBef>
              <a:spcAft>
                <a:spcPts val="0"/>
              </a:spcAft>
              <a:buClr>
                <a:schemeClr val="dk1"/>
              </a:buClr>
              <a:buSzPts val="1600"/>
              <a:buNone/>
              <a:defRPr sz="1600"/>
            </a:lvl8pPr>
            <a:lvl9pPr lvl="8" algn="ctr">
              <a:lnSpc>
                <a:spcPct val="100000"/>
              </a:lnSpc>
              <a:spcBef>
                <a:spcPts val="0"/>
              </a:spcBef>
              <a:spcAft>
                <a:spcPts val="0"/>
              </a:spcAft>
              <a:buClr>
                <a:schemeClr val="dk1"/>
              </a:buClr>
              <a:buSzPts val="1600"/>
              <a:buNone/>
              <a:defRPr sz="1600"/>
            </a:lvl9pPr>
          </a:lstStyle>
          <a:p/>
        </p:txBody>
      </p:sp>
      <p:sp>
        <p:nvSpPr>
          <p:cNvPr id="22" name="Google Shape;22;p182"/>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2"/>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2"/>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lt2"/>
                </a:solidFill>
                <a:latin typeface="Calibri"/>
                <a:ea typeface="Calibri"/>
                <a:cs typeface="Calibri"/>
                <a:sym typeface="Calibri"/>
              </a:defRPr>
            </a:lvl1pPr>
            <a:lvl2pPr indent="0" lvl="1" marL="0" marR="0" algn="r">
              <a:spcBef>
                <a:spcPts val="0"/>
              </a:spcBef>
              <a:buNone/>
              <a:defRPr b="0" i="0" sz="1200" u="none" cap="none" strike="noStrike">
                <a:solidFill>
                  <a:schemeClr val="lt2"/>
                </a:solidFill>
                <a:latin typeface="Calibri"/>
                <a:ea typeface="Calibri"/>
                <a:cs typeface="Calibri"/>
                <a:sym typeface="Calibri"/>
              </a:defRPr>
            </a:lvl2pPr>
            <a:lvl3pPr indent="0" lvl="2" marL="0" marR="0" algn="r">
              <a:spcBef>
                <a:spcPts val="0"/>
              </a:spcBef>
              <a:buNone/>
              <a:defRPr b="0" i="0" sz="1200" u="none" cap="none" strike="noStrike">
                <a:solidFill>
                  <a:schemeClr val="lt2"/>
                </a:solidFill>
                <a:latin typeface="Calibri"/>
                <a:ea typeface="Calibri"/>
                <a:cs typeface="Calibri"/>
                <a:sym typeface="Calibri"/>
              </a:defRPr>
            </a:lvl3pPr>
            <a:lvl4pPr indent="0" lvl="3" marL="0" marR="0" algn="r">
              <a:spcBef>
                <a:spcPts val="0"/>
              </a:spcBef>
              <a:buNone/>
              <a:defRPr b="0" i="0" sz="1200" u="none" cap="none" strike="noStrike">
                <a:solidFill>
                  <a:schemeClr val="lt2"/>
                </a:solidFill>
                <a:latin typeface="Calibri"/>
                <a:ea typeface="Calibri"/>
                <a:cs typeface="Calibri"/>
                <a:sym typeface="Calibri"/>
              </a:defRPr>
            </a:lvl4pPr>
            <a:lvl5pPr indent="0" lvl="4" marL="0" marR="0" algn="r">
              <a:spcBef>
                <a:spcPts val="0"/>
              </a:spcBef>
              <a:buNone/>
              <a:defRPr b="0" i="0" sz="1200" u="none" cap="none" strike="noStrike">
                <a:solidFill>
                  <a:schemeClr val="lt2"/>
                </a:solidFill>
                <a:latin typeface="Calibri"/>
                <a:ea typeface="Calibri"/>
                <a:cs typeface="Calibri"/>
                <a:sym typeface="Calibri"/>
              </a:defRPr>
            </a:lvl5pPr>
            <a:lvl6pPr indent="0" lvl="5" marL="0" marR="0" algn="r">
              <a:spcBef>
                <a:spcPts val="0"/>
              </a:spcBef>
              <a:buNone/>
              <a:defRPr b="0" i="0" sz="1200" u="none" cap="none" strike="noStrike">
                <a:solidFill>
                  <a:schemeClr val="lt2"/>
                </a:solidFill>
                <a:latin typeface="Calibri"/>
                <a:ea typeface="Calibri"/>
                <a:cs typeface="Calibri"/>
                <a:sym typeface="Calibri"/>
              </a:defRPr>
            </a:lvl6pPr>
            <a:lvl7pPr indent="0" lvl="6" marL="0" marR="0" algn="r">
              <a:spcBef>
                <a:spcPts val="0"/>
              </a:spcBef>
              <a:buNone/>
              <a:defRPr b="0" i="0" sz="1200" u="none" cap="none" strike="noStrike">
                <a:solidFill>
                  <a:schemeClr val="lt2"/>
                </a:solidFill>
                <a:latin typeface="Calibri"/>
                <a:ea typeface="Calibri"/>
                <a:cs typeface="Calibri"/>
                <a:sym typeface="Calibri"/>
              </a:defRPr>
            </a:lvl7pPr>
            <a:lvl8pPr indent="0" lvl="7" marL="0" marR="0" algn="r">
              <a:spcBef>
                <a:spcPts val="0"/>
              </a:spcBef>
              <a:buNone/>
              <a:defRPr b="0" i="0" sz="1200" u="none" cap="none" strike="noStrike">
                <a:solidFill>
                  <a:schemeClr val="lt2"/>
                </a:solidFill>
                <a:latin typeface="Calibri"/>
                <a:ea typeface="Calibri"/>
                <a:cs typeface="Calibri"/>
                <a:sym typeface="Calibri"/>
              </a:defRPr>
            </a:lvl8pPr>
            <a:lvl9pPr indent="0" lvl="8" marL="0" marR="0" algn="r">
              <a:spcBef>
                <a:spcPts val="0"/>
              </a:spcBef>
              <a:buNone/>
              <a:defRPr b="0" i="0" sz="12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8" name="Shape 78"/>
        <p:cNvGrpSpPr/>
        <p:nvPr/>
      </p:nvGrpSpPr>
      <p:grpSpPr>
        <a:xfrm>
          <a:off x="0" y="0"/>
          <a:ext cx="0" cy="0"/>
          <a:chOff x="0" y="0"/>
          <a:chExt cx="0" cy="0"/>
        </a:xfrm>
      </p:grpSpPr>
      <p:sp>
        <p:nvSpPr>
          <p:cNvPr id="79" name="Google Shape;79;p191"/>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1"/>
          <p:cNvSpPr txBox="1"/>
          <p:nvPr>
            <p:ph idx="1" type="body"/>
          </p:nvPr>
        </p:nvSpPr>
        <p:spPr>
          <a:xfrm rot="5400000">
            <a:off x="4101370" y="-630461"/>
            <a:ext cx="3986213" cy="962863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81" name="Google Shape;81;p191"/>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1"/>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1"/>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showMasterSp="0" type="vertTitleAndTx">
  <p:cSld name="VERTICAL_TITLE_AND_VERTICAL_TEXT">
    <p:spTree>
      <p:nvGrpSpPr>
        <p:cNvPr id="84" name="Shape 84"/>
        <p:cNvGrpSpPr/>
        <p:nvPr/>
      </p:nvGrpSpPr>
      <p:grpSpPr>
        <a:xfrm>
          <a:off x="0" y="0"/>
          <a:ext cx="0" cy="0"/>
          <a:chOff x="0" y="0"/>
          <a:chExt cx="0" cy="0"/>
        </a:xfrm>
      </p:grpSpPr>
      <p:sp>
        <p:nvSpPr>
          <p:cNvPr id="85" name="Google Shape;85;p192"/>
          <p:cNvSpPr/>
          <p:nvPr/>
        </p:nvSpPr>
        <p:spPr>
          <a:xfrm rot="5400000">
            <a:off x="8267671" y="3370131"/>
            <a:ext cx="6858000" cy="1188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6" name="Google Shape;86;p192"/>
          <p:cNvPicPr preferRelativeResize="0"/>
          <p:nvPr/>
        </p:nvPicPr>
        <p:blipFill rotWithShape="1">
          <a:blip r:embed="rId2">
            <a:alphaModFix/>
          </a:blip>
          <a:srcRect b="0" l="0" r="0" t="0"/>
          <a:stretch/>
        </p:blipFill>
        <p:spPr>
          <a:xfrm rot="5400000">
            <a:off x="7523375" y="2743540"/>
            <a:ext cx="6857433" cy="1371487"/>
          </a:xfrm>
          <a:prstGeom prst="rect">
            <a:avLst/>
          </a:prstGeom>
          <a:noFill/>
          <a:ln>
            <a:noFill/>
          </a:ln>
        </p:spPr>
      </p:pic>
      <p:sp>
        <p:nvSpPr>
          <p:cNvPr id="87" name="Google Shape;87;p192"/>
          <p:cNvSpPr txBox="1"/>
          <p:nvPr>
            <p:ph type="title"/>
          </p:nvPr>
        </p:nvSpPr>
        <p:spPr>
          <a:xfrm rot="5400000">
            <a:off x="8094434" y="2634163"/>
            <a:ext cx="5714714" cy="1370886"/>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92"/>
          <p:cNvSpPr txBox="1"/>
          <p:nvPr>
            <p:ph idx="1" type="body"/>
          </p:nvPr>
        </p:nvSpPr>
        <p:spPr>
          <a:xfrm rot="5400000">
            <a:off x="2367386" y="-1526938"/>
            <a:ext cx="5714714" cy="969308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89" name="Google Shape;89;p192"/>
          <p:cNvSpPr txBox="1"/>
          <p:nvPr>
            <p:ph idx="10" type="dt"/>
          </p:nvPr>
        </p:nvSpPr>
        <p:spPr>
          <a:xfrm>
            <a:off x="378199"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92"/>
          <p:cNvSpPr txBox="1"/>
          <p:nvPr>
            <p:ph idx="11" type="ftr"/>
          </p:nvPr>
        </p:nvSpPr>
        <p:spPr>
          <a:xfrm>
            <a:off x="2382374"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2"/>
          <p:cNvSpPr txBox="1"/>
          <p:nvPr>
            <p:ph idx="12" type="sldNum"/>
          </p:nvPr>
        </p:nvSpPr>
        <p:spPr>
          <a:xfrm>
            <a:off x="8102389"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5" name="Shape 25"/>
        <p:cNvGrpSpPr/>
        <p:nvPr/>
      </p:nvGrpSpPr>
      <p:grpSpPr>
        <a:xfrm>
          <a:off x="0" y="0"/>
          <a:ext cx="0" cy="0"/>
          <a:chOff x="0" y="0"/>
          <a:chExt cx="0" cy="0"/>
        </a:xfrm>
      </p:grpSpPr>
      <p:sp>
        <p:nvSpPr>
          <p:cNvPr id="26" name="Google Shape;26;p183"/>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3"/>
          <p:cNvSpPr txBox="1"/>
          <p:nvPr>
            <p:ph idx="1" type="body"/>
          </p:nvPr>
        </p:nvSpPr>
        <p:spPr>
          <a:xfrm>
            <a:off x="1280160" y="2190749"/>
            <a:ext cx="9628632" cy="39862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28" name="Google Shape;28;p183"/>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3"/>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3"/>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showMasterSp="0" type="secHead">
  <p:cSld name="SECTION_HEADER">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184"/>
          <p:cNvSpPr/>
          <p:nvPr/>
        </p:nvSpPr>
        <p:spPr>
          <a:xfrm>
            <a:off x="3502152" y="-20637"/>
            <a:ext cx="7315200" cy="434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 name="Google Shape;33;p184"/>
          <p:cNvSpPr/>
          <p:nvPr/>
        </p:nvSpPr>
        <p:spPr>
          <a:xfrm>
            <a:off x="3502152" y="4462272"/>
            <a:ext cx="7315200" cy="17190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84"/>
          <p:cNvSpPr txBox="1"/>
          <p:nvPr>
            <p:ph type="title"/>
          </p:nvPr>
        </p:nvSpPr>
        <p:spPr>
          <a:xfrm>
            <a:off x="3838015" y="658346"/>
            <a:ext cx="6597464" cy="36644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000"/>
              <a:buFont typeface="Calibri"/>
              <a:buNone/>
              <a:defRPr b="1" sz="5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4"/>
          <p:cNvSpPr txBox="1"/>
          <p:nvPr>
            <p:ph idx="1" type="body"/>
          </p:nvPr>
        </p:nvSpPr>
        <p:spPr>
          <a:xfrm>
            <a:off x="3838014" y="4589463"/>
            <a:ext cx="659746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300"/>
              </a:spcBef>
              <a:spcAft>
                <a:spcPts val="0"/>
              </a:spcAft>
              <a:buClr>
                <a:srgbClr val="8F9291"/>
              </a:buClr>
              <a:buSzPts val="2000"/>
              <a:buNone/>
              <a:defRPr sz="2000">
                <a:solidFill>
                  <a:srgbClr val="8F9291"/>
                </a:solidFill>
              </a:defRPr>
            </a:lvl2pPr>
            <a:lvl3pPr indent="-228600" lvl="2" marL="1371600" algn="l">
              <a:lnSpc>
                <a:spcPct val="100000"/>
              </a:lnSpc>
              <a:spcBef>
                <a:spcPts val="300"/>
              </a:spcBef>
              <a:spcAft>
                <a:spcPts val="0"/>
              </a:spcAft>
              <a:buClr>
                <a:srgbClr val="8F9291"/>
              </a:buClr>
              <a:buSzPts val="1800"/>
              <a:buNone/>
              <a:defRPr sz="1800">
                <a:solidFill>
                  <a:srgbClr val="8F9291"/>
                </a:solidFill>
              </a:defRPr>
            </a:lvl3pPr>
            <a:lvl4pPr indent="-228600" lvl="3" marL="1828800" algn="l">
              <a:lnSpc>
                <a:spcPct val="100000"/>
              </a:lnSpc>
              <a:spcBef>
                <a:spcPts val="0"/>
              </a:spcBef>
              <a:spcAft>
                <a:spcPts val="0"/>
              </a:spcAft>
              <a:buClr>
                <a:srgbClr val="8F9291"/>
              </a:buClr>
              <a:buSzPts val="1600"/>
              <a:buNone/>
              <a:defRPr sz="1600">
                <a:solidFill>
                  <a:srgbClr val="8F9291"/>
                </a:solidFill>
              </a:defRPr>
            </a:lvl4pPr>
            <a:lvl5pPr indent="-228600" lvl="4" marL="2286000" algn="l">
              <a:lnSpc>
                <a:spcPct val="100000"/>
              </a:lnSpc>
              <a:spcBef>
                <a:spcPts val="0"/>
              </a:spcBef>
              <a:spcAft>
                <a:spcPts val="0"/>
              </a:spcAft>
              <a:buClr>
                <a:srgbClr val="8F9291"/>
              </a:buClr>
              <a:buSzPts val="1600"/>
              <a:buNone/>
              <a:defRPr sz="1600">
                <a:solidFill>
                  <a:srgbClr val="8F9291"/>
                </a:solidFill>
              </a:defRPr>
            </a:lvl5pPr>
            <a:lvl6pPr indent="-228600" lvl="5" marL="2743200" algn="l">
              <a:lnSpc>
                <a:spcPct val="100000"/>
              </a:lnSpc>
              <a:spcBef>
                <a:spcPts val="0"/>
              </a:spcBef>
              <a:spcAft>
                <a:spcPts val="0"/>
              </a:spcAft>
              <a:buClr>
                <a:srgbClr val="8F9291"/>
              </a:buClr>
              <a:buSzPts val="1600"/>
              <a:buNone/>
              <a:defRPr sz="1600">
                <a:solidFill>
                  <a:srgbClr val="8F9291"/>
                </a:solidFill>
              </a:defRPr>
            </a:lvl6pPr>
            <a:lvl7pPr indent="-228600" lvl="6" marL="3200400" algn="l">
              <a:lnSpc>
                <a:spcPct val="100000"/>
              </a:lnSpc>
              <a:spcBef>
                <a:spcPts val="0"/>
              </a:spcBef>
              <a:spcAft>
                <a:spcPts val="0"/>
              </a:spcAft>
              <a:buClr>
                <a:srgbClr val="8F9291"/>
              </a:buClr>
              <a:buSzPts val="1600"/>
              <a:buNone/>
              <a:defRPr sz="1600">
                <a:solidFill>
                  <a:srgbClr val="8F9291"/>
                </a:solidFill>
              </a:defRPr>
            </a:lvl7pPr>
            <a:lvl8pPr indent="-228600" lvl="7" marL="3657600" algn="l">
              <a:lnSpc>
                <a:spcPct val="100000"/>
              </a:lnSpc>
              <a:spcBef>
                <a:spcPts val="0"/>
              </a:spcBef>
              <a:spcAft>
                <a:spcPts val="0"/>
              </a:spcAft>
              <a:buClr>
                <a:srgbClr val="8F9291"/>
              </a:buClr>
              <a:buSzPts val="1600"/>
              <a:buNone/>
              <a:defRPr sz="1600">
                <a:solidFill>
                  <a:srgbClr val="8F9291"/>
                </a:solidFill>
              </a:defRPr>
            </a:lvl8pPr>
            <a:lvl9pPr indent="-228600" lvl="8" marL="4114800" algn="l">
              <a:lnSpc>
                <a:spcPct val="100000"/>
              </a:lnSpc>
              <a:spcBef>
                <a:spcPts val="0"/>
              </a:spcBef>
              <a:spcAft>
                <a:spcPts val="0"/>
              </a:spcAft>
              <a:buClr>
                <a:srgbClr val="8F9291"/>
              </a:buClr>
              <a:buSzPts val="1600"/>
              <a:buNone/>
              <a:defRPr sz="1600">
                <a:solidFill>
                  <a:srgbClr val="8F9291"/>
                </a:solidFill>
              </a:defRPr>
            </a:lvl9pPr>
          </a:lstStyle>
          <a:p/>
        </p:txBody>
      </p:sp>
      <p:sp>
        <p:nvSpPr>
          <p:cNvPr id="36" name="Google Shape;36;p184"/>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4"/>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4"/>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chemeClr val="lt2"/>
                </a:solidFill>
                <a:latin typeface="Calibri"/>
                <a:ea typeface="Calibri"/>
                <a:cs typeface="Calibri"/>
                <a:sym typeface="Calibri"/>
              </a:defRPr>
            </a:lvl1pPr>
            <a:lvl2pPr indent="0" lvl="1" marL="0" marR="0" algn="r">
              <a:spcBef>
                <a:spcPts val="0"/>
              </a:spcBef>
              <a:buNone/>
              <a:defRPr sz="1200">
                <a:solidFill>
                  <a:schemeClr val="lt2"/>
                </a:solidFill>
                <a:latin typeface="Calibri"/>
                <a:ea typeface="Calibri"/>
                <a:cs typeface="Calibri"/>
                <a:sym typeface="Calibri"/>
              </a:defRPr>
            </a:lvl2pPr>
            <a:lvl3pPr indent="0" lvl="2" marL="0" marR="0" algn="r">
              <a:spcBef>
                <a:spcPts val="0"/>
              </a:spcBef>
              <a:buNone/>
              <a:defRPr sz="1200">
                <a:solidFill>
                  <a:schemeClr val="lt2"/>
                </a:solidFill>
                <a:latin typeface="Calibri"/>
                <a:ea typeface="Calibri"/>
                <a:cs typeface="Calibri"/>
                <a:sym typeface="Calibri"/>
              </a:defRPr>
            </a:lvl3pPr>
            <a:lvl4pPr indent="0" lvl="3" marL="0" marR="0" algn="r">
              <a:spcBef>
                <a:spcPts val="0"/>
              </a:spcBef>
              <a:buNone/>
              <a:defRPr sz="1200">
                <a:solidFill>
                  <a:schemeClr val="lt2"/>
                </a:solidFill>
                <a:latin typeface="Calibri"/>
                <a:ea typeface="Calibri"/>
                <a:cs typeface="Calibri"/>
                <a:sym typeface="Calibri"/>
              </a:defRPr>
            </a:lvl4pPr>
            <a:lvl5pPr indent="0" lvl="4" marL="0" marR="0" algn="r">
              <a:spcBef>
                <a:spcPts val="0"/>
              </a:spcBef>
              <a:buNone/>
              <a:defRPr sz="1200">
                <a:solidFill>
                  <a:schemeClr val="lt2"/>
                </a:solidFill>
                <a:latin typeface="Calibri"/>
                <a:ea typeface="Calibri"/>
                <a:cs typeface="Calibri"/>
                <a:sym typeface="Calibri"/>
              </a:defRPr>
            </a:lvl5pPr>
            <a:lvl6pPr indent="0" lvl="5" marL="0" marR="0" algn="r">
              <a:spcBef>
                <a:spcPts val="0"/>
              </a:spcBef>
              <a:buNone/>
              <a:defRPr sz="1200">
                <a:solidFill>
                  <a:schemeClr val="lt2"/>
                </a:solidFill>
                <a:latin typeface="Calibri"/>
                <a:ea typeface="Calibri"/>
                <a:cs typeface="Calibri"/>
                <a:sym typeface="Calibri"/>
              </a:defRPr>
            </a:lvl6pPr>
            <a:lvl7pPr indent="0" lvl="6" marL="0" marR="0" algn="r">
              <a:spcBef>
                <a:spcPts val="0"/>
              </a:spcBef>
              <a:buNone/>
              <a:defRPr sz="1200">
                <a:solidFill>
                  <a:schemeClr val="lt2"/>
                </a:solidFill>
                <a:latin typeface="Calibri"/>
                <a:ea typeface="Calibri"/>
                <a:cs typeface="Calibri"/>
                <a:sym typeface="Calibri"/>
              </a:defRPr>
            </a:lvl7pPr>
            <a:lvl8pPr indent="0" lvl="7" marL="0" marR="0" algn="r">
              <a:spcBef>
                <a:spcPts val="0"/>
              </a:spcBef>
              <a:buNone/>
              <a:defRPr sz="1200">
                <a:solidFill>
                  <a:schemeClr val="lt2"/>
                </a:solidFill>
                <a:latin typeface="Calibri"/>
                <a:ea typeface="Calibri"/>
                <a:cs typeface="Calibri"/>
                <a:sym typeface="Calibri"/>
              </a:defRPr>
            </a:lvl8pPr>
            <a:lvl9pPr indent="0" lvl="8" marL="0" marR="0" algn="r">
              <a:spcBef>
                <a:spcPts val="0"/>
              </a:spcBef>
              <a:buNone/>
              <a:defRPr sz="1200">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is Conteúdos" type="twoObj">
  <p:cSld name="TWO_OBJECTS">
    <p:spTree>
      <p:nvGrpSpPr>
        <p:cNvPr id="39" name="Shape 39"/>
        <p:cNvGrpSpPr/>
        <p:nvPr/>
      </p:nvGrpSpPr>
      <p:grpSpPr>
        <a:xfrm>
          <a:off x="0" y="0"/>
          <a:ext cx="0" cy="0"/>
          <a:chOff x="0" y="0"/>
          <a:chExt cx="0" cy="0"/>
        </a:xfrm>
      </p:grpSpPr>
      <p:sp>
        <p:nvSpPr>
          <p:cNvPr id="40" name="Google Shape;40;p185"/>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85"/>
          <p:cNvSpPr txBox="1"/>
          <p:nvPr>
            <p:ph idx="1" type="body"/>
          </p:nvPr>
        </p:nvSpPr>
        <p:spPr>
          <a:xfrm>
            <a:off x="1280160" y="2194560"/>
            <a:ext cx="4489704" cy="398678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42" name="Google Shape;42;p185"/>
          <p:cNvSpPr txBox="1"/>
          <p:nvPr>
            <p:ph idx="2" type="body"/>
          </p:nvPr>
        </p:nvSpPr>
        <p:spPr>
          <a:xfrm>
            <a:off x="6415368" y="2194560"/>
            <a:ext cx="4493424" cy="398678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43" name="Google Shape;43;p185"/>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5"/>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5"/>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p:cSld name="Comparação">
    <p:spTree>
      <p:nvGrpSpPr>
        <p:cNvPr id="46" name="Shape 46"/>
        <p:cNvGrpSpPr/>
        <p:nvPr/>
      </p:nvGrpSpPr>
      <p:grpSpPr>
        <a:xfrm>
          <a:off x="0" y="0"/>
          <a:ext cx="0" cy="0"/>
          <a:chOff x="0" y="0"/>
          <a:chExt cx="0" cy="0"/>
        </a:xfrm>
      </p:grpSpPr>
      <p:sp>
        <p:nvSpPr>
          <p:cNvPr id="47" name="Google Shape;47;p186"/>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86"/>
          <p:cNvSpPr txBox="1"/>
          <p:nvPr>
            <p:ph idx="1" type="body"/>
          </p:nvPr>
        </p:nvSpPr>
        <p:spPr>
          <a:xfrm>
            <a:off x="1280160" y="1828456"/>
            <a:ext cx="4489704" cy="83069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400"/>
              <a:buNone/>
              <a:defRPr b="1" sz="2400"/>
            </a:lvl1pPr>
            <a:lvl2pPr indent="-228600" lvl="1" marL="914400" algn="l">
              <a:lnSpc>
                <a:spcPct val="100000"/>
              </a:lnSpc>
              <a:spcBef>
                <a:spcPts val="300"/>
              </a:spcBef>
              <a:spcAft>
                <a:spcPts val="0"/>
              </a:spcAft>
              <a:buClr>
                <a:schemeClr val="dk1"/>
              </a:buClr>
              <a:buSzPts val="2000"/>
              <a:buNone/>
              <a:defRPr b="1" sz="2000"/>
            </a:lvl2pPr>
            <a:lvl3pPr indent="-228600" lvl="2" marL="1371600" algn="l">
              <a:lnSpc>
                <a:spcPct val="100000"/>
              </a:lnSpc>
              <a:spcBef>
                <a:spcPts val="30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100000"/>
              </a:lnSpc>
              <a:spcBef>
                <a:spcPts val="0"/>
              </a:spcBef>
              <a:spcAft>
                <a:spcPts val="0"/>
              </a:spcAft>
              <a:buClr>
                <a:schemeClr val="dk1"/>
              </a:buClr>
              <a:buSzPts val="1600"/>
              <a:buNone/>
              <a:defRPr b="1" sz="1600"/>
            </a:lvl6pPr>
            <a:lvl7pPr indent="-228600" lvl="6" marL="3200400" algn="l">
              <a:lnSpc>
                <a:spcPct val="100000"/>
              </a:lnSpc>
              <a:spcBef>
                <a:spcPts val="0"/>
              </a:spcBef>
              <a:spcAft>
                <a:spcPts val="0"/>
              </a:spcAft>
              <a:buClr>
                <a:schemeClr val="dk1"/>
              </a:buClr>
              <a:buSzPts val="1600"/>
              <a:buNone/>
              <a:defRPr b="1" sz="1600"/>
            </a:lvl7pPr>
            <a:lvl8pPr indent="-228600" lvl="7" marL="3657600" algn="l">
              <a:lnSpc>
                <a:spcPct val="100000"/>
              </a:lnSpc>
              <a:spcBef>
                <a:spcPts val="0"/>
              </a:spcBef>
              <a:spcAft>
                <a:spcPts val="0"/>
              </a:spcAft>
              <a:buClr>
                <a:schemeClr val="dk1"/>
              </a:buClr>
              <a:buSzPts val="1600"/>
              <a:buNone/>
              <a:defRPr b="1" sz="1600"/>
            </a:lvl8pPr>
            <a:lvl9pPr indent="-228600" lvl="8" marL="4114800" algn="l">
              <a:lnSpc>
                <a:spcPct val="100000"/>
              </a:lnSpc>
              <a:spcBef>
                <a:spcPts val="0"/>
              </a:spcBef>
              <a:spcAft>
                <a:spcPts val="0"/>
              </a:spcAft>
              <a:buClr>
                <a:schemeClr val="dk1"/>
              </a:buClr>
              <a:buSzPts val="1600"/>
              <a:buNone/>
              <a:defRPr b="1" sz="1600"/>
            </a:lvl9pPr>
          </a:lstStyle>
          <a:p/>
        </p:txBody>
      </p:sp>
      <p:sp>
        <p:nvSpPr>
          <p:cNvPr id="49" name="Google Shape;49;p186"/>
          <p:cNvSpPr txBox="1"/>
          <p:nvPr>
            <p:ph idx="2" type="body"/>
          </p:nvPr>
        </p:nvSpPr>
        <p:spPr>
          <a:xfrm>
            <a:off x="1280160" y="2743194"/>
            <a:ext cx="4489704" cy="343376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50" name="Google Shape;50;p186"/>
          <p:cNvSpPr txBox="1"/>
          <p:nvPr>
            <p:ph idx="3" type="body"/>
          </p:nvPr>
        </p:nvSpPr>
        <p:spPr>
          <a:xfrm>
            <a:off x="6419088" y="1828456"/>
            <a:ext cx="4489704" cy="83069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400"/>
              <a:buNone/>
              <a:defRPr b="1" sz="2400"/>
            </a:lvl1pPr>
            <a:lvl2pPr indent="-228600" lvl="1" marL="914400" algn="l">
              <a:lnSpc>
                <a:spcPct val="100000"/>
              </a:lnSpc>
              <a:spcBef>
                <a:spcPts val="300"/>
              </a:spcBef>
              <a:spcAft>
                <a:spcPts val="0"/>
              </a:spcAft>
              <a:buClr>
                <a:schemeClr val="dk1"/>
              </a:buClr>
              <a:buSzPts val="2000"/>
              <a:buNone/>
              <a:defRPr b="1" sz="2000"/>
            </a:lvl2pPr>
            <a:lvl3pPr indent="-228600" lvl="2" marL="1371600" algn="l">
              <a:lnSpc>
                <a:spcPct val="100000"/>
              </a:lnSpc>
              <a:spcBef>
                <a:spcPts val="300"/>
              </a:spcBef>
              <a:spcAft>
                <a:spcPts val="0"/>
              </a:spcAft>
              <a:buClr>
                <a:schemeClr val="dk1"/>
              </a:buClr>
              <a:buSzPts val="1800"/>
              <a:buNone/>
              <a:defRPr b="1" sz="1800"/>
            </a:lvl3pPr>
            <a:lvl4pPr indent="-228600" lvl="3" marL="1828800" algn="l">
              <a:lnSpc>
                <a:spcPct val="100000"/>
              </a:lnSpc>
              <a:spcBef>
                <a:spcPts val="0"/>
              </a:spcBef>
              <a:spcAft>
                <a:spcPts val="0"/>
              </a:spcAft>
              <a:buClr>
                <a:schemeClr val="dk1"/>
              </a:buClr>
              <a:buSzPts val="1600"/>
              <a:buNone/>
              <a:defRPr b="1" sz="1600"/>
            </a:lvl4pPr>
            <a:lvl5pPr indent="-228600" lvl="4" marL="2286000" algn="l">
              <a:lnSpc>
                <a:spcPct val="100000"/>
              </a:lnSpc>
              <a:spcBef>
                <a:spcPts val="0"/>
              </a:spcBef>
              <a:spcAft>
                <a:spcPts val="0"/>
              </a:spcAft>
              <a:buClr>
                <a:schemeClr val="dk1"/>
              </a:buClr>
              <a:buSzPts val="1600"/>
              <a:buNone/>
              <a:defRPr b="1" sz="1600"/>
            </a:lvl5pPr>
            <a:lvl6pPr indent="-228600" lvl="5" marL="2743200" algn="l">
              <a:lnSpc>
                <a:spcPct val="100000"/>
              </a:lnSpc>
              <a:spcBef>
                <a:spcPts val="0"/>
              </a:spcBef>
              <a:spcAft>
                <a:spcPts val="0"/>
              </a:spcAft>
              <a:buClr>
                <a:schemeClr val="dk1"/>
              </a:buClr>
              <a:buSzPts val="1600"/>
              <a:buNone/>
              <a:defRPr b="1" sz="1600"/>
            </a:lvl6pPr>
            <a:lvl7pPr indent="-228600" lvl="6" marL="3200400" algn="l">
              <a:lnSpc>
                <a:spcPct val="100000"/>
              </a:lnSpc>
              <a:spcBef>
                <a:spcPts val="0"/>
              </a:spcBef>
              <a:spcAft>
                <a:spcPts val="0"/>
              </a:spcAft>
              <a:buClr>
                <a:schemeClr val="dk1"/>
              </a:buClr>
              <a:buSzPts val="1600"/>
              <a:buNone/>
              <a:defRPr b="1" sz="1600"/>
            </a:lvl7pPr>
            <a:lvl8pPr indent="-228600" lvl="7" marL="3657600" algn="l">
              <a:lnSpc>
                <a:spcPct val="100000"/>
              </a:lnSpc>
              <a:spcBef>
                <a:spcPts val="0"/>
              </a:spcBef>
              <a:spcAft>
                <a:spcPts val="0"/>
              </a:spcAft>
              <a:buClr>
                <a:schemeClr val="dk1"/>
              </a:buClr>
              <a:buSzPts val="1600"/>
              <a:buNone/>
              <a:defRPr b="1" sz="1600"/>
            </a:lvl8pPr>
            <a:lvl9pPr indent="-228600" lvl="8" marL="4114800" algn="l">
              <a:lnSpc>
                <a:spcPct val="100000"/>
              </a:lnSpc>
              <a:spcBef>
                <a:spcPts val="0"/>
              </a:spcBef>
              <a:spcAft>
                <a:spcPts val="0"/>
              </a:spcAft>
              <a:buClr>
                <a:schemeClr val="dk1"/>
              </a:buClr>
              <a:buSzPts val="1600"/>
              <a:buNone/>
              <a:defRPr b="1" sz="1600"/>
            </a:lvl9pPr>
          </a:lstStyle>
          <a:p/>
        </p:txBody>
      </p:sp>
      <p:sp>
        <p:nvSpPr>
          <p:cNvPr id="51" name="Google Shape;51;p186"/>
          <p:cNvSpPr txBox="1"/>
          <p:nvPr>
            <p:ph idx="4" type="body"/>
          </p:nvPr>
        </p:nvSpPr>
        <p:spPr>
          <a:xfrm>
            <a:off x="6419088" y="2743194"/>
            <a:ext cx="4489704" cy="343376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5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52" name="Google Shape;52;p186"/>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6"/>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6"/>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55" name="Shape 55"/>
        <p:cNvGrpSpPr/>
        <p:nvPr/>
      </p:nvGrpSpPr>
      <p:grpSpPr>
        <a:xfrm>
          <a:off x="0" y="0"/>
          <a:ext cx="0" cy="0"/>
          <a:chOff x="0" y="0"/>
          <a:chExt cx="0" cy="0"/>
        </a:xfrm>
      </p:grpSpPr>
      <p:sp>
        <p:nvSpPr>
          <p:cNvPr id="56" name="Google Shape;56;p187"/>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87"/>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7"/>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7"/>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showMasterSp="0" type="blank">
  <p:cSld name="BLANK">
    <p:spTree>
      <p:nvGrpSpPr>
        <p:cNvPr id="60" name="Shape 60"/>
        <p:cNvGrpSpPr/>
        <p:nvPr/>
      </p:nvGrpSpPr>
      <p:grpSpPr>
        <a:xfrm>
          <a:off x="0" y="0"/>
          <a:ext cx="0" cy="0"/>
          <a:chOff x="0" y="0"/>
          <a:chExt cx="0" cy="0"/>
        </a:xfrm>
      </p:grpSpPr>
      <p:sp>
        <p:nvSpPr>
          <p:cNvPr id="61" name="Google Shape;61;p188"/>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8"/>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8"/>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p:cSld name="Conteúdo com Legenda">
    <p:spTree>
      <p:nvGrpSpPr>
        <p:cNvPr id="64" name="Shape 64"/>
        <p:cNvGrpSpPr/>
        <p:nvPr/>
      </p:nvGrpSpPr>
      <p:grpSpPr>
        <a:xfrm>
          <a:off x="0" y="0"/>
          <a:ext cx="0" cy="0"/>
          <a:chOff x="0" y="0"/>
          <a:chExt cx="0" cy="0"/>
        </a:xfrm>
      </p:grpSpPr>
      <p:sp>
        <p:nvSpPr>
          <p:cNvPr id="65" name="Google Shape;65;p189"/>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89"/>
          <p:cNvSpPr txBox="1"/>
          <p:nvPr>
            <p:ph idx="1" type="body"/>
          </p:nvPr>
        </p:nvSpPr>
        <p:spPr>
          <a:xfrm>
            <a:off x="1291818" y="2465294"/>
            <a:ext cx="3834874" cy="371166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200"/>
              <a:buNone/>
              <a:defRPr sz="2200"/>
            </a:lvl1pPr>
            <a:lvl2pPr indent="-228600" lvl="1" marL="914400" algn="l">
              <a:lnSpc>
                <a:spcPct val="100000"/>
              </a:lnSpc>
              <a:spcBef>
                <a:spcPts val="300"/>
              </a:spcBef>
              <a:spcAft>
                <a:spcPts val="0"/>
              </a:spcAft>
              <a:buClr>
                <a:schemeClr val="dk1"/>
              </a:buClr>
              <a:buSzPts val="1400"/>
              <a:buNone/>
              <a:defRPr sz="1400"/>
            </a:lvl2pPr>
            <a:lvl3pPr indent="-228600" lvl="2" marL="1371600" algn="l">
              <a:lnSpc>
                <a:spcPct val="100000"/>
              </a:lnSpc>
              <a:spcBef>
                <a:spcPts val="30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100000"/>
              </a:lnSpc>
              <a:spcBef>
                <a:spcPts val="0"/>
              </a:spcBef>
              <a:spcAft>
                <a:spcPts val="0"/>
              </a:spcAft>
              <a:buClr>
                <a:schemeClr val="dk1"/>
              </a:buClr>
              <a:buSzPts val="1000"/>
              <a:buNone/>
              <a:defRPr sz="1000"/>
            </a:lvl6pPr>
            <a:lvl7pPr indent="-228600" lvl="6" marL="3200400" algn="l">
              <a:lnSpc>
                <a:spcPct val="100000"/>
              </a:lnSpc>
              <a:spcBef>
                <a:spcPts val="0"/>
              </a:spcBef>
              <a:spcAft>
                <a:spcPts val="0"/>
              </a:spcAft>
              <a:buClr>
                <a:schemeClr val="dk1"/>
              </a:buClr>
              <a:buSzPts val="1000"/>
              <a:buNone/>
              <a:defRPr sz="1000"/>
            </a:lvl7pPr>
            <a:lvl8pPr indent="-228600" lvl="7" marL="3657600" algn="l">
              <a:lnSpc>
                <a:spcPct val="100000"/>
              </a:lnSpc>
              <a:spcBef>
                <a:spcPts val="0"/>
              </a:spcBef>
              <a:spcAft>
                <a:spcPts val="0"/>
              </a:spcAft>
              <a:buClr>
                <a:schemeClr val="dk1"/>
              </a:buClr>
              <a:buSzPts val="1000"/>
              <a:buNone/>
              <a:defRPr sz="1000"/>
            </a:lvl8pPr>
            <a:lvl9pPr indent="-228600" lvl="8" marL="4114800" algn="l">
              <a:lnSpc>
                <a:spcPct val="100000"/>
              </a:lnSpc>
              <a:spcBef>
                <a:spcPts val="0"/>
              </a:spcBef>
              <a:spcAft>
                <a:spcPts val="0"/>
              </a:spcAft>
              <a:buClr>
                <a:schemeClr val="dk1"/>
              </a:buClr>
              <a:buSzPts val="1000"/>
              <a:buNone/>
              <a:defRPr sz="1000"/>
            </a:lvl9pPr>
          </a:lstStyle>
          <a:p/>
        </p:txBody>
      </p:sp>
      <p:sp>
        <p:nvSpPr>
          <p:cNvPr id="67" name="Google Shape;67;p189"/>
          <p:cNvSpPr txBox="1"/>
          <p:nvPr>
            <p:ph idx="2" type="body"/>
          </p:nvPr>
        </p:nvSpPr>
        <p:spPr>
          <a:xfrm>
            <a:off x="5518897" y="2465294"/>
            <a:ext cx="5174504" cy="3711669"/>
          </a:xfrm>
          <a:prstGeom prst="rect">
            <a:avLst/>
          </a:prstGeom>
          <a:noFill/>
          <a:ln>
            <a:noFill/>
          </a:ln>
        </p:spPr>
        <p:txBody>
          <a:bodyPr anchorCtr="0" anchor="t" bIns="45700" lIns="91425" spcFirstLastPara="1" rIns="91425" wrap="square" tIns="45700">
            <a:normAutofit/>
          </a:bodyPr>
          <a:lstStyle>
            <a:lvl1pPr indent="-368300" lvl="0" marL="457200" algn="l">
              <a:lnSpc>
                <a:spcPct val="100000"/>
              </a:lnSpc>
              <a:spcBef>
                <a:spcPts val="1500"/>
              </a:spcBef>
              <a:spcAft>
                <a:spcPts val="0"/>
              </a:spcAft>
              <a:buClr>
                <a:schemeClr val="dk1"/>
              </a:buClr>
              <a:buSzPts val="2200"/>
              <a:buChar char="▪"/>
              <a:defRPr sz="2200"/>
            </a:lvl1pPr>
            <a:lvl2pPr indent="-355600" lvl="1" marL="914400" algn="l">
              <a:lnSpc>
                <a:spcPct val="100000"/>
              </a:lnSpc>
              <a:spcBef>
                <a:spcPts val="300"/>
              </a:spcBef>
              <a:spcAft>
                <a:spcPts val="0"/>
              </a:spcAft>
              <a:buClr>
                <a:schemeClr val="dk1"/>
              </a:buClr>
              <a:buSzPts val="2000"/>
              <a:buChar char="▪"/>
              <a:defRPr sz="2000"/>
            </a:lvl2pPr>
            <a:lvl3pPr indent="-342900" lvl="2" marL="1371600" algn="l">
              <a:lnSpc>
                <a:spcPct val="100000"/>
              </a:lnSpc>
              <a:spcBef>
                <a:spcPts val="300"/>
              </a:spcBef>
              <a:spcAft>
                <a:spcPts val="0"/>
              </a:spcAft>
              <a:buClr>
                <a:schemeClr val="dk1"/>
              </a:buClr>
              <a:buSzPts val="1800"/>
              <a:buChar char="▪"/>
              <a:defRPr sz="1800"/>
            </a:lvl3pPr>
            <a:lvl4pPr indent="-330200" lvl="3" marL="1828800" algn="l">
              <a:lnSpc>
                <a:spcPct val="100000"/>
              </a:lnSpc>
              <a:spcBef>
                <a:spcPts val="0"/>
              </a:spcBef>
              <a:spcAft>
                <a:spcPts val="0"/>
              </a:spcAft>
              <a:buClr>
                <a:schemeClr val="dk1"/>
              </a:buClr>
              <a:buSzPts val="1600"/>
              <a:buChar char="▪"/>
              <a:defRPr sz="1600"/>
            </a:lvl4pPr>
            <a:lvl5pPr indent="-330200" lvl="4" marL="2286000" algn="l">
              <a:lnSpc>
                <a:spcPct val="100000"/>
              </a:lnSpc>
              <a:spcBef>
                <a:spcPts val="0"/>
              </a:spcBef>
              <a:spcAft>
                <a:spcPts val="0"/>
              </a:spcAft>
              <a:buClr>
                <a:schemeClr val="dk1"/>
              </a:buClr>
              <a:buSzPts val="1600"/>
              <a:buChar char="▪"/>
              <a:defRPr sz="1600"/>
            </a:lvl5pPr>
            <a:lvl6pPr indent="-330200" lvl="5" marL="2743200" algn="l">
              <a:lnSpc>
                <a:spcPct val="100000"/>
              </a:lnSpc>
              <a:spcBef>
                <a:spcPts val="0"/>
              </a:spcBef>
              <a:spcAft>
                <a:spcPts val="0"/>
              </a:spcAft>
              <a:buClr>
                <a:schemeClr val="dk1"/>
              </a:buClr>
              <a:buSzPts val="1600"/>
              <a:buChar char="▪"/>
              <a:defRPr sz="1600"/>
            </a:lvl6pPr>
            <a:lvl7pPr indent="-330200" lvl="6" marL="3200400" algn="l">
              <a:lnSpc>
                <a:spcPct val="100000"/>
              </a:lnSpc>
              <a:spcBef>
                <a:spcPts val="0"/>
              </a:spcBef>
              <a:spcAft>
                <a:spcPts val="0"/>
              </a:spcAft>
              <a:buClr>
                <a:schemeClr val="dk1"/>
              </a:buClr>
              <a:buSzPts val="1600"/>
              <a:buChar char="▪"/>
              <a:defRPr sz="1600"/>
            </a:lvl7pPr>
            <a:lvl8pPr indent="-330200" lvl="7" marL="3657600" algn="l">
              <a:lnSpc>
                <a:spcPct val="100000"/>
              </a:lnSpc>
              <a:spcBef>
                <a:spcPts val="0"/>
              </a:spcBef>
              <a:spcAft>
                <a:spcPts val="0"/>
              </a:spcAft>
              <a:buClr>
                <a:schemeClr val="dk1"/>
              </a:buClr>
              <a:buSzPts val="1600"/>
              <a:buChar char="▪"/>
              <a:defRPr sz="1600"/>
            </a:lvl8pPr>
            <a:lvl9pPr indent="-330200" lvl="8" marL="4114800" algn="l">
              <a:lnSpc>
                <a:spcPct val="100000"/>
              </a:lnSpc>
              <a:spcBef>
                <a:spcPts val="0"/>
              </a:spcBef>
              <a:spcAft>
                <a:spcPts val="0"/>
              </a:spcAft>
              <a:buClr>
                <a:schemeClr val="dk1"/>
              </a:buClr>
              <a:buSzPts val="1600"/>
              <a:buChar char="▪"/>
              <a:defRPr sz="1600"/>
            </a:lvl9pPr>
          </a:lstStyle>
          <a:p/>
        </p:txBody>
      </p:sp>
      <p:sp>
        <p:nvSpPr>
          <p:cNvPr id="68" name="Google Shape;68;p189"/>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9"/>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9"/>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71" name="Shape 71"/>
        <p:cNvGrpSpPr/>
        <p:nvPr/>
      </p:nvGrpSpPr>
      <p:grpSpPr>
        <a:xfrm>
          <a:off x="0" y="0"/>
          <a:ext cx="0" cy="0"/>
          <a:chOff x="0" y="0"/>
          <a:chExt cx="0" cy="0"/>
        </a:xfrm>
      </p:grpSpPr>
      <p:sp>
        <p:nvSpPr>
          <p:cNvPr id="72" name="Google Shape;72;p190"/>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algn="l">
              <a:lnSpc>
                <a:spcPct val="95000"/>
              </a:lnSpc>
              <a:spcBef>
                <a:spcPts val="0"/>
              </a:spcBef>
              <a:spcAft>
                <a:spcPts val="0"/>
              </a:spcAft>
              <a:buClr>
                <a:schemeClr val="lt1"/>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90"/>
          <p:cNvSpPr txBox="1"/>
          <p:nvPr>
            <p:ph idx="1" type="body"/>
          </p:nvPr>
        </p:nvSpPr>
        <p:spPr>
          <a:xfrm>
            <a:off x="1291819" y="2465293"/>
            <a:ext cx="3834874" cy="371166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500"/>
              </a:spcBef>
              <a:spcAft>
                <a:spcPts val="0"/>
              </a:spcAft>
              <a:buClr>
                <a:schemeClr val="dk1"/>
              </a:buClr>
              <a:buSzPts val="2200"/>
              <a:buNone/>
              <a:defRPr sz="2200"/>
            </a:lvl1pPr>
            <a:lvl2pPr indent="-228600" lvl="1" marL="914400" algn="l">
              <a:lnSpc>
                <a:spcPct val="100000"/>
              </a:lnSpc>
              <a:spcBef>
                <a:spcPts val="300"/>
              </a:spcBef>
              <a:spcAft>
                <a:spcPts val="0"/>
              </a:spcAft>
              <a:buClr>
                <a:schemeClr val="dk1"/>
              </a:buClr>
              <a:buSzPts val="1400"/>
              <a:buNone/>
              <a:defRPr sz="1400"/>
            </a:lvl2pPr>
            <a:lvl3pPr indent="-228600" lvl="2" marL="1371600" algn="l">
              <a:lnSpc>
                <a:spcPct val="100000"/>
              </a:lnSpc>
              <a:spcBef>
                <a:spcPts val="300"/>
              </a:spcBef>
              <a:spcAft>
                <a:spcPts val="0"/>
              </a:spcAft>
              <a:buClr>
                <a:schemeClr val="dk1"/>
              </a:buClr>
              <a:buSzPts val="1200"/>
              <a:buNone/>
              <a:defRPr sz="1200"/>
            </a:lvl3pPr>
            <a:lvl4pPr indent="-228600" lvl="3" marL="1828800" algn="l">
              <a:lnSpc>
                <a:spcPct val="100000"/>
              </a:lnSpc>
              <a:spcBef>
                <a:spcPts val="0"/>
              </a:spcBef>
              <a:spcAft>
                <a:spcPts val="0"/>
              </a:spcAft>
              <a:buClr>
                <a:schemeClr val="dk1"/>
              </a:buClr>
              <a:buSzPts val="1000"/>
              <a:buNone/>
              <a:defRPr sz="1000"/>
            </a:lvl4pPr>
            <a:lvl5pPr indent="-228600" lvl="4" marL="2286000" algn="l">
              <a:lnSpc>
                <a:spcPct val="100000"/>
              </a:lnSpc>
              <a:spcBef>
                <a:spcPts val="0"/>
              </a:spcBef>
              <a:spcAft>
                <a:spcPts val="0"/>
              </a:spcAft>
              <a:buClr>
                <a:schemeClr val="dk1"/>
              </a:buClr>
              <a:buSzPts val="1000"/>
              <a:buNone/>
              <a:defRPr sz="1000"/>
            </a:lvl5pPr>
            <a:lvl6pPr indent="-228600" lvl="5" marL="2743200" algn="l">
              <a:lnSpc>
                <a:spcPct val="100000"/>
              </a:lnSpc>
              <a:spcBef>
                <a:spcPts val="0"/>
              </a:spcBef>
              <a:spcAft>
                <a:spcPts val="0"/>
              </a:spcAft>
              <a:buClr>
                <a:schemeClr val="dk1"/>
              </a:buClr>
              <a:buSzPts val="1000"/>
              <a:buNone/>
              <a:defRPr sz="1000"/>
            </a:lvl6pPr>
            <a:lvl7pPr indent="-228600" lvl="6" marL="3200400" algn="l">
              <a:lnSpc>
                <a:spcPct val="100000"/>
              </a:lnSpc>
              <a:spcBef>
                <a:spcPts val="0"/>
              </a:spcBef>
              <a:spcAft>
                <a:spcPts val="0"/>
              </a:spcAft>
              <a:buClr>
                <a:schemeClr val="dk1"/>
              </a:buClr>
              <a:buSzPts val="1000"/>
              <a:buNone/>
              <a:defRPr sz="1000"/>
            </a:lvl7pPr>
            <a:lvl8pPr indent="-228600" lvl="7" marL="3657600" algn="l">
              <a:lnSpc>
                <a:spcPct val="100000"/>
              </a:lnSpc>
              <a:spcBef>
                <a:spcPts val="0"/>
              </a:spcBef>
              <a:spcAft>
                <a:spcPts val="0"/>
              </a:spcAft>
              <a:buClr>
                <a:schemeClr val="dk1"/>
              </a:buClr>
              <a:buSzPts val="1000"/>
              <a:buNone/>
              <a:defRPr sz="1000"/>
            </a:lvl8pPr>
            <a:lvl9pPr indent="-228600" lvl="8" marL="4114800" algn="l">
              <a:lnSpc>
                <a:spcPct val="100000"/>
              </a:lnSpc>
              <a:spcBef>
                <a:spcPts val="0"/>
              </a:spcBef>
              <a:spcAft>
                <a:spcPts val="0"/>
              </a:spcAft>
              <a:buClr>
                <a:schemeClr val="dk1"/>
              </a:buClr>
              <a:buSzPts val="1000"/>
              <a:buNone/>
              <a:defRPr sz="1000"/>
            </a:lvl9pPr>
          </a:lstStyle>
          <a:p/>
        </p:txBody>
      </p:sp>
      <p:sp>
        <p:nvSpPr>
          <p:cNvPr descr="Um espaço reservado vazio para adicionar uma imagem. Clique no espaço reservado e selecione a imagem que você deseja adicionar" id="74" name="Google Shape;74;p190"/>
          <p:cNvSpPr/>
          <p:nvPr>
            <p:ph idx="2" type="pic"/>
          </p:nvPr>
        </p:nvSpPr>
        <p:spPr>
          <a:xfrm>
            <a:off x="5518896" y="1828456"/>
            <a:ext cx="5389895" cy="5029544"/>
          </a:xfrm>
          <a:prstGeom prst="rect">
            <a:avLst/>
          </a:prstGeom>
          <a:noFill/>
          <a:ln>
            <a:noFill/>
          </a:ln>
        </p:spPr>
      </p:sp>
      <p:sp>
        <p:nvSpPr>
          <p:cNvPr id="75" name="Google Shape;75;p190"/>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0"/>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90"/>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1"/>
          <p:cNvSpPr/>
          <p:nvPr/>
        </p:nvSpPr>
        <p:spPr>
          <a:xfrm>
            <a:off x="0" y="347472"/>
            <a:ext cx="12188952" cy="1188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181"/>
          <p:cNvPicPr preferRelativeResize="0"/>
          <p:nvPr/>
        </p:nvPicPr>
        <p:blipFill rotWithShape="1">
          <a:blip r:embed="rId1">
            <a:alphaModFix/>
          </a:blip>
          <a:srcRect b="0" l="0" r="0" t="0"/>
          <a:stretch/>
        </p:blipFill>
        <p:spPr>
          <a:xfrm>
            <a:off x="0" y="457200"/>
            <a:ext cx="12188952" cy="1371257"/>
          </a:xfrm>
          <a:prstGeom prst="rect">
            <a:avLst/>
          </a:prstGeom>
          <a:noFill/>
          <a:ln>
            <a:noFill/>
          </a:ln>
        </p:spPr>
      </p:pic>
      <p:sp>
        <p:nvSpPr>
          <p:cNvPr id="12" name="Google Shape;12;p181"/>
          <p:cNvSpPr txBox="1"/>
          <p:nvPr>
            <p:ph type="title"/>
          </p:nvPr>
        </p:nvSpPr>
        <p:spPr>
          <a:xfrm>
            <a:off x="1280160" y="466343"/>
            <a:ext cx="9628632" cy="1362113"/>
          </a:xfrm>
          <a:prstGeom prst="rect">
            <a:avLst/>
          </a:prstGeom>
          <a:noFill/>
          <a:ln>
            <a:noFill/>
          </a:ln>
        </p:spPr>
        <p:txBody>
          <a:bodyPr anchorCtr="0" anchor="ctr" bIns="45700" lIns="91425" spcFirstLastPara="1" rIns="91425" wrap="square" tIns="45700">
            <a:normAutofit/>
          </a:bodyPr>
          <a:lstStyle>
            <a:lvl1pPr lvl="0" marR="0" rtl="0" algn="l">
              <a:lnSpc>
                <a:spcPct val="95000"/>
              </a:lnSpc>
              <a:spcBef>
                <a:spcPts val="0"/>
              </a:spcBef>
              <a:spcAft>
                <a:spcPts val="0"/>
              </a:spcAft>
              <a:buClr>
                <a:schemeClr val="lt1"/>
              </a:buClr>
              <a:buSzPts val="3000"/>
              <a:buFont typeface="Calibri"/>
              <a:buNone/>
              <a:defRPr b="0" i="0" sz="3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81"/>
          <p:cNvSpPr txBox="1"/>
          <p:nvPr>
            <p:ph idx="1" type="body"/>
          </p:nvPr>
        </p:nvSpPr>
        <p:spPr>
          <a:xfrm>
            <a:off x="1280160" y="2190749"/>
            <a:ext cx="9628632" cy="3986213"/>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100000"/>
              </a:lnSpc>
              <a:spcBef>
                <a:spcPts val="1500"/>
              </a:spcBef>
              <a:spcAft>
                <a:spcPts val="0"/>
              </a:spcAft>
              <a:buClr>
                <a:schemeClr val="dk1"/>
              </a:buClr>
              <a:buSzPts val="2200"/>
              <a:buFont typeface="Noto Sans Symbols"/>
              <a:buChar char="▪"/>
              <a:defRPr b="0" i="0" sz="2200" u="none" cap="none" strike="noStrike">
                <a:solidFill>
                  <a:schemeClr val="dk1"/>
                </a:solidFill>
                <a:latin typeface="Calibri"/>
                <a:ea typeface="Calibri"/>
                <a:cs typeface="Calibri"/>
                <a:sym typeface="Calibri"/>
              </a:defRPr>
            </a:lvl1pPr>
            <a:lvl2pPr indent="-355600" lvl="1" marL="914400" marR="0" rtl="0" algn="l">
              <a:lnSpc>
                <a:spcPct val="100000"/>
              </a:lnSpc>
              <a:spcBef>
                <a:spcPts val="3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0"/>
              </a:spcBef>
              <a:spcAft>
                <a:spcPts val="0"/>
              </a:spcAft>
              <a:buClr>
                <a:schemeClr val="dk1"/>
              </a:buClr>
              <a:buSzPts val="1600"/>
              <a:buFont typeface="Noto Sans Symbols"/>
              <a:buChar char="▪"/>
              <a:defRPr b="0" i="0" sz="1600" u="none" cap="none" strike="noStrike">
                <a:solidFill>
                  <a:schemeClr val="dk1"/>
                </a:solidFill>
                <a:latin typeface="Calibri"/>
                <a:ea typeface="Calibri"/>
                <a:cs typeface="Calibri"/>
                <a:sym typeface="Calibri"/>
              </a:defRPr>
            </a:lvl9pPr>
          </a:lstStyle>
          <a:p/>
        </p:txBody>
      </p:sp>
      <p:sp>
        <p:nvSpPr>
          <p:cNvPr id="14" name="Google Shape;14;p181"/>
          <p:cNvSpPr txBox="1"/>
          <p:nvPr>
            <p:ph idx="10" type="dt"/>
          </p:nvPr>
        </p:nvSpPr>
        <p:spPr>
          <a:xfrm>
            <a:off x="1280160" y="6356350"/>
            <a:ext cx="197194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81"/>
          <p:cNvSpPr txBox="1"/>
          <p:nvPr>
            <p:ph idx="11" type="ftr"/>
          </p:nvPr>
        </p:nvSpPr>
        <p:spPr>
          <a:xfrm>
            <a:off x="3252107" y="6356350"/>
            <a:ext cx="568778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81"/>
          <p:cNvSpPr txBox="1"/>
          <p:nvPr>
            <p:ph idx="12" type="sldNum"/>
          </p:nvPr>
        </p:nvSpPr>
        <p:spPr>
          <a:xfrm>
            <a:off x="8939894" y="6356350"/>
            <a:ext cx="196889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ifg.edu.br/attachments/article/98/resolucao092011.pdf"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2.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2.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2.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2.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2.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2.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2.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2.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2.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2.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2.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2.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image" Target="../media/image2.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2.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2.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2.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2.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image" Target="../media/image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 Id="rId3" Type="http://schemas.openxmlformats.org/officeDocument/2006/relationships/image" Target="../media/image2.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image" Target="../media/image2.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 Id="rId3" Type="http://schemas.openxmlformats.org/officeDocument/2006/relationships/image" Target="../media/image2.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 Id="rId3" Type="http://schemas.openxmlformats.org/officeDocument/2006/relationships/image" Target="../media/image2.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 Id="rId3" Type="http://schemas.openxmlformats.org/officeDocument/2006/relationships/image" Target="../media/image2.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 Id="rId3" Type="http://schemas.openxmlformats.org/officeDocument/2006/relationships/image" Target="../media/image2.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image" Target="../media/image2.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 Id="rId3" Type="http://schemas.openxmlformats.org/officeDocument/2006/relationships/image" Target="../media/image2.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 Id="rId3" Type="http://schemas.openxmlformats.org/officeDocument/2006/relationships/image" Target="../media/image2.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 Id="rId3" Type="http://schemas.openxmlformats.org/officeDocument/2006/relationships/image" Target="../media/image2.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 Id="rId3" Type="http://schemas.openxmlformats.org/officeDocument/2006/relationships/image" Target="../media/image2.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 Id="rId3" Type="http://schemas.openxmlformats.org/officeDocument/2006/relationships/image" Target="../media/image2.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 Id="rId3" Type="http://schemas.openxmlformats.org/officeDocument/2006/relationships/image" Target="../media/image2.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 Id="rId3" Type="http://schemas.openxmlformats.org/officeDocument/2006/relationships/image" Target="../media/image2.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 Id="rId3" Type="http://schemas.openxmlformats.org/officeDocument/2006/relationships/image" Target="../media/image2.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 Id="rId3" Type="http://schemas.openxmlformats.org/officeDocument/2006/relationships/image" Target="../media/image2.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 Id="rId3" Type="http://schemas.openxmlformats.org/officeDocument/2006/relationships/image" Target="../media/image2.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 Id="rId3" Type="http://schemas.openxmlformats.org/officeDocument/2006/relationships/image" Target="../media/image2.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 Id="rId3" Type="http://schemas.openxmlformats.org/officeDocument/2006/relationships/image" Target="../media/image2.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 Id="rId3" Type="http://schemas.openxmlformats.org/officeDocument/2006/relationships/image" Target="../media/image2.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 Id="rId3" Type="http://schemas.openxmlformats.org/officeDocument/2006/relationships/image" Target="../media/image2.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 Id="rId3" Type="http://schemas.openxmlformats.org/officeDocument/2006/relationships/image" Target="../media/image2.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 Id="rId3" Type="http://schemas.openxmlformats.org/officeDocument/2006/relationships/image" Target="../media/image2.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 Id="rId3" Type="http://schemas.openxmlformats.org/officeDocument/2006/relationships/image" Target="../media/image2.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 Id="rId3" Type="http://schemas.openxmlformats.org/officeDocument/2006/relationships/image" Target="../media/image2.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 Id="rId3" Type="http://schemas.openxmlformats.org/officeDocument/2006/relationships/image" Target="../media/image2.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 Id="rId3" Type="http://schemas.openxmlformats.org/officeDocument/2006/relationships/image" Target="../media/image2.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 Id="rId3" Type="http://schemas.openxmlformats.org/officeDocument/2006/relationships/image" Target="../media/image2.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 Id="rId3" Type="http://schemas.openxmlformats.org/officeDocument/2006/relationships/image" Target="../media/image2.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 Id="rId3" Type="http://schemas.openxmlformats.org/officeDocument/2006/relationships/image" Target="../media/image2.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 Id="rId3" Type="http://schemas.openxmlformats.org/officeDocument/2006/relationships/image" Target="../media/image2.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 Id="rId3" Type="http://schemas.openxmlformats.org/officeDocument/2006/relationships/image" Target="../media/image2.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 Id="rId3" Type="http://schemas.openxmlformats.org/officeDocument/2006/relationships/image" Target="../media/image2.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 Id="rId3" Type="http://schemas.openxmlformats.org/officeDocument/2006/relationships/image" Target="../media/image2.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 Id="rId3" Type="http://schemas.openxmlformats.org/officeDocument/2006/relationships/image" Target="../media/image2.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 Id="rId3" Type="http://schemas.openxmlformats.org/officeDocument/2006/relationships/image" Target="../media/image2.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 Id="rId3" Type="http://schemas.openxmlformats.org/officeDocument/2006/relationships/image" Target="../media/image2.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 Id="rId3" Type="http://schemas.openxmlformats.org/officeDocument/2006/relationships/image" Target="../media/image2.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 Id="rId3" Type="http://schemas.openxmlformats.org/officeDocument/2006/relationships/image" Target="../media/image2.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 Id="rId3" Type="http://schemas.openxmlformats.org/officeDocument/2006/relationships/image" Target="../media/image2.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 Id="rId3" Type="http://schemas.openxmlformats.org/officeDocument/2006/relationships/image" Target="../media/image2.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 Id="rId3" Type="http://schemas.openxmlformats.org/officeDocument/2006/relationships/image" Target="../media/image2.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 Id="rId3" Type="http://schemas.openxmlformats.org/officeDocument/2006/relationships/image" Target="../media/image2.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 Id="rId3" Type="http://schemas.openxmlformats.org/officeDocument/2006/relationships/image" Target="../media/image2.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 Id="rId3" Type="http://schemas.openxmlformats.org/officeDocument/2006/relationships/image" Target="../media/image2.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 Id="rId3" Type="http://schemas.openxmlformats.org/officeDocument/2006/relationships/image" Target="../media/image2.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ifg.edu.br/attachments/article/98/resolucao092011.pdf" TargetMode="External"/><Relationship Id="rId4" Type="http://schemas.openxmlformats.org/officeDocument/2006/relationships/image" Target="../media/image7.png"/><Relationship Id="rId5" Type="http://schemas.openxmlformats.org/officeDocument/2006/relationships/hyperlink" Target="https://sippag.ifg.edu.br/portarias/visualizar/?ano=2023&amp;numero=670&amp;hash=55df32e4924080e939c0f1b0cf772b2b#page=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 Id="rId3" Type="http://schemas.openxmlformats.org/officeDocument/2006/relationships/image" Target="../media/image2.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 Id="rId3" Type="http://schemas.openxmlformats.org/officeDocument/2006/relationships/image" Target="../media/image2.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 Id="rId3" Type="http://schemas.openxmlformats.org/officeDocument/2006/relationships/image" Target="../media/image2.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 Id="rId3" Type="http://schemas.openxmlformats.org/officeDocument/2006/relationships/image" Target="../media/image2.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 Id="rId3" Type="http://schemas.openxmlformats.org/officeDocument/2006/relationships/image" Target="../media/image2.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 Id="rId3" Type="http://schemas.openxmlformats.org/officeDocument/2006/relationships/image" Target="../media/image2.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 Id="rId3" Type="http://schemas.openxmlformats.org/officeDocument/2006/relationships/image" Target="../media/image2.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 Id="rId3" Type="http://schemas.openxmlformats.org/officeDocument/2006/relationships/image" Target="../media/image2.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 Id="rId3" Type="http://schemas.openxmlformats.org/officeDocument/2006/relationships/image" Target="../media/image2.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 Id="rId3" Type="http://schemas.openxmlformats.org/officeDocument/2006/relationships/image" Target="../media/image2.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 Id="rId3" Type="http://schemas.openxmlformats.org/officeDocument/2006/relationships/image" Target="../media/image2.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 Id="rId3" Type="http://schemas.openxmlformats.org/officeDocument/2006/relationships/image" Target="../media/image2.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 Id="rId3" Type="http://schemas.openxmlformats.org/officeDocument/2006/relationships/image" Target="../media/image2.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 Id="rId3" Type="http://schemas.openxmlformats.org/officeDocument/2006/relationships/image" Target="../media/image2.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 Id="rId3" Type="http://schemas.openxmlformats.org/officeDocument/2006/relationships/image" Target="../media/image2.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 Id="rId3" Type="http://schemas.openxmlformats.org/officeDocument/2006/relationships/image" Target="../media/image2.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 Id="rId3" Type="http://schemas.openxmlformats.org/officeDocument/2006/relationships/image" Target="../media/image2.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 Id="rId3" Type="http://schemas.openxmlformats.org/officeDocument/2006/relationships/image" Target="../media/image2.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 Id="rId3" Type="http://schemas.openxmlformats.org/officeDocument/2006/relationships/image" Target="../media/image2.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 Id="rId3" Type="http://schemas.openxmlformats.org/officeDocument/2006/relationships/image" Target="../media/image2.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2.xml"/><Relationship Id="rId3" Type="http://schemas.openxmlformats.org/officeDocument/2006/relationships/image" Target="../media/image2.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 Id="rId3" Type="http://schemas.openxmlformats.org/officeDocument/2006/relationships/image" Target="../media/image2.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 Id="rId3" Type="http://schemas.openxmlformats.org/officeDocument/2006/relationships/image" Target="../media/image2.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 Id="rId3" Type="http://schemas.openxmlformats.org/officeDocument/2006/relationships/image" Target="../media/image2.pn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 Id="rId3" Type="http://schemas.openxmlformats.org/officeDocument/2006/relationships/image" Target="../media/image2.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 Id="rId3" Type="http://schemas.openxmlformats.org/officeDocument/2006/relationships/image" Target="../media/image2.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 Id="rId3" Type="http://schemas.openxmlformats.org/officeDocument/2006/relationships/image" Target="../media/image2.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 Id="rId3" Type="http://schemas.openxmlformats.org/officeDocument/2006/relationships/image" Target="../media/image2.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 Id="rId3" Type="http://schemas.openxmlformats.org/officeDocument/2006/relationships/image" Target="../media/image2.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 Id="rId3" Type="http://schemas.openxmlformats.org/officeDocument/2006/relationships/image" Target="../media/image2.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 Id="rId3" Type="http://schemas.openxmlformats.org/officeDocument/2006/relationships/image" Target="../media/image2.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 Id="rId3" Type="http://schemas.openxmlformats.org/officeDocument/2006/relationships/image" Target="../media/image2.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 Id="rId3" Type="http://schemas.openxmlformats.org/officeDocument/2006/relationships/image" Target="../media/image2.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 Id="rId3" Type="http://schemas.openxmlformats.org/officeDocument/2006/relationships/image" Target="../media/image2.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 Id="rId3" Type="http://schemas.openxmlformats.org/officeDocument/2006/relationships/image" Target="../media/image2.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 Id="rId3" Type="http://schemas.openxmlformats.org/officeDocument/2006/relationships/image" Target="../media/image2.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 Id="rId3" Type="http://schemas.openxmlformats.org/officeDocument/2006/relationships/image" Target="../media/image2.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1.xml"/><Relationship Id="rId3" Type="http://schemas.openxmlformats.org/officeDocument/2006/relationships/image" Target="../media/image2.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2.xml"/><Relationship Id="rId3" Type="http://schemas.openxmlformats.org/officeDocument/2006/relationships/image" Target="../media/image2.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3.xml"/><Relationship Id="rId3" Type="http://schemas.openxmlformats.org/officeDocument/2006/relationships/image" Target="../media/image2.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4.xml"/><Relationship Id="rId3" Type="http://schemas.openxmlformats.org/officeDocument/2006/relationships/image" Target="../media/image2.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 Id="rId3" Type="http://schemas.openxmlformats.org/officeDocument/2006/relationships/image" Target="../media/image2.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6.xml"/><Relationship Id="rId3" Type="http://schemas.openxmlformats.org/officeDocument/2006/relationships/image" Target="../media/image2.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7.xml"/><Relationship Id="rId3" Type="http://schemas.openxmlformats.org/officeDocument/2006/relationships/image" Target="../media/image2.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8.xml"/><Relationship Id="rId3" Type="http://schemas.openxmlformats.org/officeDocument/2006/relationships/image" Target="../media/image2.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9.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0.xml"/><Relationship Id="rId3" Type="http://schemas.openxmlformats.org/officeDocument/2006/relationships/image" Target="../media/image2.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1.xml"/><Relationship Id="rId3" Type="http://schemas.openxmlformats.org/officeDocument/2006/relationships/image" Target="../media/image2.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2.xml"/><Relationship Id="rId3" Type="http://schemas.openxmlformats.org/officeDocument/2006/relationships/image" Target="../media/image2.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3.xml"/><Relationship Id="rId3" Type="http://schemas.openxmlformats.org/officeDocument/2006/relationships/image" Target="../media/image2.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4.xml"/><Relationship Id="rId3" Type="http://schemas.openxmlformats.org/officeDocument/2006/relationships/image" Target="../media/image2.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 Id="rId3" Type="http://schemas.openxmlformats.org/officeDocument/2006/relationships/image" Target="../media/image2.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6.xml"/><Relationship Id="rId3" Type="http://schemas.openxmlformats.org/officeDocument/2006/relationships/image" Target="../media/image2.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7.xml"/><Relationship Id="rId3" Type="http://schemas.openxmlformats.org/officeDocument/2006/relationships/image" Target="../media/image2.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8.xml"/><Relationship Id="rId3" Type="http://schemas.openxmlformats.org/officeDocument/2006/relationships/image" Target="../media/image2.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9.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0.xml"/><Relationship Id="rId3" Type="http://schemas.openxmlformats.org/officeDocument/2006/relationships/image" Target="../media/image2.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1.xml"/><Relationship Id="rId3" Type="http://schemas.openxmlformats.org/officeDocument/2006/relationships/image" Target="../media/image2.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2.xml"/><Relationship Id="rId3" Type="http://schemas.openxmlformats.org/officeDocument/2006/relationships/image" Target="../media/image2.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3.xml"/><Relationship Id="rId3" Type="http://schemas.openxmlformats.org/officeDocument/2006/relationships/image" Target="../media/image2.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 Id="rId3" Type="http://schemas.openxmlformats.org/officeDocument/2006/relationships/image" Target="../media/image2.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5.xml"/><Relationship Id="rId3" Type="http://schemas.openxmlformats.org/officeDocument/2006/relationships/image" Target="../media/image2.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 Id="rId3" Type="http://schemas.openxmlformats.org/officeDocument/2006/relationships/image" Target="../media/image2.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7.xml"/><Relationship Id="rId3" Type="http://schemas.openxmlformats.org/officeDocument/2006/relationships/image" Target="../media/image2.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 Id="rId3" Type="http://schemas.openxmlformats.org/officeDocument/2006/relationships/image" Target="../media/image2.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 Id="rId3" Type="http://schemas.openxmlformats.org/officeDocument/2006/relationships/image" Target="../media/image2.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1.xml"/><Relationship Id="rId3" Type="http://schemas.openxmlformats.org/officeDocument/2006/relationships/image" Target="../media/image2.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 Id="rId3" Type="http://schemas.openxmlformats.org/officeDocument/2006/relationships/image" Target="../media/image2.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 Id="rId3" Type="http://schemas.openxmlformats.org/officeDocument/2006/relationships/image" Target="../media/image2.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4.xml"/><Relationship Id="rId3" Type="http://schemas.openxmlformats.org/officeDocument/2006/relationships/image" Target="../media/image2.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5.xml"/><Relationship Id="rId3" Type="http://schemas.openxmlformats.org/officeDocument/2006/relationships/image" Target="../media/image2.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6.xml"/><Relationship Id="rId3" Type="http://schemas.openxmlformats.org/officeDocument/2006/relationships/image" Target="../media/image2.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7.xml"/><Relationship Id="rId3" Type="http://schemas.openxmlformats.org/officeDocument/2006/relationships/image" Target="../media/image2.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8.xml"/><Relationship Id="rId3" Type="http://schemas.openxmlformats.org/officeDocument/2006/relationships/image" Target="../media/image2.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9.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0.xml"/><Relationship Id="rId3" Type="http://schemas.openxmlformats.org/officeDocument/2006/relationships/image" Target="../media/image2.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1.xml"/><Relationship Id="rId3" Type="http://schemas.openxmlformats.org/officeDocument/2006/relationships/image" Target="../media/image2.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2.xml"/><Relationship Id="rId3" Type="http://schemas.openxmlformats.org/officeDocument/2006/relationships/image" Target="../media/image2.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3.xml"/><Relationship Id="rId3" Type="http://schemas.openxmlformats.org/officeDocument/2006/relationships/image" Target="../media/image2.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4.xml"/><Relationship Id="rId3" Type="http://schemas.openxmlformats.org/officeDocument/2006/relationships/image" Target="../media/image2.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5.xml"/><Relationship Id="rId3" Type="http://schemas.openxmlformats.org/officeDocument/2006/relationships/image" Target="../media/image2.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6.xml"/><Relationship Id="rId3" Type="http://schemas.openxmlformats.org/officeDocument/2006/relationships/image" Target="../media/image2.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7.xml"/><Relationship Id="rId3" Type="http://schemas.openxmlformats.org/officeDocument/2006/relationships/image" Target="../media/image2.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8.xml"/><Relationship Id="rId3" Type="http://schemas.openxmlformats.org/officeDocument/2006/relationships/image" Target="../media/image2.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9.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0.xml"/><Relationship Id="rId3" Type="http://schemas.openxmlformats.org/officeDocument/2006/relationships/image" Target="../media/image2.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1.xml"/><Relationship Id="rId3" Type="http://schemas.openxmlformats.org/officeDocument/2006/relationships/image" Target="../media/image2.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2.xml"/><Relationship Id="rId3" Type="http://schemas.openxmlformats.org/officeDocument/2006/relationships/image" Target="../media/image2.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3.xml"/><Relationship Id="rId3" Type="http://schemas.openxmlformats.org/officeDocument/2006/relationships/image" Target="../media/image2.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4.xml"/><Relationship Id="rId3" Type="http://schemas.openxmlformats.org/officeDocument/2006/relationships/image" Target="../media/image2.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5.xml"/><Relationship Id="rId3" Type="http://schemas.openxmlformats.org/officeDocument/2006/relationships/image" Target="../media/image2.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6.xml"/><Relationship Id="rId3" Type="http://schemas.openxmlformats.org/officeDocument/2006/relationships/image" Target="../media/image2.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7.xml"/><Relationship Id="rId3" Type="http://schemas.openxmlformats.org/officeDocument/2006/relationships/image" Target="../media/image2.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8.xml"/><Relationship Id="rId3" Type="http://schemas.openxmlformats.org/officeDocument/2006/relationships/image" Target="../media/image2.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ifg.edu.br/attachments/article/98/resolucao092011.pdf"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0.xml"/><Relationship Id="rId3" Type="http://schemas.openxmlformats.org/officeDocument/2006/relationships/image" Target="../media/image2.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1.xml"/><Relationship Id="rId3" Type="http://schemas.openxmlformats.org/officeDocument/2006/relationships/image" Target="../media/image2.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2.xml"/><Relationship Id="rId3" Type="http://schemas.openxmlformats.org/officeDocument/2006/relationships/image" Target="../media/image2.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3.xml"/><Relationship Id="rId3" Type="http://schemas.openxmlformats.org/officeDocument/2006/relationships/image" Target="../media/image2.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4.xml"/><Relationship Id="rId3" Type="http://schemas.openxmlformats.org/officeDocument/2006/relationships/image" Target="../media/image2.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5.xml"/><Relationship Id="rId3" Type="http://schemas.openxmlformats.org/officeDocument/2006/relationships/image" Target="../media/image2.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6.xml"/><Relationship Id="rId3" Type="http://schemas.openxmlformats.org/officeDocument/2006/relationships/image" Target="../media/image2.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7.xml"/><Relationship Id="rId3" Type="http://schemas.openxmlformats.org/officeDocument/2006/relationships/image" Target="../media/image2.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8.xml"/><Relationship Id="rId3" Type="http://schemas.openxmlformats.org/officeDocument/2006/relationships/image" Target="../media/image2.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9.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0.xml"/><Relationship Id="rId3" Type="http://schemas.openxmlformats.org/officeDocument/2006/relationships/image" Target="../media/image2.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1.xml"/><Relationship Id="rId3" Type="http://schemas.openxmlformats.org/officeDocument/2006/relationships/image" Target="../media/image2.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2.xml"/><Relationship Id="rId3" Type="http://schemas.openxmlformats.org/officeDocument/2006/relationships/image" Target="../media/image2.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3.xml"/><Relationship Id="rId3" Type="http://schemas.openxmlformats.org/officeDocument/2006/relationships/image" Target="../media/image2.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4.xml"/><Relationship Id="rId3" Type="http://schemas.openxmlformats.org/officeDocument/2006/relationships/image" Target="../media/image2.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5.xml"/><Relationship Id="rId3" Type="http://schemas.openxmlformats.org/officeDocument/2006/relationships/image" Target="../media/image2.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6.xml"/><Relationship Id="rId3" Type="http://schemas.openxmlformats.org/officeDocument/2006/relationships/image" Target="../media/image2.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7.xml"/><Relationship Id="rId3" Type="http://schemas.openxmlformats.org/officeDocument/2006/relationships/image" Target="../media/image2.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8.xml"/><Relationship Id="rId3" Type="http://schemas.openxmlformats.org/officeDocument/2006/relationships/image" Target="../media/image2.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9.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0.xml"/><Relationship Id="rId3" Type="http://schemas.openxmlformats.org/officeDocument/2006/relationships/image" Target="../media/image2.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1.xml"/><Relationship Id="rId3" Type="http://schemas.openxmlformats.org/officeDocument/2006/relationships/image" Target="../media/image2.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2.xml"/><Relationship Id="rId3" Type="http://schemas.openxmlformats.org/officeDocument/2006/relationships/image" Target="../media/image2.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3.xml"/><Relationship Id="rId3" Type="http://schemas.openxmlformats.org/officeDocument/2006/relationships/image" Target="../media/image2.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4.xml"/><Relationship Id="rId3" Type="http://schemas.openxmlformats.org/officeDocument/2006/relationships/image" Target="../media/image2.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5.xml"/><Relationship Id="rId3" Type="http://schemas.openxmlformats.org/officeDocument/2006/relationships/image" Target="../media/image2.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6.xml"/><Relationship Id="rId3" Type="http://schemas.openxmlformats.org/officeDocument/2006/relationships/image" Target="../media/image2.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7.xml"/><Relationship Id="rId3" Type="http://schemas.openxmlformats.org/officeDocument/2006/relationships/image" Target="../media/image2.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8.xml"/><Relationship Id="rId3" Type="http://schemas.openxmlformats.org/officeDocument/2006/relationships/image" Target="../media/image2.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9.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0.xml"/><Relationship Id="rId3" Type="http://schemas.openxmlformats.org/officeDocument/2006/relationships/image" Target="../media/image2.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1.xml"/><Relationship Id="rId3" Type="http://schemas.openxmlformats.org/officeDocument/2006/relationships/image" Target="../media/image2.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2.xml"/><Relationship Id="rId3" Type="http://schemas.openxmlformats.org/officeDocument/2006/relationships/image" Target="../media/image2.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3.xml"/><Relationship Id="rId3" Type="http://schemas.openxmlformats.org/officeDocument/2006/relationships/image" Target="../media/image2.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4.xml"/><Relationship Id="rId3" Type="http://schemas.openxmlformats.org/officeDocument/2006/relationships/image" Target="../media/image2.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5.xml"/><Relationship Id="rId3" Type="http://schemas.openxmlformats.org/officeDocument/2006/relationships/image" Target="../media/image2.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6.xml"/><Relationship Id="rId3" Type="http://schemas.openxmlformats.org/officeDocument/2006/relationships/image" Target="../media/image2.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7.xml"/><Relationship Id="rId3" Type="http://schemas.openxmlformats.org/officeDocument/2006/relationships/image" Target="../media/image2.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8.xml"/><Relationship Id="rId3" Type="http://schemas.openxmlformats.org/officeDocument/2006/relationships/image" Target="../media/image2.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9.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0.xml"/><Relationship Id="rId3" Type="http://schemas.openxmlformats.org/officeDocument/2006/relationships/image" Target="../media/image2.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1.xml"/><Relationship Id="rId3" Type="http://schemas.openxmlformats.org/officeDocument/2006/relationships/image" Target="../media/image2.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2.xml"/><Relationship Id="rId3" Type="http://schemas.openxmlformats.org/officeDocument/2006/relationships/image" Target="../media/image2.pn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3.xml"/><Relationship Id="rId3" Type="http://schemas.openxmlformats.org/officeDocument/2006/relationships/image" Target="../media/image2.pn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4.xml"/><Relationship Id="rId3" Type="http://schemas.openxmlformats.org/officeDocument/2006/relationships/image" Target="../media/image2.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5.xml"/><Relationship Id="rId3" Type="http://schemas.openxmlformats.org/officeDocument/2006/relationships/image" Target="../media/image2.pn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6.xml"/><Relationship Id="rId3" Type="http://schemas.openxmlformats.org/officeDocument/2006/relationships/image" Target="../media/image2.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7.xml"/><Relationship Id="rId3" Type="http://schemas.openxmlformats.org/officeDocument/2006/relationships/image" Target="../media/image2.pn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8.xml"/><Relationship Id="rId3" Type="http://schemas.openxmlformats.org/officeDocument/2006/relationships/image" Target="../media/image2.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9.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0.xml"/><Relationship Id="rId3" Type="http://schemas.openxmlformats.org/officeDocument/2006/relationships/image" Target="../media/image2.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1.xml"/><Relationship Id="rId3" Type="http://schemas.openxmlformats.org/officeDocument/2006/relationships/image" Target="../media/image2.pn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2.xml"/><Relationship Id="rId3" Type="http://schemas.openxmlformats.org/officeDocument/2006/relationships/image" Target="../media/image2.pn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3.xml"/><Relationship Id="rId3" Type="http://schemas.openxmlformats.org/officeDocument/2006/relationships/image" Target="../media/image2.pn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4.xml"/><Relationship Id="rId3" Type="http://schemas.openxmlformats.org/officeDocument/2006/relationships/image" Target="../media/image2.png"/></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5.xml"/><Relationship Id="rId3" Type="http://schemas.openxmlformats.org/officeDocument/2006/relationships/image" Target="../media/image2.png"/></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6.xml"/><Relationship Id="rId3" Type="http://schemas.openxmlformats.org/officeDocument/2006/relationships/image" Target="../media/image2.pn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7.xml"/><Relationship Id="rId3" Type="http://schemas.openxmlformats.org/officeDocument/2006/relationships/image" Target="../media/image2.pn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8.xml"/><Relationship Id="rId3" Type="http://schemas.openxmlformats.org/officeDocument/2006/relationships/image" Target="../media/image2.pn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9.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0.xml"/><Relationship Id="rId3" Type="http://schemas.openxmlformats.org/officeDocument/2006/relationships/image" Target="../media/image2.pn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1.xml"/><Relationship Id="rId3" Type="http://schemas.openxmlformats.org/officeDocument/2006/relationships/image" Target="../media/image2.pn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2.xml"/><Relationship Id="rId3" Type="http://schemas.openxmlformats.org/officeDocument/2006/relationships/image" Target="../media/image2.png"/></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3.xml"/><Relationship Id="rId3" Type="http://schemas.openxmlformats.org/officeDocument/2006/relationships/image" Target="../media/image2.png"/></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4.xml"/><Relationship Id="rId3" Type="http://schemas.openxmlformats.org/officeDocument/2006/relationships/image" Target="../media/image2.pn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5.xml"/><Relationship Id="rId3" Type="http://schemas.openxmlformats.org/officeDocument/2006/relationships/image" Target="../media/image2.pn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6.xml"/><Relationship Id="rId3" Type="http://schemas.openxmlformats.org/officeDocument/2006/relationships/image" Target="../media/image2.pn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7.xml"/><Relationship Id="rId3" Type="http://schemas.openxmlformats.org/officeDocument/2006/relationships/image" Target="../media/image2.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8.xml"/><Relationship Id="rId3" Type="http://schemas.openxmlformats.org/officeDocument/2006/relationships/image" Target="../media/image2.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9.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0.xml"/><Relationship Id="rId3" Type="http://schemas.openxmlformats.org/officeDocument/2006/relationships/image" Target="../media/image2.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1.xml"/><Relationship Id="rId3" Type="http://schemas.openxmlformats.org/officeDocument/2006/relationships/image" Target="../media/image2.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2.xml"/><Relationship Id="rId3" Type="http://schemas.openxmlformats.org/officeDocument/2006/relationships/image" Target="../media/image2.pn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3.xml"/><Relationship Id="rId3" Type="http://schemas.openxmlformats.org/officeDocument/2006/relationships/image" Target="../media/image2.png"/></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4.xml"/><Relationship Id="rId3" Type="http://schemas.openxmlformats.org/officeDocument/2006/relationships/image" Target="../media/image2.pn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5.xml"/><Relationship Id="rId3" Type="http://schemas.openxmlformats.org/officeDocument/2006/relationships/image" Target="../media/image2.pn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6.xml"/><Relationship Id="rId3" Type="http://schemas.openxmlformats.org/officeDocument/2006/relationships/image" Target="../media/image2.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7.xml"/><Relationship Id="rId3" Type="http://schemas.openxmlformats.org/officeDocument/2006/relationships/image" Target="../media/image2.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8.xml"/><Relationship Id="rId3" Type="http://schemas.openxmlformats.org/officeDocument/2006/relationships/image" Target="../media/image2.pn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9.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0.xml"/><Relationship Id="rId3" Type="http://schemas.openxmlformats.org/officeDocument/2006/relationships/image" Target="../media/image2.pn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1.xml"/><Relationship Id="rId3" Type="http://schemas.openxmlformats.org/officeDocument/2006/relationships/image" Target="../media/image2.png"/></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2.xml"/><Relationship Id="rId3" Type="http://schemas.openxmlformats.org/officeDocument/2006/relationships/image" Target="../media/image2.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3.xml"/><Relationship Id="rId3" Type="http://schemas.openxmlformats.org/officeDocument/2006/relationships/image" Target="../media/image2.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4.xml"/><Relationship Id="rId3" Type="http://schemas.openxmlformats.org/officeDocument/2006/relationships/image" Target="../media/image2.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5.xml"/><Relationship Id="rId3" Type="http://schemas.openxmlformats.org/officeDocument/2006/relationships/image" Target="../media/image2.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6.xml"/><Relationship Id="rId3" Type="http://schemas.openxmlformats.org/officeDocument/2006/relationships/image" Target="../media/image2.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7.xml"/><Relationship Id="rId3" Type="http://schemas.openxmlformats.org/officeDocument/2006/relationships/image" Target="../media/image2.pn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8.xml"/><Relationship Id="rId3" Type="http://schemas.openxmlformats.org/officeDocument/2006/relationships/image" Target="../media/image2.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9.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0.xml"/><Relationship Id="rId3" Type="http://schemas.openxmlformats.org/officeDocument/2006/relationships/image" Target="../media/image2.pn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1.xml"/><Relationship Id="rId3" Type="http://schemas.openxmlformats.org/officeDocument/2006/relationships/image" Target="../media/image2.png"/></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2.xml"/><Relationship Id="rId3" Type="http://schemas.openxmlformats.org/officeDocument/2006/relationships/image" Target="../media/image2.pn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3.xml"/><Relationship Id="rId3" Type="http://schemas.openxmlformats.org/officeDocument/2006/relationships/image" Target="../media/image2.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4.xml"/><Relationship Id="rId3" Type="http://schemas.openxmlformats.org/officeDocument/2006/relationships/image" Target="../media/image2.png"/></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5.xml"/><Relationship Id="rId3" Type="http://schemas.openxmlformats.org/officeDocument/2006/relationships/image" Target="../media/image2.png"/></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6.xml"/><Relationship Id="rId3" Type="http://schemas.openxmlformats.org/officeDocument/2006/relationships/image" Target="../media/image2.png"/><Relationship Id="rId4" Type="http://schemas.openxmlformats.org/officeDocument/2006/relationships/hyperlink" Target="https://www.ifg.edu.br/component/content/article/64-ifg/pro-reitorias/extensao-proex/224-cursos-extensao?highlight=WyJjdXJzb3MiLCJmaWMiLCJjdXJzb3MgZmljIl0=" TargetMode="Externa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7.xml"/><Relationship Id="rId3" Type="http://schemas.openxmlformats.org/officeDocument/2006/relationships/image" Target="../media/image2.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8.xml"/><Relationship Id="rId3" Type="http://schemas.openxmlformats.org/officeDocument/2006/relationships/image" Target="../media/image2.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0.xml"/><Relationship Id="rId3" Type="http://schemas.openxmlformats.org/officeDocument/2006/relationships/image" Target="../media/image2.pn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1.xml"/><Relationship Id="rId3" Type="http://schemas.openxmlformats.org/officeDocument/2006/relationships/image" Target="../media/image2.pn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2.xml"/><Relationship Id="rId3" Type="http://schemas.openxmlformats.org/officeDocument/2006/relationships/image" Target="../media/image2.pn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3.xml"/><Relationship Id="rId3" Type="http://schemas.openxmlformats.org/officeDocument/2006/relationships/image" Target="../media/image2.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4.xml"/><Relationship Id="rId3" Type="http://schemas.openxmlformats.org/officeDocument/2006/relationships/image" Target="../media/image2.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5.xml"/><Relationship Id="rId3" Type="http://schemas.openxmlformats.org/officeDocument/2006/relationships/image" Target="../media/image2.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6.xml"/><Relationship Id="rId3" Type="http://schemas.openxmlformats.org/officeDocument/2006/relationships/image" Target="../media/image2.pn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7.xml"/><Relationship Id="rId3" Type="http://schemas.openxmlformats.org/officeDocument/2006/relationships/image" Target="../media/image2.pn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8.xml"/><Relationship Id="rId3" Type="http://schemas.openxmlformats.org/officeDocument/2006/relationships/image" Target="../media/image2.png"/></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9.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0.xml"/><Relationship Id="rId3" Type="http://schemas.openxmlformats.org/officeDocument/2006/relationships/image" Target="../media/image2.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1.xml"/><Relationship Id="rId3" Type="http://schemas.openxmlformats.org/officeDocument/2006/relationships/image" Target="../media/image2.pn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2.xml"/><Relationship Id="rId3" Type="http://schemas.openxmlformats.org/officeDocument/2006/relationships/image" Target="../media/image2.pn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3.xml"/><Relationship Id="rId3" Type="http://schemas.openxmlformats.org/officeDocument/2006/relationships/image" Target="../media/image2.pn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4.xml"/><Relationship Id="rId3" Type="http://schemas.openxmlformats.org/officeDocument/2006/relationships/image" Target="../media/image2.png"/></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5.xml"/><Relationship Id="rId3" Type="http://schemas.openxmlformats.org/officeDocument/2006/relationships/image" Target="../media/image2.png"/></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6.xml"/><Relationship Id="rId3" Type="http://schemas.openxmlformats.org/officeDocument/2006/relationships/image" Target="../media/image2.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7.xml"/><Relationship Id="rId3" Type="http://schemas.openxmlformats.org/officeDocument/2006/relationships/image" Target="../media/image2.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8.xml"/><Relationship Id="rId3" Type="http://schemas.openxmlformats.org/officeDocument/2006/relationships/image" Target="../media/image2.pn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9.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0.xml"/><Relationship Id="rId3" Type="http://schemas.openxmlformats.org/officeDocument/2006/relationships/image" Target="../media/image2.png"/></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1.xml"/><Relationship Id="rId3" Type="http://schemas.openxmlformats.org/officeDocument/2006/relationships/image" Target="../media/image2.pn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2.xml"/><Relationship Id="rId3" Type="http://schemas.openxmlformats.org/officeDocument/2006/relationships/image" Target="../media/image2.pn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3.xml"/><Relationship Id="rId3" Type="http://schemas.openxmlformats.org/officeDocument/2006/relationships/image" Target="../media/image2.png"/></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4.xml"/><Relationship Id="rId3" Type="http://schemas.openxmlformats.org/officeDocument/2006/relationships/image" Target="../media/image2.pn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5.xml"/><Relationship Id="rId3" Type="http://schemas.openxmlformats.org/officeDocument/2006/relationships/image" Target="../media/image2.pn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6.xml"/><Relationship Id="rId3" Type="http://schemas.openxmlformats.org/officeDocument/2006/relationships/image" Target="../media/image2.pn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7.xml"/><Relationship Id="rId3" Type="http://schemas.openxmlformats.org/officeDocument/2006/relationships/image" Target="../media/image2.png"/></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8.xml"/><Relationship Id="rId3" Type="http://schemas.openxmlformats.org/officeDocument/2006/relationships/image" Target="../media/image2.png"/></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9.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0.xml"/><Relationship Id="rId3" Type="http://schemas.openxmlformats.org/officeDocument/2006/relationships/image" Target="../media/image2.png"/></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1.xml"/><Relationship Id="rId3" Type="http://schemas.openxmlformats.org/officeDocument/2006/relationships/image" Target="../media/image2.pn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2.xml"/><Relationship Id="rId3" Type="http://schemas.openxmlformats.org/officeDocument/2006/relationships/image" Target="../media/image2.pn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3.xml"/><Relationship Id="rId3" Type="http://schemas.openxmlformats.org/officeDocument/2006/relationships/image" Target="../media/image2.png"/></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4.xml"/><Relationship Id="rId3" Type="http://schemas.openxmlformats.org/officeDocument/2006/relationships/image" Target="../media/image2.png"/></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5.xml"/><Relationship Id="rId3" Type="http://schemas.openxmlformats.org/officeDocument/2006/relationships/image" Target="../media/image2.pn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6.xml"/><Relationship Id="rId3" Type="http://schemas.openxmlformats.org/officeDocument/2006/relationships/image" Target="../media/image2.pn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7.xml"/><Relationship Id="rId3" Type="http://schemas.openxmlformats.org/officeDocument/2006/relationships/image" Target="../media/image2.pn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8.xml"/><Relationship Id="rId3" Type="http://schemas.openxmlformats.org/officeDocument/2006/relationships/image" Target="../media/image2.pn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9.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0.xml"/><Relationship Id="rId3" Type="http://schemas.openxmlformats.org/officeDocument/2006/relationships/image" Target="../media/image2.png"/></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1.xml"/><Relationship Id="rId3" Type="http://schemas.openxmlformats.org/officeDocument/2006/relationships/image" Target="../media/image2.png"/></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2.xml"/><Relationship Id="rId3" Type="http://schemas.openxmlformats.org/officeDocument/2006/relationships/image" Target="../media/image2.png"/></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3.xml"/><Relationship Id="rId3" Type="http://schemas.openxmlformats.org/officeDocument/2006/relationships/image" Target="../media/image2.png"/></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4.xml"/><Relationship Id="rId3" Type="http://schemas.openxmlformats.org/officeDocument/2006/relationships/image" Target="../media/image2.png"/></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5.xml"/><Relationship Id="rId3" Type="http://schemas.openxmlformats.org/officeDocument/2006/relationships/image" Target="../media/image2.png"/></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6.xml"/><Relationship Id="rId3" Type="http://schemas.openxmlformats.org/officeDocument/2006/relationships/image" Target="../media/image2.pn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7.xml"/><Relationship Id="rId3" Type="http://schemas.openxmlformats.org/officeDocument/2006/relationships/image" Target="../media/image2.png"/></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8.xml"/><Relationship Id="rId3" Type="http://schemas.openxmlformats.org/officeDocument/2006/relationships/image" Target="../media/image2.png"/></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9.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0.xml"/><Relationship Id="rId3" Type="http://schemas.openxmlformats.org/officeDocument/2006/relationships/image" Target="../media/image2.png"/></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1.xml"/><Relationship Id="rId3" Type="http://schemas.openxmlformats.org/officeDocument/2006/relationships/image" Target="../media/image2.png"/></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2.xml"/><Relationship Id="rId3" Type="http://schemas.openxmlformats.org/officeDocument/2006/relationships/image" Target="../media/image2.png"/></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3.xml"/><Relationship Id="rId3" Type="http://schemas.openxmlformats.org/officeDocument/2006/relationships/image" Target="../media/image2.png"/></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4.xml"/><Relationship Id="rId3" Type="http://schemas.openxmlformats.org/officeDocument/2006/relationships/image" Target="../media/image2.png"/></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5.xml"/><Relationship Id="rId3" Type="http://schemas.openxmlformats.org/officeDocument/2006/relationships/image" Target="../media/image2.png"/></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6.xml"/><Relationship Id="rId3" Type="http://schemas.openxmlformats.org/officeDocument/2006/relationships/image" Target="../media/image2.png"/></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7.xml"/><Relationship Id="rId3" Type="http://schemas.openxmlformats.org/officeDocument/2006/relationships/image" Target="../media/image2.png"/></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8.xml"/><Relationship Id="rId3" Type="http://schemas.openxmlformats.org/officeDocument/2006/relationships/image" Target="../media/image2.png"/></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9.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0.xml"/><Relationship Id="rId3" Type="http://schemas.openxmlformats.org/officeDocument/2006/relationships/image" Target="../media/image2.png"/></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1.xml"/><Relationship Id="rId3" Type="http://schemas.openxmlformats.org/officeDocument/2006/relationships/image" Target="../media/image2.png"/></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2.xml"/><Relationship Id="rId3" Type="http://schemas.openxmlformats.org/officeDocument/2006/relationships/image" Target="../media/image2.png"/></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3.xml"/><Relationship Id="rId3" Type="http://schemas.openxmlformats.org/officeDocument/2006/relationships/image" Target="../media/image2.png"/></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4.xml"/><Relationship Id="rId3" Type="http://schemas.openxmlformats.org/officeDocument/2006/relationships/image" Target="../media/image2.png"/></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5.xml"/><Relationship Id="rId3" Type="http://schemas.openxmlformats.org/officeDocument/2006/relationships/image" Target="../media/image2.png"/></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6.xml"/><Relationship Id="rId3" Type="http://schemas.openxmlformats.org/officeDocument/2006/relationships/image" Target="../media/image2.png"/></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7.xml"/><Relationship Id="rId3" Type="http://schemas.openxmlformats.org/officeDocument/2006/relationships/image" Target="../media/image2.png"/></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8.xml"/><Relationship Id="rId3" Type="http://schemas.openxmlformats.org/officeDocument/2006/relationships/image" Target="../media/image2.png"/></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9.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0.xml"/><Relationship Id="rId3" Type="http://schemas.openxmlformats.org/officeDocument/2006/relationships/image" Target="../media/image2.png"/></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1.xml"/><Relationship Id="rId3" Type="http://schemas.openxmlformats.org/officeDocument/2006/relationships/image" Target="../media/image2.png"/></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2.xml"/><Relationship Id="rId3" Type="http://schemas.openxmlformats.org/officeDocument/2006/relationships/image" Target="../media/image2.png"/></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3.xml"/><Relationship Id="rId3" Type="http://schemas.openxmlformats.org/officeDocument/2006/relationships/image" Target="../media/image2.png"/></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4.xml"/><Relationship Id="rId3" Type="http://schemas.openxmlformats.org/officeDocument/2006/relationships/image" Target="../media/image2.png"/></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5.xml"/><Relationship Id="rId3" Type="http://schemas.openxmlformats.org/officeDocument/2006/relationships/image" Target="../media/image2.png"/></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6.xml"/><Relationship Id="rId3" Type="http://schemas.openxmlformats.org/officeDocument/2006/relationships/image" Target="../media/image2.png"/></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7.xml"/><Relationship Id="rId3" Type="http://schemas.openxmlformats.org/officeDocument/2006/relationships/image" Target="../media/image2.png"/></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8.xml"/><Relationship Id="rId3" Type="http://schemas.openxmlformats.org/officeDocument/2006/relationships/image" Target="../media/image2.png"/></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9.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0.xml"/><Relationship Id="rId3" Type="http://schemas.openxmlformats.org/officeDocument/2006/relationships/image" Target="../media/image2.png"/></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1.xml"/><Relationship Id="rId3" Type="http://schemas.openxmlformats.org/officeDocument/2006/relationships/image" Target="../media/image2.png"/></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2.xml"/><Relationship Id="rId3" Type="http://schemas.openxmlformats.org/officeDocument/2006/relationships/image" Target="../media/image2.png"/></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3.xml"/><Relationship Id="rId3" Type="http://schemas.openxmlformats.org/officeDocument/2006/relationships/image" Target="../media/image2.png"/></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4.xml"/><Relationship Id="rId3" Type="http://schemas.openxmlformats.org/officeDocument/2006/relationships/image" Target="../media/image2.png"/></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5.xml"/><Relationship Id="rId3" Type="http://schemas.openxmlformats.org/officeDocument/2006/relationships/image" Target="../media/image2.png"/></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6.xml"/><Relationship Id="rId3" Type="http://schemas.openxmlformats.org/officeDocument/2006/relationships/image" Target="../media/image2.png"/></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7.xml"/><Relationship Id="rId3" Type="http://schemas.openxmlformats.org/officeDocument/2006/relationships/image" Target="../media/image2.png"/></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8.xml"/><Relationship Id="rId3" Type="http://schemas.openxmlformats.org/officeDocument/2006/relationships/image" Target="../media/image2.png"/></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9.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0.xml"/><Relationship Id="rId3" Type="http://schemas.openxmlformats.org/officeDocument/2006/relationships/image" Target="../media/image2.png"/></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1.xml"/><Relationship Id="rId3" Type="http://schemas.openxmlformats.org/officeDocument/2006/relationships/image" Target="../media/image2.png"/></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2.xml"/><Relationship Id="rId3" Type="http://schemas.openxmlformats.org/officeDocument/2006/relationships/image" Target="../media/image2.png"/></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3.xml"/><Relationship Id="rId3" Type="http://schemas.openxmlformats.org/officeDocument/2006/relationships/image" Target="../media/image2.png"/></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4.xml"/><Relationship Id="rId3" Type="http://schemas.openxmlformats.org/officeDocument/2006/relationships/image" Target="../media/image2.png"/></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5.xml"/><Relationship Id="rId3" Type="http://schemas.openxmlformats.org/officeDocument/2006/relationships/image" Target="../media/image2.png"/></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6.xml"/><Relationship Id="rId3" Type="http://schemas.openxmlformats.org/officeDocument/2006/relationships/image" Target="../media/image2.png"/></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7.xml"/><Relationship Id="rId3" Type="http://schemas.openxmlformats.org/officeDocument/2006/relationships/image" Target="../media/image2.png"/></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8.xml"/><Relationship Id="rId3" Type="http://schemas.openxmlformats.org/officeDocument/2006/relationships/image" Target="../media/image2.png"/></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png"/></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0.xml"/><Relationship Id="rId3" Type="http://schemas.openxmlformats.org/officeDocument/2006/relationships/image" Target="../media/image2.png"/></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1.xml"/><Relationship Id="rId3" Type="http://schemas.openxmlformats.org/officeDocument/2006/relationships/image" Target="../media/image2.png"/></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2.xml"/><Relationship Id="rId3" Type="http://schemas.openxmlformats.org/officeDocument/2006/relationships/image" Target="../media/image2.png"/></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3.xml"/><Relationship Id="rId3" Type="http://schemas.openxmlformats.org/officeDocument/2006/relationships/image" Target="../media/image2.png"/></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4.xml"/><Relationship Id="rId3" Type="http://schemas.openxmlformats.org/officeDocument/2006/relationships/image" Target="../media/image2.pn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5.xml"/><Relationship Id="rId3" Type="http://schemas.openxmlformats.org/officeDocument/2006/relationships/image" Target="../media/image2.png"/></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6.xml"/><Relationship Id="rId3" Type="http://schemas.openxmlformats.org/officeDocument/2006/relationships/image" Target="../media/image2.png"/></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7.xml"/><Relationship Id="rId3" Type="http://schemas.openxmlformats.org/officeDocument/2006/relationships/image" Target="../media/image2.png"/></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8.xml"/><Relationship Id="rId3" Type="http://schemas.openxmlformats.org/officeDocument/2006/relationships/image" Target="../media/image2.png"/></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9.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0.xml"/><Relationship Id="rId3" Type="http://schemas.openxmlformats.org/officeDocument/2006/relationships/image" Target="../media/image2.png"/></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1.xml"/><Relationship Id="rId3" Type="http://schemas.openxmlformats.org/officeDocument/2006/relationships/image" Target="../media/image2.png"/></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2.xml"/><Relationship Id="rId3" Type="http://schemas.openxmlformats.org/officeDocument/2006/relationships/image" Target="../media/image2.png"/></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3.xml"/><Relationship Id="rId3" Type="http://schemas.openxmlformats.org/officeDocument/2006/relationships/image" Target="../media/image2.png"/></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4.xml"/><Relationship Id="rId3" Type="http://schemas.openxmlformats.org/officeDocument/2006/relationships/image" Target="../media/image2.png"/></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5.xml"/><Relationship Id="rId3" Type="http://schemas.openxmlformats.org/officeDocument/2006/relationships/image" Target="../media/image2.png"/></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6.xml"/><Relationship Id="rId3" Type="http://schemas.openxmlformats.org/officeDocument/2006/relationships/image" Target="../media/image2.png"/></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7.xml"/><Relationship Id="rId3" Type="http://schemas.openxmlformats.org/officeDocument/2006/relationships/image" Target="../media/image2.png"/></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8.xml"/><Relationship Id="rId3" Type="http://schemas.openxmlformats.org/officeDocument/2006/relationships/image" Target="../media/image2.png"/></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9.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png"/></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0.xml"/><Relationship Id="rId3" Type="http://schemas.openxmlformats.org/officeDocument/2006/relationships/image" Target="../media/image2.png"/></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1.xml"/><Relationship Id="rId3" Type="http://schemas.openxmlformats.org/officeDocument/2006/relationships/image" Target="../media/image2.png"/></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2.xml"/><Relationship Id="rId3" Type="http://schemas.openxmlformats.org/officeDocument/2006/relationships/image" Target="../media/image2.png"/></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3.xml"/><Relationship Id="rId3" Type="http://schemas.openxmlformats.org/officeDocument/2006/relationships/image" Target="../media/image2.png"/></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4.xml"/><Relationship Id="rId3" Type="http://schemas.openxmlformats.org/officeDocument/2006/relationships/image" Target="../media/image2.png"/></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5.xml"/><Relationship Id="rId3" Type="http://schemas.openxmlformats.org/officeDocument/2006/relationships/image" Target="../media/image2.png"/></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6.xml"/><Relationship Id="rId3" Type="http://schemas.openxmlformats.org/officeDocument/2006/relationships/image" Target="../media/image2.png"/></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7.xml"/><Relationship Id="rId3" Type="http://schemas.openxmlformats.org/officeDocument/2006/relationships/image" Target="../media/image2.png"/></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8.xml"/><Relationship Id="rId3" Type="http://schemas.openxmlformats.org/officeDocument/2006/relationships/image" Target="../media/image2.png"/></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9.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0.xml"/><Relationship Id="rId3" Type="http://schemas.openxmlformats.org/officeDocument/2006/relationships/image" Target="../media/image2.png"/></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1.xml"/><Relationship Id="rId3" Type="http://schemas.openxmlformats.org/officeDocument/2006/relationships/image" Target="../media/image2.png"/></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2.xml"/><Relationship Id="rId3" Type="http://schemas.openxmlformats.org/officeDocument/2006/relationships/image" Target="../media/image2.png"/></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3.xml"/><Relationship Id="rId3" Type="http://schemas.openxmlformats.org/officeDocument/2006/relationships/image" Target="../media/image2.png"/></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4.xml"/><Relationship Id="rId3" Type="http://schemas.openxmlformats.org/officeDocument/2006/relationships/image" Target="../media/image2.png"/></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5.xml"/><Relationship Id="rId3" Type="http://schemas.openxmlformats.org/officeDocument/2006/relationships/image" Target="../media/image2.png"/></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6.xml"/><Relationship Id="rId3" Type="http://schemas.openxmlformats.org/officeDocument/2006/relationships/image" Target="../media/image2.png"/></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7.xml"/><Relationship Id="rId3" Type="http://schemas.openxmlformats.org/officeDocument/2006/relationships/image" Target="../media/image2.png"/></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8.xml"/><Relationship Id="rId3" Type="http://schemas.openxmlformats.org/officeDocument/2006/relationships/image" Target="../media/image2.png"/></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9.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png"/></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0.xml"/><Relationship Id="rId3" Type="http://schemas.openxmlformats.org/officeDocument/2006/relationships/image" Target="../media/image2.png"/></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1.xml"/><Relationship Id="rId3" Type="http://schemas.openxmlformats.org/officeDocument/2006/relationships/image" Target="../media/image2.png"/></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2.xml"/><Relationship Id="rId3" Type="http://schemas.openxmlformats.org/officeDocument/2006/relationships/image" Target="../media/image2.png"/></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3.xml"/><Relationship Id="rId3" Type="http://schemas.openxmlformats.org/officeDocument/2006/relationships/image" Target="../media/image2.png"/></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4.xml"/><Relationship Id="rId3" Type="http://schemas.openxmlformats.org/officeDocument/2006/relationships/image" Target="../media/image2.png"/></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5.xml"/><Relationship Id="rId3" Type="http://schemas.openxmlformats.org/officeDocument/2006/relationships/image" Target="../media/image2.png"/></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6.xml"/><Relationship Id="rId3" Type="http://schemas.openxmlformats.org/officeDocument/2006/relationships/image" Target="../media/image2.png"/></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7.xml"/><Relationship Id="rId3" Type="http://schemas.openxmlformats.org/officeDocument/2006/relationships/image" Target="../media/image2.png"/></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8.xml"/><Relationship Id="rId3" Type="http://schemas.openxmlformats.org/officeDocument/2006/relationships/image" Target="../media/image2.png"/></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9.xml"/><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0.xml"/><Relationship Id="rId3" Type="http://schemas.openxmlformats.org/officeDocument/2006/relationships/image" Target="../media/image2.png"/></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1.xml"/><Relationship Id="rId3" Type="http://schemas.openxmlformats.org/officeDocument/2006/relationships/image" Target="../media/image2.png"/></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2.xml"/><Relationship Id="rId3" Type="http://schemas.openxmlformats.org/officeDocument/2006/relationships/image" Target="../media/image2.png"/></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3.xml"/><Relationship Id="rId3" Type="http://schemas.openxmlformats.org/officeDocument/2006/relationships/image" Target="../media/image2.png"/></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4.xml"/><Relationship Id="rId3" Type="http://schemas.openxmlformats.org/officeDocument/2006/relationships/image" Target="../media/image2.png"/></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5.xml"/><Relationship Id="rId3" Type="http://schemas.openxmlformats.org/officeDocument/2006/relationships/image" Target="../media/image2.png"/></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6.xml"/><Relationship Id="rId3" Type="http://schemas.openxmlformats.org/officeDocument/2006/relationships/image" Target="../media/image2.png"/></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7.xml"/><Relationship Id="rId3" Type="http://schemas.openxmlformats.org/officeDocument/2006/relationships/image" Target="../media/image2.png"/></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8.xml"/><Relationship Id="rId3" Type="http://schemas.openxmlformats.org/officeDocument/2006/relationships/image" Target="../media/image2.png"/></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9.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0.xml"/><Relationship Id="rId3" Type="http://schemas.openxmlformats.org/officeDocument/2006/relationships/image" Target="../media/image2.png"/></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1.xml"/><Relationship Id="rId3" Type="http://schemas.openxmlformats.org/officeDocument/2006/relationships/image" Target="../media/image2.png"/></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2.xml"/><Relationship Id="rId3" Type="http://schemas.openxmlformats.org/officeDocument/2006/relationships/image" Target="../media/image2.png"/></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3.xml"/><Relationship Id="rId3" Type="http://schemas.openxmlformats.org/officeDocument/2006/relationships/image" Target="../media/image2.png"/></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4.xml"/><Relationship Id="rId3" Type="http://schemas.openxmlformats.org/officeDocument/2006/relationships/image" Target="../media/image2.png"/></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5.xml"/><Relationship Id="rId3" Type="http://schemas.openxmlformats.org/officeDocument/2006/relationships/image" Target="../media/image2.png"/></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6.xml"/><Relationship Id="rId3" Type="http://schemas.openxmlformats.org/officeDocument/2006/relationships/image" Target="../media/image2.png"/></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7.xml"/><Relationship Id="rId3" Type="http://schemas.openxmlformats.org/officeDocument/2006/relationships/image" Target="../media/image2.png"/></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8.xml"/><Relationship Id="rId3" Type="http://schemas.openxmlformats.org/officeDocument/2006/relationships/image" Target="../media/image2.png"/></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9.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0.xml"/><Relationship Id="rId3" Type="http://schemas.openxmlformats.org/officeDocument/2006/relationships/image" Target="../media/image2.png"/></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1.xml"/><Relationship Id="rId3" Type="http://schemas.openxmlformats.org/officeDocument/2006/relationships/image" Target="../media/image2.png"/></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2.xml"/><Relationship Id="rId3" Type="http://schemas.openxmlformats.org/officeDocument/2006/relationships/image" Target="../media/image2.png"/></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3.xml"/><Relationship Id="rId3" Type="http://schemas.openxmlformats.org/officeDocument/2006/relationships/image" Target="../media/image2.png"/></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4.xml"/><Relationship Id="rId3" Type="http://schemas.openxmlformats.org/officeDocument/2006/relationships/image" Target="../media/image2.png"/></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5.xml"/><Relationship Id="rId3" Type="http://schemas.openxmlformats.org/officeDocument/2006/relationships/image" Target="../media/image2.png"/></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6.xml"/><Relationship Id="rId3" Type="http://schemas.openxmlformats.org/officeDocument/2006/relationships/image" Target="../media/image2.png"/></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7.xml"/><Relationship Id="rId3" Type="http://schemas.openxmlformats.org/officeDocument/2006/relationships/image" Target="../media/image2.png"/></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8.xml"/><Relationship Id="rId3" Type="http://schemas.openxmlformats.org/officeDocument/2006/relationships/image" Target="../media/image2.png"/></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9.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0.xml"/><Relationship Id="rId3" Type="http://schemas.openxmlformats.org/officeDocument/2006/relationships/image" Target="../media/image2.png"/></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1.xml"/><Relationship Id="rId3" Type="http://schemas.openxmlformats.org/officeDocument/2006/relationships/image" Target="../media/image2.png"/></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2.xml"/><Relationship Id="rId3" Type="http://schemas.openxmlformats.org/officeDocument/2006/relationships/image" Target="../media/image2.png"/></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3.xml"/><Relationship Id="rId3" Type="http://schemas.openxmlformats.org/officeDocument/2006/relationships/image" Target="../media/image2.png"/></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4.xml"/><Relationship Id="rId3" Type="http://schemas.openxmlformats.org/officeDocument/2006/relationships/image" Target="../media/image2.png"/></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5.xml"/><Relationship Id="rId3" Type="http://schemas.openxmlformats.org/officeDocument/2006/relationships/image" Target="../media/image2.png"/></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6.xml"/><Relationship Id="rId3" Type="http://schemas.openxmlformats.org/officeDocument/2006/relationships/image" Target="../media/image2.png"/></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7.xml"/><Relationship Id="rId3" Type="http://schemas.openxmlformats.org/officeDocument/2006/relationships/image" Target="../media/image2.png"/></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8.xml"/><Relationship Id="rId3" Type="http://schemas.openxmlformats.org/officeDocument/2006/relationships/image" Target="../media/image2.png"/></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9.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png"/></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0.xml"/><Relationship Id="rId3" Type="http://schemas.openxmlformats.org/officeDocument/2006/relationships/image" Target="../media/image2.png"/></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1.xml"/><Relationship Id="rId3" Type="http://schemas.openxmlformats.org/officeDocument/2006/relationships/image" Target="../media/image2.png"/></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2.xml"/><Relationship Id="rId3" Type="http://schemas.openxmlformats.org/officeDocument/2006/relationships/image" Target="../media/image2.png"/></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3.xml"/><Relationship Id="rId3" Type="http://schemas.openxmlformats.org/officeDocument/2006/relationships/image" Target="../media/image2.png"/></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4.xml"/><Relationship Id="rId3" Type="http://schemas.openxmlformats.org/officeDocument/2006/relationships/image" Target="../media/image2.png"/></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5.xml"/><Relationship Id="rId3" Type="http://schemas.openxmlformats.org/officeDocument/2006/relationships/image" Target="../media/image2.png"/></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6.xml"/><Relationship Id="rId3" Type="http://schemas.openxmlformats.org/officeDocument/2006/relationships/image" Target="../media/image2.png"/></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7.xml"/><Relationship Id="rId3" Type="http://schemas.openxmlformats.org/officeDocument/2006/relationships/image" Target="../media/image2.png"/></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8.xml"/><Relationship Id="rId3" Type="http://schemas.openxmlformats.org/officeDocument/2006/relationships/image" Target="../media/image2.png"/></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9.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0.xml"/><Relationship Id="rId3" Type="http://schemas.openxmlformats.org/officeDocument/2006/relationships/image" Target="../media/image2.png"/></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1.xml"/><Relationship Id="rId3" Type="http://schemas.openxmlformats.org/officeDocument/2006/relationships/image" Target="../media/image2.png"/></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2.xml"/><Relationship Id="rId3" Type="http://schemas.openxmlformats.org/officeDocument/2006/relationships/image" Target="../media/image2.png"/></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3.xml"/><Relationship Id="rId3" Type="http://schemas.openxmlformats.org/officeDocument/2006/relationships/image" Target="../media/image2.png"/></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4.xml"/><Relationship Id="rId3" Type="http://schemas.openxmlformats.org/officeDocument/2006/relationships/image" Target="../media/image2.png"/></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5.xml"/><Relationship Id="rId3" Type="http://schemas.openxmlformats.org/officeDocument/2006/relationships/image" Target="../media/image2.png"/></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6.xml"/><Relationship Id="rId3" Type="http://schemas.openxmlformats.org/officeDocument/2006/relationships/image" Target="../media/image2.png"/></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7.xml"/><Relationship Id="rId3" Type="http://schemas.openxmlformats.org/officeDocument/2006/relationships/image" Target="../media/image2.png"/></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8.xml"/><Relationship Id="rId3" Type="http://schemas.openxmlformats.org/officeDocument/2006/relationships/image" Target="../media/image2.png"/></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9.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0.xml"/><Relationship Id="rId3" Type="http://schemas.openxmlformats.org/officeDocument/2006/relationships/image" Target="../media/image2.png"/></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1.xml"/><Relationship Id="rId3" Type="http://schemas.openxmlformats.org/officeDocument/2006/relationships/image" Target="../media/image2.png"/></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2.xml"/><Relationship Id="rId3" Type="http://schemas.openxmlformats.org/officeDocument/2006/relationships/image" Target="../media/image2.png"/></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3.xml"/><Relationship Id="rId3" Type="http://schemas.openxmlformats.org/officeDocument/2006/relationships/image" Target="../media/image2.png"/></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4.xml"/><Relationship Id="rId3" Type="http://schemas.openxmlformats.org/officeDocument/2006/relationships/image" Target="../media/image2.png"/></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5.xml"/><Relationship Id="rId3" Type="http://schemas.openxmlformats.org/officeDocument/2006/relationships/image" Target="../media/image2.png"/></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6.xml"/><Relationship Id="rId3" Type="http://schemas.openxmlformats.org/officeDocument/2006/relationships/image" Target="../media/image2.png"/></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7.xml"/><Relationship Id="rId3" Type="http://schemas.openxmlformats.org/officeDocument/2006/relationships/image" Target="../media/image2.png"/></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8.xml"/><Relationship Id="rId3" Type="http://schemas.openxmlformats.org/officeDocument/2006/relationships/image" Target="../media/image2.png"/></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9.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0.xml"/><Relationship Id="rId3" Type="http://schemas.openxmlformats.org/officeDocument/2006/relationships/image" Target="../media/image2.png"/></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1.xml"/><Relationship Id="rId3" Type="http://schemas.openxmlformats.org/officeDocument/2006/relationships/image" Target="../media/image2.png"/></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2.xml"/><Relationship Id="rId3" Type="http://schemas.openxmlformats.org/officeDocument/2006/relationships/image" Target="../media/image2.png"/></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3.xml"/><Relationship Id="rId3" Type="http://schemas.openxmlformats.org/officeDocument/2006/relationships/image" Target="../media/image2.png"/></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4.xml"/><Relationship Id="rId3" Type="http://schemas.openxmlformats.org/officeDocument/2006/relationships/image" Target="../media/image2.png"/></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5.xml"/><Relationship Id="rId3" Type="http://schemas.openxmlformats.org/officeDocument/2006/relationships/image" Target="../media/image2.png"/></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6.xml"/><Relationship Id="rId3" Type="http://schemas.openxmlformats.org/officeDocument/2006/relationships/image" Target="../media/image2.png"/></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7.xml"/><Relationship Id="rId3" Type="http://schemas.openxmlformats.org/officeDocument/2006/relationships/image" Target="../media/image2.png"/></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8.xml"/><Relationship Id="rId3" Type="http://schemas.openxmlformats.org/officeDocument/2006/relationships/image" Target="../media/image2.png"/></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9.xml"/><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0.xml"/><Relationship Id="rId3" Type="http://schemas.openxmlformats.org/officeDocument/2006/relationships/image" Target="../media/image2.png"/></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1.xml"/><Relationship Id="rId3" Type="http://schemas.openxmlformats.org/officeDocument/2006/relationships/image" Target="../media/image2.png"/></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2.xml"/><Relationship Id="rId3" Type="http://schemas.openxmlformats.org/officeDocument/2006/relationships/image" Target="../media/image2.png"/></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3.xml"/><Relationship Id="rId3" Type="http://schemas.openxmlformats.org/officeDocument/2006/relationships/image" Target="../media/image2.png"/></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4.xml"/><Relationship Id="rId3" Type="http://schemas.openxmlformats.org/officeDocument/2006/relationships/image" Target="../media/image2.png"/></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5.xml"/><Relationship Id="rId3" Type="http://schemas.openxmlformats.org/officeDocument/2006/relationships/image" Target="../media/image2.png"/></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6.xml"/><Relationship Id="rId3" Type="http://schemas.openxmlformats.org/officeDocument/2006/relationships/image" Target="../media/image2.png"/></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7.xml"/><Relationship Id="rId3" Type="http://schemas.openxmlformats.org/officeDocument/2006/relationships/image" Target="../media/image2.png"/></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8.xml"/><Relationship Id="rId3" Type="http://schemas.openxmlformats.org/officeDocument/2006/relationships/image" Target="../media/image2.png"/></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9.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0.xml"/><Relationship Id="rId3" Type="http://schemas.openxmlformats.org/officeDocument/2006/relationships/image" Target="../media/image2.png"/></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1.xml"/><Relationship Id="rId3" Type="http://schemas.openxmlformats.org/officeDocument/2006/relationships/image" Target="../media/image2.png"/></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2.xml"/><Relationship Id="rId3" Type="http://schemas.openxmlformats.org/officeDocument/2006/relationships/image" Target="../media/image2.png"/></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3.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3175199" y="1943842"/>
            <a:ext cx="85000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pt-BR"/>
              <a:t>Jornada Docente</a:t>
            </a:r>
            <a:endParaRPr/>
          </a:p>
        </p:txBody>
      </p:sp>
      <p:sp>
        <p:nvSpPr>
          <p:cNvPr id="98" name="Google Shape;98;p1"/>
          <p:cNvSpPr txBox="1"/>
          <p:nvPr>
            <p:ph idx="1" type="subTitle"/>
          </p:nvPr>
        </p:nvSpPr>
        <p:spPr>
          <a:xfrm>
            <a:off x="3175199" y="4538659"/>
            <a:ext cx="8500062" cy="86532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t-BR"/>
              <a:t>Atualização da </a:t>
            </a:r>
            <a:r>
              <a:rPr lang="pt-BR" u="sng">
                <a:solidFill>
                  <a:schemeClr val="hlink"/>
                </a:solidFill>
                <a:hlinkClick r:id="rId3"/>
              </a:rPr>
              <a:t>Resolução 9/2011 </a:t>
            </a:r>
            <a:endParaRPr/>
          </a:p>
        </p:txBody>
      </p:sp>
      <p:pic>
        <p:nvPicPr>
          <p:cNvPr descr="Logo do IFG" id="99" name="Google Shape;99;p1"/>
          <p:cNvPicPr preferRelativeResize="0"/>
          <p:nvPr/>
        </p:nvPicPr>
        <p:blipFill rotWithShape="1">
          <a:blip r:embed="rId4">
            <a:alphaModFix/>
          </a:blip>
          <a:srcRect b="0" l="0" r="0" t="0"/>
          <a:stretch/>
        </p:blipFill>
        <p:spPr>
          <a:xfrm>
            <a:off x="9750452" y="1378695"/>
            <a:ext cx="2441548" cy="29527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df91a4005e_1_54"/>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237" name="Google Shape;237;g1df91a4005e_1_5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238" name="Google Shape;238;g1df91a4005e_1_5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39" name="Google Shape;239;g1df91a4005e_1_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40" name="Google Shape;240;g1df91a4005e_1_54"/>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41" name="Google Shape;241;g1df91a4005e_1_54"/>
          <p:cNvSpPr txBox="1"/>
          <p:nvPr/>
        </p:nvSpPr>
        <p:spPr>
          <a:xfrm>
            <a:off x="1555975" y="1940028"/>
            <a:ext cx="10370400" cy="147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1800" u="none" cap="none" strike="noStrike">
                <a:solidFill>
                  <a:schemeClr val="dk1"/>
                </a:solidFill>
                <a:latin typeface="Calibri"/>
                <a:ea typeface="Calibri"/>
                <a:cs typeface="Calibri"/>
                <a:sym typeface="Calibri"/>
              </a:rPr>
              <a:t>Art. 1</a:t>
            </a:r>
            <a:r>
              <a:rPr b="1" baseline="30000" i="0" lang="pt-BR" sz="1800" u="none" cap="none" strike="noStrike">
                <a:solidFill>
                  <a:schemeClr val="dk1"/>
                </a:solidFill>
                <a:latin typeface="Calibri"/>
                <a:ea typeface="Calibri"/>
                <a:cs typeface="Calibri"/>
                <a:sym typeface="Calibri"/>
              </a:rPr>
              <a:t>o</a:t>
            </a:r>
            <a:r>
              <a:rPr b="1" i="0" lang="pt-BR" sz="1800" u="none" cap="none" strike="noStrike">
                <a:solidFill>
                  <a:schemeClr val="dk1"/>
                </a:solidFill>
                <a:latin typeface="Calibri"/>
                <a:ea typeface="Calibri"/>
                <a:cs typeface="Calibri"/>
                <a:sym typeface="Calibri"/>
              </a:rPr>
              <a:t>  - </a:t>
            </a:r>
            <a:r>
              <a:rPr b="0" i="0" lang="pt-BR" sz="18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sz="12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g1df91a4005e_1_5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43" name="Google Shape;243;g1df91a4005e_1_5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Inhumas</a:t>
            </a:r>
            <a:endParaRPr b="0" sz="2200" u="none">
              <a:solidFill>
                <a:schemeClr val="dk1"/>
              </a:solidFill>
              <a:latin typeface="Calibri"/>
              <a:ea typeface="Calibri"/>
              <a:cs typeface="Calibri"/>
              <a:sym typeface="Calibri"/>
            </a:endParaRPr>
          </a:p>
        </p:txBody>
      </p:sp>
      <p:grpSp>
        <p:nvGrpSpPr>
          <p:cNvPr id="244" name="Google Shape;244;g1df91a4005e_1_54"/>
          <p:cNvGrpSpPr/>
          <p:nvPr/>
        </p:nvGrpSpPr>
        <p:grpSpPr>
          <a:xfrm>
            <a:off x="45776" y="3708785"/>
            <a:ext cx="11880468" cy="1477500"/>
            <a:chOff x="45776" y="3545009"/>
            <a:chExt cx="11880468" cy="1477500"/>
          </a:xfrm>
        </p:grpSpPr>
        <p:sp>
          <p:nvSpPr>
            <p:cNvPr id="245" name="Google Shape;245;g1df91a4005e_1_5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46" name="Google Shape;246;g1df91a4005e_1_54"/>
            <p:cNvSpPr txBox="1"/>
            <p:nvPr/>
          </p:nvSpPr>
          <p:spPr>
            <a:xfrm>
              <a:off x="1555844" y="3545009"/>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800">
                  <a:solidFill>
                    <a:schemeClr val="dk1"/>
                  </a:solidFill>
                  <a:latin typeface="Calibri"/>
                  <a:ea typeface="Calibri"/>
                  <a:cs typeface="Calibri"/>
                  <a:sym typeface="Calibri"/>
                </a:rPr>
                <a:t>Art.1º. As atividades acadêmicas a serem desenvolvidas pelo servidor docente do Instituto Federal de Educação, Ciência e Tecnologia de Goiás serão programadas semestralmente pelo Departamento de Áreas Acadêmicas </a:t>
              </a:r>
              <a:r>
                <a:rPr lang="pt-BR" sz="1800">
                  <a:solidFill>
                    <a:srgbClr val="0000FF"/>
                  </a:solidFill>
                  <a:latin typeface="Calibri"/>
                  <a:ea typeface="Calibri"/>
                  <a:cs typeface="Calibri"/>
                  <a:sym typeface="Calibri"/>
                </a:rPr>
                <a:t>em conjunto com a Gerência de Pesquisa, Pós-graduação e Extensão e o docente</a:t>
              </a:r>
              <a:r>
                <a:rPr lang="pt-BR" sz="1800">
                  <a:solidFill>
                    <a:schemeClr val="dk1"/>
                  </a:solidFill>
                  <a:latin typeface="Calibri"/>
                  <a:ea typeface="Calibri"/>
                  <a:cs typeface="Calibri"/>
                  <a:sym typeface="Calibri"/>
                </a:rPr>
                <a:t>, sob o acompanhamento da Direção-Geral do Câmpus, observado o regime de trabalho, a legislação em vigor e os termos deste Regulamento.</a:t>
              </a:r>
              <a:endParaRPr sz="1800">
                <a:solidFill>
                  <a:schemeClr val="dk1"/>
                </a:solidFill>
                <a:latin typeface="Calibri"/>
                <a:ea typeface="Calibri"/>
                <a:cs typeface="Calibri"/>
                <a:sym typeface="Calibri"/>
              </a:endParaRPr>
            </a:p>
          </p:txBody>
        </p:sp>
      </p:grpSp>
      <p:grpSp>
        <p:nvGrpSpPr>
          <p:cNvPr id="247" name="Google Shape;247;g1df91a4005e_1_54"/>
          <p:cNvGrpSpPr/>
          <p:nvPr/>
        </p:nvGrpSpPr>
        <p:grpSpPr>
          <a:xfrm>
            <a:off x="70903" y="5646513"/>
            <a:ext cx="11880593" cy="467118"/>
            <a:chOff x="45776" y="3973141"/>
            <a:chExt cx="11880593" cy="467118"/>
          </a:xfrm>
        </p:grpSpPr>
        <p:sp>
          <p:nvSpPr>
            <p:cNvPr id="248" name="Google Shape;248;g1df91a4005e_1_5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249" name="Google Shape;249;g1df91a4005e_1_54"/>
            <p:cNvSpPr txBox="1"/>
            <p:nvPr/>
          </p:nvSpPr>
          <p:spPr>
            <a:xfrm>
              <a:off x="1555969" y="407095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800">
                  <a:solidFill>
                    <a:schemeClr val="dk1"/>
                  </a:solidFill>
                  <a:latin typeface="Calibri"/>
                  <a:ea typeface="Calibri"/>
                  <a:cs typeface="Calibri"/>
                  <a:sym typeface="Calibri"/>
                </a:rPr>
                <a:t>Incluir outros setores que também possuem informação sobre a jornada de trabalho dos professores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2" name="Shape 1952"/>
        <p:cNvGrpSpPr/>
        <p:nvPr/>
      </p:nvGrpSpPr>
      <p:grpSpPr>
        <a:xfrm>
          <a:off x="0" y="0"/>
          <a:ext cx="0" cy="0"/>
          <a:chOff x="0" y="0"/>
          <a:chExt cx="0" cy="0"/>
        </a:xfrm>
      </p:grpSpPr>
      <p:sp>
        <p:nvSpPr>
          <p:cNvPr id="1953" name="Google Shape;1953;p35"/>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954" name="Google Shape;1954;p3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955" name="Google Shape;1955;p3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956" name="Google Shape;1956;p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957" name="Google Shape;1957;p35"/>
          <p:cNvSpPr txBox="1"/>
          <p:nvPr>
            <p:ph idx="1" type="body"/>
          </p:nvPr>
        </p:nvSpPr>
        <p:spPr>
          <a:xfrm>
            <a:off x="70903" y="2126208"/>
            <a:ext cx="1480107" cy="644288"/>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958" name="Google Shape;1958;p35"/>
          <p:cNvSpPr txBox="1"/>
          <p:nvPr/>
        </p:nvSpPr>
        <p:spPr>
          <a:xfrm>
            <a:off x="1551011" y="1893385"/>
            <a:ext cx="10400400" cy="19026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900">
                <a:solidFill>
                  <a:schemeClr val="dk1"/>
                </a:solidFill>
                <a:latin typeface="Calibri"/>
                <a:ea typeface="Calibri"/>
                <a:cs typeface="Calibri"/>
                <a:sym typeface="Calibri"/>
              </a:rPr>
              <a:t>Art. 10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a:p>
          <a:p>
            <a:pPr indent="408432" lvl="0" marL="121907" marR="0" rtl="0" algn="just">
              <a:spcBef>
                <a:spcPts val="672"/>
              </a:spcBef>
              <a:spcAft>
                <a:spcPts val="0"/>
              </a:spcAft>
              <a:buNone/>
            </a:pPr>
            <a:r>
              <a:rPr b="0" i="0" lang="pt-BR" sz="1800" u="none" strike="noStrike">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a:t>
            </a:r>
            <a:endParaRPr b="0" i="0" sz="2000" u="none" strike="noStrike">
              <a:solidFill>
                <a:schemeClr val="dk1"/>
              </a:solidFill>
              <a:latin typeface="Calibri"/>
              <a:ea typeface="Calibri"/>
              <a:cs typeface="Calibri"/>
              <a:sym typeface="Calibri"/>
            </a:endParaRPr>
          </a:p>
        </p:txBody>
      </p:sp>
      <p:sp>
        <p:nvSpPr>
          <p:cNvPr id="1959" name="Google Shape;1959;p3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1960" name="Google Shape;1960;p3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961" name="Google Shape;1961;p35"/>
          <p:cNvGrpSpPr/>
          <p:nvPr/>
        </p:nvGrpSpPr>
        <p:grpSpPr>
          <a:xfrm>
            <a:off x="70903" y="3885513"/>
            <a:ext cx="11865493" cy="2308800"/>
            <a:chOff x="45776" y="3423109"/>
            <a:chExt cx="11865493" cy="2308800"/>
          </a:xfrm>
        </p:grpSpPr>
        <p:sp>
          <p:nvSpPr>
            <p:cNvPr id="1962" name="Google Shape;1962;p3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963" name="Google Shape;1963;p35"/>
            <p:cNvSpPr txBox="1"/>
            <p:nvPr/>
          </p:nvSpPr>
          <p:spPr>
            <a:xfrm>
              <a:off x="1540869" y="3423109"/>
              <a:ext cx="10370400" cy="2308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Art. 10º  - São consideradas atividades de apoio ao ensino as ações docentes diretamente vinculadas aos projetos e programas dos cursos regulares </a:t>
              </a:r>
              <a:r>
                <a:rPr lang="pt-BR" sz="1800">
                  <a:solidFill>
                    <a:srgbClr val="0000FF"/>
                  </a:solidFill>
                  <a:latin typeface="Calibri"/>
                  <a:ea typeface="Calibri"/>
                  <a:cs typeface="Calibri"/>
                  <a:sym typeface="Calibri"/>
                </a:rPr>
                <a:t>de capacitação (de curta duração) e de formação inicial e continuada (FIC)</a:t>
              </a:r>
              <a:r>
                <a:rPr lang="pt-BR" sz="1800">
                  <a:solidFill>
                    <a:schemeClr val="dk1"/>
                  </a:solidFill>
                  <a:latin typeface="Calibri"/>
                  <a:ea typeface="Calibri"/>
                  <a:cs typeface="Calibri"/>
                  <a:sym typeface="Calibri"/>
                </a:rPr>
                <a:t> do Instituto Federal de Educação, Ciência e Tecnologia de Goiás, que incidam diretamente na melhoria das condições de oferta de ensino e que não façam jus à quaisquer tipo de remuneração extraordinária, conforme especificado a seguir: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 orientação de estágio curricular supervisionado </a:t>
              </a:r>
              <a:r>
                <a:rPr lang="pt-BR" sz="1800">
                  <a:solidFill>
                    <a:srgbClr val="0000FF"/>
                  </a:solidFill>
                  <a:latin typeface="Calibri"/>
                  <a:ea typeface="Calibri"/>
                  <a:cs typeface="Calibri"/>
                  <a:sym typeface="Calibri"/>
                </a:rPr>
                <a:t>e estágio extracurricular</a:t>
              </a:r>
              <a:r>
                <a:rPr lang="pt-BR" sz="1800">
                  <a:solidFill>
                    <a:schemeClr val="dk1"/>
                  </a:solidFill>
                  <a:latin typeface="Calibri"/>
                  <a:ea typeface="Calibri"/>
                  <a:cs typeface="Calibri"/>
                  <a:sym typeface="Calibri"/>
                </a:rPr>
                <a:t>; b) orientação </a:t>
              </a:r>
              <a:r>
                <a:rPr lang="pt-BR" sz="1800">
                  <a:solidFill>
                    <a:srgbClr val="0000FF"/>
                  </a:solidFill>
                  <a:latin typeface="Calibri"/>
                  <a:ea typeface="Calibri"/>
                  <a:cs typeface="Calibri"/>
                  <a:sym typeface="Calibri"/>
                </a:rPr>
                <a:t>de monitoria</a:t>
              </a:r>
              <a:r>
                <a:rPr lang="pt-BR" sz="1800">
                  <a:solidFill>
                    <a:schemeClr val="dk1"/>
                  </a:solidFill>
                  <a:latin typeface="Calibri"/>
                  <a:ea typeface="Calibri"/>
                  <a:cs typeface="Calibri"/>
                  <a:sym typeface="Calibri"/>
                </a:rPr>
                <a:t> e de trabalho de conclusão de curso (TCC) ou monografia de graduação; c) orientação de monografia de especialização;</a:t>
              </a:r>
              <a:endParaRPr sz="1800">
                <a:solidFill>
                  <a:schemeClr val="dk1"/>
                </a:solidFill>
                <a:latin typeface="Calibri"/>
                <a:ea typeface="Calibri"/>
                <a:cs typeface="Calibri"/>
                <a:sym typeface="Calibri"/>
              </a:endParaRPr>
            </a:p>
          </p:txBody>
        </p:sp>
      </p:grpSp>
      <p:grpSp>
        <p:nvGrpSpPr>
          <p:cNvPr id="1964" name="Google Shape;1964;p35"/>
          <p:cNvGrpSpPr/>
          <p:nvPr/>
        </p:nvGrpSpPr>
        <p:grpSpPr>
          <a:xfrm>
            <a:off x="55915" y="6243234"/>
            <a:ext cx="11887968" cy="646500"/>
            <a:chOff x="38276" y="4022062"/>
            <a:chExt cx="11887968" cy="646500"/>
          </a:xfrm>
        </p:grpSpPr>
        <p:sp>
          <p:nvSpPr>
            <p:cNvPr id="1965" name="Google Shape;1965;p35"/>
            <p:cNvSpPr txBox="1"/>
            <p:nvPr/>
          </p:nvSpPr>
          <p:spPr>
            <a:xfrm>
              <a:off x="38276" y="40626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966" name="Google Shape;1966;p35"/>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Importância da monitoria, visto que os docentes se envolvem em todos os semestres nessa atividade (seja monitoria remunerada ou voluntária).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g1e0eaf350fe_0_8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973" name="Google Shape;1973;g1e0eaf350fe_0_8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974" name="Google Shape;1974;g1e0eaf350fe_0_8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975" name="Google Shape;1975;g1e0eaf350fe_0_8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976" name="Google Shape;1976;g1e0eaf350fe_0_82"/>
          <p:cNvSpPr txBox="1"/>
          <p:nvPr>
            <p:ph idx="1" type="body"/>
          </p:nvPr>
        </p:nvSpPr>
        <p:spPr>
          <a:xfrm>
            <a:off x="70903" y="2126208"/>
            <a:ext cx="1480200" cy="644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977" name="Google Shape;1977;g1e0eaf350fe_0_82"/>
          <p:cNvSpPr txBox="1"/>
          <p:nvPr/>
        </p:nvSpPr>
        <p:spPr>
          <a:xfrm>
            <a:off x="1551011" y="1893385"/>
            <a:ext cx="10400400" cy="1902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900">
                <a:solidFill>
                  <a:schemeClr val="dk1"/>
                </a:solidFill>
                <a:latin typeface="Calibri"/>
                <a:ea typeface="Calibri"/>
                <a:cs typeface="Calibri"/>
                <a:sym typeface="Calibri"/>
              </a:rPr>
              <a:t>Art. 10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a:p>
          <a:p>
            <a:pPr indent="408432" lvl="0" marL="121907" marR="0" rtl="0" algn="just">
              <a:spcBef>
                <a:spcPts val="672"/>
              </a:spcBef>
              <a:spcAft>
                <a:spcPts val="0"/>
              </a:spcAft>
              <a:buNone/>
            </a:pPr>
            <a:r>
              <a:rPr b="0" i="0" lang="pt-BR" sz="1800" u="none" strike="noStrike">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a:t>
            </a:r>
            <a:endParaRPr b="0" i="0" sz="2000" u="none" strike="noStrike">
              <a:solidFill>
                <a:schemeClr val="dk1"/>
              </a:solidFill>
              <a:latin typeface="Calibri"/>
              <a:ea typeface="Calibri"/>
              <a:cs typeface="Calibri"/>
              <a:sym typeface="Calibri"/>
            </a:endParaRPr>
          </a:p>
        </p:txBody>
      </p:sp>
      <p:sp>
        <p:nvSpPr>
          <p:cNvPr id="1978" name="Google Shape;1978;g1e0eaf350fe_0_8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1979" name="Google Shape;1979;g1e0eaf350fe_0_8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1980" name="Google Shape;1980;g1e0eaf350fe_0_82"/>
          <p:cNvGrpSpPr/>
          <p:nvPr/>
        </p:nvGrpSpPr>
        <p:grpSpPr>
          <a:xfrm>
            <a:off x="70903" y="3885513"/>
            <a:ext cx="11865493" cy="1625400"/>
            <a:chOff x="45776" y="3423109"/>
            <a:chExt cx="11865493" cy="1625400"/>
          </a:xfrm>
        </p:grpSpPr>
        <p:sp>
          <p:nvSpPr>
            <p:cNvPr id="1981" name="Google Shape;1981;g1e0eaf350fe_0_8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982" name="Google Shape;1982;g1e0eaf350fe_0_82"/>
            <p:cNvSpPr txBox="1"/>
            <p:nvPr/>
          </p:nvSpPr>
          <p:spPr>
            <a:xfrm>
              <a:off x="1540869" y="3423109"/>
              <a:ext cx="10370400" cy="1625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900">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a:solidFill>
                  <a:schemeClr val="dk2"/>
                </a:solidFill>
              </a:endParaRPr>
            </a:p>
            <a:p>
              <a:pPr indent="408432" lvl="0" marL="121907" rtl="0" algn="just">
                <a:spcBef>
                  <a:spcPts val="672"/>
                </a:spcBef>
                <a:spcAft>
                  <a:spcPts val="0"/>
                </a:spcAft>
                <a:buClr>
                  <a:schemeClr val="dk2"/>
                </a:buClr>
                <a:buFont typeface="Arial"/>
                <a:buNone/>
              </a:pPr>
              <a:r>
                <a:rPr lang="pt-BR" sz="1800">
                  <a:solidFill>
                    <a:schemeClr val="dk1"/>
                  </a:solidFill>
                  <a:latin typeface="Calibri"/>
                  <a:ea typeface="Calibri"/>
                  <a:cs typeface="Calibri"/>
                  <a:sym typeface="Calibri"/>
                </a:rPr>
                <a:t>a) orientação  e </a:t>
              </a:r>
              <a:r>
                <a:rPr lang="pt-BR" sz="1800">
                  <a:solidFill>
                    <a:srgbClr val="0000FF"/>
                  </a:solidFill>
                  <a:latin typeface="Calibri"/>
                  <a:ea typeface="Calibri"/>
                  <a:cs typeface="Calibri"/>
                  <a:sym typeface="Calibri"/>
                </a:rPr>
                <a:t>supervisão</a:t>
              </a:r>
              <a:r>
                <a:rPr lang="pt-BR" sz="1800">
                  <a:solidFill>
                    <a:schemeClr val="dk1"/>
                  </a:solidFill>
                  <a:latin typeface="Calibri"/>
                  <a:ea typeface="Calibri"/>
                  <a:cs typeface="Calibri"/>
                  <a:sym typeface="Calibri"/>
                </a:rPr>
                <a:t> de estágio curricular supervisionado;</a:t>
              </a:r>
              <a:endParaRPr sz="1800">
                <a:solidFill>
                  <a:schemeClr val="dk1"/>
                </a:solidFill>
                <a:latin typeface="Calibri"/>
                <a:ea typeface="Calibri"/>
                <a:cs typeface="Calibri"/>
                <a:sym typeface="Calibri"/>
              </a:endParaRPr>
            </a:p>
          </p:txBody>
        </p:sp>
      </p:grpSp>
      <p:grpSp>
        <p:nvGrpSpPr>
          <p:cNvPr id="1983" name="Google Shape;1983;g1e0eaf350fe_0_82"/>
          <p:cNvGrpSpPr/>
          <p:nvPr/>
        </p:nvGrpSpPr>
        <p:grpSpPr>
          <a:xfrm>
            <a:off x="55915" y="6243234"/>
            <a:ext cx="11887968" cy="646500"/>
            <a:chOff x="38276" y="4022062"/>
            <a:chExt cx="11887968" cy="646500"/>
          </a:xfrm>
        </p:grpSpPr>
        <p:sp>
          <p:nvSpPr>
            <p:cNvPr id="1984" name="Google Shape;1984;g1e0eaf350fe_0_82"/>
            <p:cNvSpPr txBox="1"/>
            <p:nvPr/>
          </p:nvSpPr>
          <p:spPr>
            <a:xfrm>
              <a:off x="38276" y="40626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985" name="Google Shape;1985;g1e0eaf350fe_0_82"/>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Importância da monitoria, visto que os docentes se envolvem em todos os semestres nessa atividade (seja monitoria remunerada ou voluntária).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0" name="Shape 1990"/>
        <p:cNvGrpSpPr/>
        <p:nvPr/>
      </p:nvGrpSpPr>
      <p:grpSpPr>
        <a:xfrm>
          <a:off x="0" y="0"/>
          <a:ext cx="0" cy="0"/>
          <a:chOff x="0" y="0"/>
          <a:chExt cx="0" cy="0"/>
        </a:xfrm>
      </p:grpSpPr>
      <p:sp>
        <p:nvSpPr>
          <p:cNvPr id="1991" name="Google Shape;1991;g1e0eaf350fe_0_16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992" name="Google Shape;1992;g1e0eaf350fe_0_16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993" name="Google Shape;1993;g1e0eaf350fe_0_16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994" name="Google Shape;1994;g1e0eaf350fe_0_16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995" name="Google Shape;1995;g1e0eaf350fe_0_16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996" name="Google Shape;1996;g1e0eaf350fe_0_161"/>
          <p:cNvSpPr txBox="1"/>
          <p:nvPr/>
        </p:nvSpPr>
        <p:spPr>
          <a:xfrm>
            <a:off x="1551011" y="1944572"/>
            <a:ext cx="10400400" cy="217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b="0" i="0" lang="pt-BR" sz="15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500" u="none" strike="noStrike">
              <a:solidFill>
                <a:schemeClr val="dk1"/>
              </a:solidFill>
              <a:latin typeface="Calibri"/>
              <a:ea typeface="Calibri"/>
              <a:cs typeface="Calibri"/>
              <a:sym typeface="Calibri"/>
            </a:endParaRPr>
          </a:p>
          <a:p>
            <a:pPr indent="408432" lvl="0" marL="121907" rtl="0" algn="just">
              <a:spcBef>
                <a:spcPts val="672"/>
              </a:spcBef>
              <a:spcAft>
                <a:spcPts val="0"/>
              </a:spcAft>
              <a:buSzPts val="1100"/>
              <a:buNone/>
            </a:pPr>
            <a:r>
              <a:rPr lang="pt-BR">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u="none" strike="noStrike">
                <a:solidFill>
                  <a:schemeClr val="dk1"/>
                </a:solidFill>
                <a:latin typeface="Calibri"/>
                <a:ea typeface="Calibri"/>
                <a:cs typeface="Calibri"/>
                <a:sym typeface="Calibri"/>
              </a:rPr>
              <a:t> </a:t>
            </a:r>
            <a:endParaRPr sz="1000"/>
          </a:p>
        </p:txBody>
      </p:sp>
      <p:sp>
        <p:nvSpPr>
          <p:cNvPr id="1997" name="Google Shape;1997;g1e0eaf350fe_0_16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1998" name="Google Shape;1998;g1e0eaf350fe_0_16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999" name="Google Shape;1999;g1e0eaf350fe_0_161"/>
          <p:cNvGrpSpPr/>
          <p:nvPr/>
        </p:nvGrpSpPr>
        <p:grpSpPr>
          <a:xfrm>
            <a:off x="55915" y="4124141"/>
            <a:ext cx="11865481" cy="2179500"/>
            <a:chOff x="30789" y="3092909"/>
            <a:chExt cx="11865481" cy="2179500"/>
          </a:xfrm>
        </p:grpSpPr>
        <p:sp>
          <p:nvSpPr>
            <p:cNvPr id="2000" name="Google Shape;2000;g1e0eaf350fe_0_161"/>
            <p:cNvSpPr txBox="1"/>
            <p:nvPr/>
          </p:nvSpPr>
          <p:spPr>
            <a:xfrm>
              <a:off x="30789" y="3833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001" name="Google Shape;2001;g1e0eaf350fe_0_161"/>
            <p:cNvSpPr txBox="1"/>
            <p:nvPr/>
          </p:nvSpPr>
          <p:spPr>
            <a:xfrm>
              <a:off x="1525869" y="3092909"/>
              <a:ext cx="10370400" cy="217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Clr>
                  <a:schemeClr val="dk2"/>
                </a:buClr>
                <a:buFont typeface="Arial"/>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lang="pt-BR" sz="1500">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500">
                <a:solidFill>
                  <a:schemeClr val="dk1"/>
                </a:solidFill>
                <a:latin typeface="Calibri"/>
                <a:ea typeface="Calibri"/>
                <a:cs typeface="Calibri"/>
                <a:sym typeface="Calibri"/>
              </a:endParaRPr>
            </a:p>
            <a:p>
              <a:pPr indent="408432" lvl="0" marL="121907" rtl="0" algn="just">
                <a:spcBef>
                  <a:spcPts val="672"/>
                </a:spcBef>
                <a:spcAft>
                  <a:spcPts val="0"/>
                </a:spcAft>
                <a:buClr>
                  <a:schemeClr val="dk2"/>
                </a:buClr>
                <a:buFont typeface="Arial"/>
                <a:buNone/>
              </a:pPr>
              <a:r>
                <a:rPr lang="pt-BR">
                  <a:solidFill>
                    <a:schemeClr val="dk1"/>
                  </a:solidFill>
                  <a:latin typeface="Calibri"/>
                  <a:ea typeface="Calibri"/>
                  <a:cs typeface="Calibri"/>
                  <a:sym typeface="Calibri"/>
                </a:rPr>
                <a:t>a) orientação </a:t>
              </a:r>
              <a:r>
                <a:rPr lang="pt-BR">
                  <a:solidFill>
                    <a:srgbClr val="0000FF"/>
                  </a:solidFill>
                  <a:latin typeface="Calibri"/>
                  <a:ea typeface="Calibri"/>
                  <a:cs typeface="Calibri"/>
                  <a:sym typeface="Calibri"/>
                </a:rPr>
                <a:t>e/ou supervisão </a:t>
              </a:r>
              <a:r>
                <a:rPr lang="pt-BR">
                  <a:solidFill>
                    <a:schemeClr val="dk1"/>
                  </a:solidFill>
                  <a:latin typeface="Calibri"/>
                  <a:ea typeface="Calibri"/>
                  <a:cs typeface="Calibri"/>
                  <a:sym typeface="Calibri"/>
                </a:rPr>
                <a:t>de estágio curricular supervisionado; b) orientação de trabalho de conclusão de curso (TCC) ou monografia de graduação; c) orientação </a:t>
              </a:r>
              <a:r>
                <a:rPr lang="pt-BR">
                  <a:solidFill>
                    <a:srgbClr val="0000FF"/>
                  </a:solidFill>
                  <a:latin typeface="Calibri"/>
                  <a:ea typeface="Calibri"/>
                  <a:cs typeface="Calibri"/>
                  <a:sym typeface="Calibri"/>
                </a:rPr>
                <a:t>de trabalho final</a:t>
              </a:r>
              <a:r>
                <a:rPr lang="pt-BR">
                  <a:solidFill>
                    <a:schemeClr val="dk1"/>
                  </a:solidFill>
                  <a:latin typeface="Calibri"/>
                  <a:ea typeface="Calibri"/>
                  <a:cs typeface="Calibri"/>
                  <a:sym typeface="Calibri"/>
                </a:rPr>
                <a:t> de especialização; d) orientação e co-orientação d</a:t>
              </a:r>
              <a:r>
                <a:rPr lang="pt-BR">
                  <a:solidFill>
                    <a:srgbClr val="0000FF"/>
                  </a:solidFill>
                  <a:latin typeface="Calibri"/>
                  <a:ea typeface="Calibri"/>
                  <a:cs typeface="Calibri"/>
                  <a:sym typeface="Calibri"/>
                </a:rPr>
                <a:t>e trabalho final</a:t>
              </a:r>
              <a:r>
                <a:rPr lang="pt-BR">
                  <a:solidFill>
                    <a:schemeClr val="dk1"/>
                  </a:solidFill>
                  <a:latin typeface="Calibri"/>
                  <a:ea typeface="Calibri"/>
                  <a:cs typeface="Calibri"/>
                  <a:sym typeface="Calibri"/>
                </a:rPr>
                <a:t> de mestrado; e) orientação e co-orientação </a:t>
              </a:r>
              <a:r>
                <a:rPr lang="pt-BR">
                  <a:solidFill>
                    <a:srgbClr val="0000FF"/>
                  </a:solidFill>
                  <a:latin typeface="Calibri"/>
                  <a:ea typeface="Calibri"/>
                  <a:cs typeface="Calibri"/>
                  <a:sym typeface="Calibri"/>
                </a:rPr>
                <a:t>de trabalho final</a:t>
              </a:r>
              <a:r>
                <a:rPr lang="pt-BR">
                  <a:solidFill>
                    <a:schemeClr val="dk1"/>
                  </a:solidFill>
                  <a:latin typeface="Calibri"/>
                  <a:ea typeface="Calibri"/>
                  <a:cs typeface="Calibri"/>
                  <a:sym typeface="Calibri"/>
                </a:rPr>
                <a:t> de doutorado; f) a</a:t>
              </a:r>
              <a:r>
                <a:rPr lang="pt-BR">
                  <a:solidFill>
                    <a:srgbClr val="0000FF"/>
                  </a:solidFill>
                  <a:latin typeface="Calibri"/>
                  <a:ea typeface="Calibri"/>
                  <a:cs typeface="Calibri"/>
                  <a:sym typeface="Calibri"/>
                </a:rPr>
                <a:t>tividades de apoio ao ensino: atendimento aos discentes e pais/mães/familiares;</a:t>
              </a:r>
              <a:r>
                <a:rPr lang="pt-BR">
                  <a:solidFill>
                    <a:schemeClr val="dk1"/>
                  </a:solidFill>
                  <a:latin typeface="Calibri"/>
                  <a:ea typeface="Calibri"/>
                  <a:cs typeface="Calibri"/>
                  <a:sym typeface="Calibri"/>
                </a:rPr>
                <a:t> g) participação em comissões de elaboração/revisão/avaliação de projetos de cursos e regulamentos acadêmicos; h) participação em comissões de elaboração de projetos de modernização, instalação e supervisão de laboratórios.  </a:t>
              </a:r>
              <a:endParaRPr sz="1600">
                <a:solidFill>
                  <a:schemeClr val="dk1"/>
                </a:solidFill>
                <a:latin typeface="Calibri"/>
                <a:ea typeface="Calibri"/>
                <a:cs typeface="Calibri"/>
                <a:sym typeface="Calibri"/>
              </a:endParaRPr>
            </a:p>
          </p:txBody>
        </p:sp>
      </p:grpSp>
      <p:grpSp>
        <p:nvGrpSpPr>
          <p:cNvPr id="2002" name="Google Shape;2002;g1e0eaf350fe_0_161"/>
          <p:cNvGrpSpPr/>
          <p:nvPr/>
        </p:nvGrpSpPr>
        <p:grpSpPr>
          <a:xfrm>
            <a:off x="48428" y="6390888"/>
            <a:ext cx="11880468" cy="467100"/>
            <a:chOff x="45776" y="3973141"/>
            <a:chExt cx="11880468" cy="467100"/>
          </a:xfrm>
        </p:grpSpPr>
        <p:sp>
          <p:nvSpPr>
            <p:cNvPr id="2003" name="Google Shape;2003;g1e0eaf350fe_0_16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004" name="Google Shape;2004;g1e0eaf350fe_0_16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Inserção das atividades já praticadas pelos docentes.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g1e0eaf350fe_0_18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011" name="Google Shape;2011;g1e0eaf350fe_0_18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012" name="Google Shape;2012;g1e0eaf350fe_0_18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013" name="Google Shape;2013;g1e0eaf350fe_0_18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014" name="Google Shape;2014;g1e0eaf350fe_0_18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015" name="Google Shape;2015;g1e0eaf350fe_0_182"/>
          <p:cNvSpPr txBox="1"/>
          <p:nvPr/>
        </p:nvSpPr>
        <p:spPr>
          <a:xfrm>
            <a:off x="1551011" y="1944572"/>
            <a:ext cx="10400400" cy="1902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a:solidFill>
                  <a:schemeClr val="dk1"/>
                </a:solidFill>
                <a:latin typeface="Calibri"/>
                <a:ea typeface="Calibri"/>
                <a:cs typeface="Calibri"/>
                <a:sym typeface="Calibri"/>
              </a:rPr>
              <a:t>Art. 10</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 </a:t>
            </a:r>
            <a:r>
              <a:rPr b="0" i="0" lang="pt-BR"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u="none" strike="noStrike">
              <a:solidFill>
                <a:schemeClr val="dk1"/>
              </a:solidFill>
              <a:latin typeface="Calibri"/>
              <a:ea typeface="Calibri"/>
              <a:cs typeface="Calibri"/>
              <a:sym typeface="Calibri"/>
            </a:endParaRPr>
          </a:p>
          <a:p>
            <a:pPr indent="408432" lvl="0" marL="121907" rtl="0" algn="just">
              <a:spcBef>
                <a:spcPts val="672"/>
              </a:spcBef>
              <a:spcAft>
                <a:spcPts val="0"/>
              </a:spcAft>
              <a:buSzPts val="1100"/>
              <a:buNone/>
            </a:pPr>
            <a:r>
              <a:rPr lang="pt-BR">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endParaRPr sz="1600">
              <a:solidFill>
                <a:schemeClr val="dk1"/>
              </a:solidFill>
              <a:latin typeface="Calibri"/>
              <a:ea typeface="Calibri"/>
              <a:cs typeface="Calibri"/>
              <a:sym typeface="Calibri"/>
            </a:endParaRPr>
          </a:p>
        </p:txBody>
      </p:sp>
      <p:sp>
        <p:nvSpPr>
          <p:cNvPr id="2016" name="Google Shape;2016;g1e0eaf350fe_0_18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017" name="Google Shape;2017;g1e0eaf350fe_0_182"/>
          <p:cNvSpPr txBox="1"/>
          <p:nvPr/>
        </p:nvSpPr>
        <p:spPr>
          <a:xfrm>
            <a:off x="6289875" y="1305000"/>
            <a:ext cx="4361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 Luziânia e Valparaíso</a:t>
            </a:r>
            <a:endParaRPr sz="2200">
              <a:solidFill>
                <a:schemeClr val="dk1"/>
              </a:solidFill>
              <a:latin typeface="Calibri"/>
              <a:ea typeface="Calibri"/>
              <a:cs typeface="Calibri"/>
              <a:sym typeface="Calibri"/>
            </a:endParaRPr>
          </a:p>
        </p:txBody>
      </p:sp>
      <p:grpSp>
        <p:nvGrpSpPr>
          <p:cNvPr id="2018" name="Google Shape;2018;g1e0eaf350fe_0_182"/>
          <p:cNvGrpSpPr/>
          <p:nvPr/>
        </p:nvGrpSpPr>
        <p:grpSpPr>
          <a:xfrm>
            <a:off x="64703" y="3847241"/>
            <a:ext cx="11871706" cy="2487300"/>
            <a:chOff x="30789" y="3328309"/>
            <a:chExt cx="11871706" cy="2487300"/>
          </a:xfrm>
        </p:grpSpPr>
        <p:sp>
          <p:nvSpPr>
            <p:cNvPr id="2019" name="Google Shape;2019;g1e0eaf350fe_0_182"/>
            <p:cNvSpPr txBox="1"/>
            <p:nvPr/>
          </p:nvSpPr>
          <p:spPr>
            <a:xfrm>
              <a:off x="30789" y="3833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020" name="Google Shape;2020;g1e0eaf350fe_0_182"/>
            <p:cNvSpPr txBox="1"/>
            <p:nvPr/>
          </p:nvSpPr>
          <p:spPr>
            <a:xfrm>
              <a:off x="1532094" y="3328309"/>
              <a:ext cx="10370400" cy="2487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Clr>
                  <a:schemeClr val="dk2"/>
                </a:buClr>
                <a:buFont typeface="Arial"/>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lang="pt-BR" sz="1500">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500">
                <a:solidFill>
                  <a:schemeClr val="dk1"/>
                </a:solidFill>
                <a:latin typeface="Calibri"/>
                <a:ea typeface="Calibri"/>
                <a:cs typeface="Calibri"/>
                <a:sym typeface="Calibri"/>
              </a:endParaRPr>
            </a:p>
            <a:p>
              <a:pPr indent="408432" lvl="0" marL="121907" rtl="0" algn="just">
                <a:spcBef>
                  <a:spcPts val="672"/>
                </a:spcBef>
                <a:spcAft>
                  <a:spcPts val="0"/>
                </a:spcAft>
                <a:buClr>
                  <a:schemeClr val="dk2"/>
                </a:buClr>
                <a:buFont typeface="Arial"/>
                <a:buNone/>
              </a:pPr>
              <a:r>
                <a:rPr lang="pt-BR">
                  <a:solidFill>
                    <a:schemeClr val="dk1"/>
                  </a:solidFill>
                  <a:latin typeface="Calibri"/>
                  <a:ea typeface="Calibri"/>
                  <a:cs typeface="Calibri"/>
                  <a:sym typeface="Calibri"/>
                </a:rPr>
                <a:t>a) orientação de estágio curricular supervisionado </a:t>
              </a:r>
              <a:r>
                <a:rPr lang="pt-BR">
                  <a:solidFill>
                    <a:srgbClr val="0000FF"/>
                  </a:solidFill>
                  <a:latin typeface="Calibri"/>
                  <a:ea typeface="Calibri"/>
                  <a:cs typeface="Calibri"/>
                  <a:sym typeface="Calibri"/>
                </a:rPr>
                <a:t>(obrigatóri</a:t>
              </a:r>
              <a:r>
                <a:rPr lang="pt-BR" sz="1500">
                  <a:solidFill>
                    <a:srgbClr val="0000FF"/>
                  </a:solidFill>
                  <a:latin typeface="Calibri"/>
                  <a:ea typeface="Calibri"/>
                  <a:cs typeface="Calibri"/>
                  <a:sym typeface="Calibri"/>
                </a:rPr>
                <a:t>o ou não obrigatório) e programas de monitoria;</a:t>
              </a:r>
              <a:r>
                <a:rPr lang="pt-BR" sz="1500">
                  <a:solidFill>
                    <a:schemeClr val="dk1"/>
                  </a:solidFill>
                  <a:latin typeface="Calibri"/>
                  <a:ea typeface="Calibri"/>
                  <a:cs typeface="Calibri"/>
                  <a:sym typeface="Calibri"/>
                </a:rPr>
                <a:t> b) orientação e </a:t>
              </a:r>
              <a:r>
                <a:rPr lang="pt-BR" sz="1500">
                  <a:solidFill>
                    <a:srgbClr val="0000FF"/>
                  </a:solidFill>
                  <a:latin typeface="Calibri"/>
                  <a:ea typeface="Calibri"/>
                  <a:cs typeface="Calibri"/>
                  <a:sym typeface="Calibri"/>
                </a:rPr>
                <a:t>coorientação</a:t>
              </a:r>
              <a:r>
                <a:rPr lang="pt-BR" sz="1500">
                  <a:solidFill>
                    <a:schemeClr val="dk1"/>
                  </a:solidFill>
                  <a:latin typeface="Calibri"/>
                  <a:ea typeface="Calibri"/>
                  <a:cs typeface="Calibri"/>
                  <a:sym typeface="Calibri"/>
                </a:rPr>
                <a:t> de trabalho de conclusão de curso (TCC) ou monografia de graduação; c) orientação e </a:t>
              </a:r>
              <a:r>
                <a:rPr lang="pt-BR" sz="1500">
                  <a:solidFill>
                    <a:srgbClr val="0000FF"/>
                  </a:solidFill>
                  <a:latin typeface="Calibri"/>
                  <a:ea typeface="Calibri"/>
                  <a:cs typeface="Calibri"/>
                  <a:sym typeface="Calibri"/>
                </a:rPr>
                <a:t>coorientação</a:t>
              </a:r>
              <a:r>
                <a:rPr lang="pt-BR" sz="1500">
                  <a:solidFill>
                    <a:schemeClr val="dk1"/>
                  </a:solidFill>
                  <a:latin typeface="Calibri"/>
                  <a:ea typeface="Calibri"/>
                  <a:cs typeface="Calibri"/>
                  <a:sym typeface="Calibri"/>
                </a:rPr>
                <a:t>  </a:t>
              </a:r>
              <a:r>
                <a:rPr lang="pt-BR" sz="1500">
                  <a:solidFill>
                    <a:srgbClr val="0000FF"/>
                  </a:solidFill>
                  <a:latin typeface="Calibri"/>
                  <a:ea typeface="Calibri"/>
                  <a:cs typeface="Calibri"/>
                  <a:sym typeface="Calibri"/>
                </a:rPr>
                <a:t>de trabalho final</a:t>
              </a:r>
              <a:r>
                <a:rPr lang="pt-BR" sz="1500">
                  <a:solidFill>
                    <a:schemeClr val="dk1"/>
                  </a:solidFill>
                  <a:latin typeface="Calibri"/>
                  <a:ea typeface="Calibri"/>
                  <a:cs typeface="Calibri"/>
                  <a:sym typeface="Calibri"/>
                </a:rPr>
                <a:t> de especialização; d) orientação e co-orientação d</a:t>
              </a:r>
              <a:r>
                <a:rPr lang="pt-BR" sz="1500">
                  <a:solidFill>
                    <a:srgbClr val="0000FF"/>
                  </a:solidFill>
                  <a:latin typeface="Calibri"/>
                  <a:ea typeface="Calibri"/>
                  <a:cs typeface="Calibri"/>
                  <a:sym typeface="Calibri"/>
                </a:rPr>
                <a:t>e trabalho final</a:t>
              </a:r>
              <a:r>
                <a:rPr lang="pt-BR" sz="1500">
                  <a:solidFill>
                    <a:schemeClr val="dk1"/>
                  </a:solidFill>
                  <a:latin typeface="Calibri"/>
                  <a:ea typeface="Calibri"/>
                  <a:cs typeface="Calibri"/>
                  <a:sym typeface="Calibri"/>
                </a:rPr>
                <a:t> de mestrado; e) orientação e co-orientação </a:t>
              </a:r>
              <a:r>
                <a:rPr lang="pt-BR" sz="1500">
                  <a:solidFill>
                    <a:srgbClr val="0000FF"/>
                  </a:solidFill>
                  <a:latin typeface="Calibri"/>
                  <a:ea typeface="Calibri"/>
                  <a:cs typeface="Calibri"/>
                  <a:sym typeface="Calibri"/>
                </a:rPr>
                <a:t>de trabalho final</a:t>
              </a:r>
              <a:r>
                <a:rPr lang="pt-BR" sz="1500">
                  <a:solidFill>
                    <a:schemeClr val="dk1"/>
                  </a:solidFill>
                  <a:latin typeface="Calibri"/>
                  <a:ea typeface="Calibri"/>
                  <a:cs typeface="Calibri"/>
                  <a:sym typeface="Calibri"/>
                </a:rPr>
                <a:t> de doutorado; f) a</a:t>
              </a:r>
              <a:r>
                <a:rPr lang="pt-BR" sz="1500">
                  <a:solidFill>
                    <a:srgbClr val="0000FF"/>
                  </a:solidFill>
                  <a:latin typeface="Calibri"/>
                  <a:ea typeface="Calibri"/>
                  <a:cs typeface="Calibri"/>
                  <a:sym typeface="Calibri"/>
                </a:rPr>
                <a:t>tividades de apoio ao ensino: atendimento aos discentes e pais/mães/familiares;</a:t>
              </a:r>
              <a:r>
                <a:rPr lang="pt-BR" sz="1500">
                  <a:solidFill>
                    <a:schemeClr val="dk1"/>
                  </a:solidFill>
                  <a:latin typeface="Calibri"/>
                  <a:ea typeface="Calibri"/>
                  <a:cs typeface="Calibri"/>
                  <a:sym typeface="Calibri"/>
                </a:rPr>
                <a:t> g) participação em comissões de elaboração/revisão/avaliação de projetos de cursos e regulamentos acadêmicos; h) participação em comissões de elaboração de projetos de modernização, instalação e supervisão de laboratórios.  </a:t>
              </a:r>
              <a:endParaRPr sz="1700">
                <a:solidFill>
                  <a:schemeClr val="dk1"/>
                </a:solidFill>
                <a:latin typeface="Calibri"/>
                <a:ea typeface="Calibri"/>
                <a:cs typeface="Calibri"/>
                <a:sym typeface="Calibri"/>
              </a:endParaRPr>
            </a:p>
          </p:txBody>
        </p:sp>
      </p:grpSp>
      <p:grpSp>
        <p:nvGrpSpPr>
          <p:cNvPr id="2021" name="Google Shape;2021;g1e0eaf350fe_0_182"/>
          <p:cNvGrpSpPr/>
          <p:nvPr/>
        </p:nvGrpSpPr>
        <p:grpSpPr>
          <a:xfrm>
            <a:off x="207378" y="6244934"/>
            <a:ext cx="11729018" cy="615600"/>
            <a:chOff x="182251" y="4571562"/>
            <a:chExt cx="11729018" cy="615600"/>
          </a:xfrm>
        </p:grpSpPr>
        <p:sp>
          <p:nvSpPr>
            <p:cNvPr id="2022" name="Google Shape;2022;g1e0eaf350fe_0_182"/>
            <p:cNvSpPr txBox="1"/>
            <p:nvPr/>
          </p:nvSpPr>
          <p:spPr>
            <a:xfrm>
              <a:off x="182251" y="4661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023" name="Google Shape;2023;g1e0eaf350fe_0_182"/>
            <p:cNvSpPr txBox="1"/>
            <p:nvPr/>
          </p:nvSpPr>
          <p:spPr>
            <a:xfrm>
              <a:off x="1540869" y="4571562"/>
              <a:ext cx="10370400" cy="61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700">
                  <a:solidFill>
                    <a:schemeClr val="dk1"/>
                  </a:solidFill>
                  <a:latin typeface="Calibri"/>
                  <a:ea typeface="Calibri"/>
                  <a:cs typeface="Calibri"/>
                  <a:sym typeface="Calibri"/>
                </a:rPr>
                <a:t>O papel do coorientador é muito importante no desenvolvimento desses trabalhos, devendo seu trabalho ser valorizado.</a:t>
              </a:r>
              <a:endParaRPr sz="1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g1e0eaf350fe_0_22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030" name="Google Shape;2030;g1e0eaf350fe_0_22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031" name="Google Shape;2031;g1e0eaf350fe_0_22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032" name="Google Shape;2032;g1e0eaf350fe_0_22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033" name="Google Shape;2033;g1e0eaf350fe_0_227"/>
          <p:cNvSpPr txBox="1"/>
          <p:nvPr>
            <p:ph idx="1" type="body"/>
          </p:nvPr>
        </p:nvSpPr>
        <p:spPr>
          <a:xfrm>
            <a:off x="70903" y="2126208"/>
            <a:ext cx="1480200" cy="644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034" name="Google Shape;2034;g1e0eaf350fe_0_227"/>
          <p:cNvSpPr txBox="1"/>
          <p:nvPr/>
        </p:nvSpPr>
        <p:spPr>
          <a:xfrm>
            <a:off x="1551011" y="1893385"/>
            <a:ext cx="10400400" cy="176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800">
                <a:solidFill>
                  <a:schemeClr val="dk1"/>
                </a:solidFill>
                <a:latin typeface="Calibri"/>
                <a:ea typeface="Calibri"/>
                <a:cs typeface="Calibri"/>
                <a:sym typeface="Calibri"/>
              </a:rPr>
              <a:t>A</a:t>
            </a:r>
            <a:r>
              <a:rPr b="1" lang="pt-BR" sz="1700">
                <a:solidFill>
                  <a:schemeClr val="dk1"/>
                </a:solidFill>
                <a:latin typeface="Calibri"/>
                <a:ea typeface="Calibri"/>
                <a:cs typeface="Calibri"/>
                <a:sym typeface="Calibri"/>
              </a:rPr>
              <a:t>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200"/>
          </a:p>
          <a:p>
            <a:pPr indent="408432" lvl="0" marL="121907" marR="0" rtl="0" algn="just">
              <a:spcBef>
                <a:spcPts val="672"/>
              </a:spcBef>
              <a:spcAft>
                <a:spcPts val="0"/>
              </a:spcAft>
              <a:buNone/>
            </a:pPr>
            <a:r>
              <a:rPr b="0" i="0" lang="pt-BR" sz="1700" u="none" strike="noStrike">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a:t>
            </a:r>
            <a:endParaRPr b="0" i="0" sz="1900" u="none" strike="noStrike">
              <a:solidFill>
                <a:schemeClr val="dk1"/>
              </a:solidFill>
              <a:latin typeface="Calibri"/>
              <a:ea typeface="Calibri"/>
              <a:cs typeface="Calibri"/>
              <a:sym typeface="Calibri"/>
            </a:endParaRPr>
          </a:p>
        </p:txBody>
      </p:sp>
      <p:sp>
        <p:nvSpPr>
          <p:cNvPr id="2035" name="Google Shape;2035;g1e0eaf350fe_0_22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036" name="Google Shape;2036;g1e0eaf350fe_0_22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2037" name="Google Shape;2037;g1e0eaf350fe_0_227"/>
          <p:cNvGrpSpPr/>
          <p:nvPr/>
        </p:nvGrpSpPr>
        <p:grpSpPr>
          <a:xfrm>
            <a:off x="63415" y="3729775"/>
            <a:ext cx="11865493" cy="1764000"/>
            <a:chOff x="45776" y="3339784"/>
            <a:chExt cx="11865493" cy="1764000"/>
          </a:xfrm>
        </p:grpSpPr>
        <p:sp>
          <p:nvSpPr>
            <p:cNvPr id="2038" name="Google Shape;2038;g1e0eaf350fe_0_22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039" name="Google Shape;2039;g1e0eaf350fe_0_227"/>
            <p:cNvSpPr txBox="1"/>
            <p:nvPr/>
          </p:nvSpPr>
          <p:spPr>
            <a:xfrm>
              <a:off x="1540869" y="3339784"/>
              <a:ext cx="10370400" cy="176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lang="pt-BR" sz="1700">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700">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700">
                  <a:solidFill>
                    <a:schemeClr val="dk1"/>
                  </a:solidFill>
                  <a:latin typeface="Calibri"/>
                  <a:ea typeface="Calibri"/>
                  <a:cs typeface="Calibri"/>
                  <a:sym typeface="Calibri"/>
                </a:rPr>
                <a:t>a) orientação </a:t>
              </a:r>
              <a:r>
                <a:rPr lang="pt-BR" sz="1700">
                  <a:solidFill>
                    <a:srgbClr val="0000FF"/>
                  </a:solidFill>
                  <a:latin typeface="Calibri"/>
                  <a:ea typeface="Calibri"/>
                  <a:cs typeface="Calibri"/>
                  <a:sym typeface="Calibri"/>
                </a:rPr>
                <a:t>e/ou supervisão</a:t>
              </a:r>
              <a:r>
                <a:rPr lang="pt-BR" sz="1700">
                  <a:solidFill>
                    <a:schemeClr val="dk1"/>
                  </a:solidFill>
                  <a:latin typeface="Calibri"/>
                  <a:ea typeface="Calibri"/>
                  <a:cs typeface="Calibri"/>
                  <a:sym typeface="Calibri"/>
                </a:rPr>
                <a:t> de estágio curricular supervisionado;</a:t>
              </a:r>
              <a:r>
                <a:rPr lang="pt-BR" sz="1800">
                  <a:solidFill>
                    <a:schemeClr val="dk1"/>
                  </a:solidFill>
                  <a:latin typeface="Calibri"/>
                  <a:ea typeface="Calibri"/>
                  <a:cs typeface="Calibri"/>
                  <a:sym typeface="Calibri"/>
                </a:rPr>
                <a:t> </a:t>
              </a:r>
              <a:r>
                <a:rPr lang="pt-BR" sz="1700">
                  <a:solidFill>
                    <a:schemeClr val="dk1"/>
                  </a:solidFill>
                  <a:latin typeface="Calibri"/>
                  <a:ea typeface="Calibri"/>
                  <a:cs typeface="Calibri"/>
                  <a:sym typeface="Calibri"/>
                </a:rPr>
                <a:t>b) orientação </a:t>
              </a:r>
              <a:r>
                <a:rPr lang="pt-BR" sz="1700">
                  <a:solidFill>
                    <a:srgbClr val="0000FF"/>
                  </a:solidFill>
                  <a:latin typeface="Calibri"/>
                  <a:ea typeface="Calibri"/>
                  <a:cs typeface="Calibri"/>
                  <a:sym typeface="Calibri"/>
                </a:rPr>
                <a:t>e coorientação</a:t>
              </a:r>
              <a:r>
                <a:rPr lang="pt-BR" sz="1700">
                  <a:solidFill>
                    <a:schemeClr val="dk1"/>
                  </a:solidFill>
                  <a:latin typeface="Calibri"/>
                  <a:ea typeface="Calibri"/>
                  <a:cs typeface="Calibri"/>
                  <a:sym typeface="Calibri"/>
                </a:rPr>
                <a:t> de trabalho de conclusão de curso (TCC) ou monografia de graduação; </a:t>
              </a:r>
              <a:endParaRPr sz="1700">
                <a:solidFill>
                  <a:schemeClr val="dk1"/>
                </a:solidFill>
                <a:latin typeface="Calibri"/>
                <a:ea typeface="Calibri"/>
                <a:cs typeface="Calibri"/>
                <a:sym typeface="Calibri"/>
              </a:endParaRPr>
            </a:p>
          </p:txBody>
        </p:sp>
      </p:grpSp>
      <p:grpSp>
        <p:nvGrpSpPr>
          <p:cNvPr id="2040" name="Google Shape;2040;g1e0eaf350fe_0_227"/>
          <p:cNvGrpSpPr/>
          <p:nvPr/>
        </p:nvGrpSpPr>
        <p:grpSpPr>
          <a:xfrm>
            <a:off x="55890" y="5727734"/>
            <a:ext cx="11880518" cy="467100"/>
            <a:chOff x="38251" y="3557741"/>
            <a:chExt cx="11880518" cy="467100"/>
          </a:xfrm>
        </p:grpSpPr>
        <p:sp>
          <p:nvSpPr>
            <p:cNvPr id="2041" name="Google Shape;2041;g1e0eaf350fe_0_227"/>
            <p:cNvSpPr txBox="1"/>
            <p:nvPr/>
          </p:nvSpPr>
          <p:spPr>
            <a:xfrm>
              <a:off x="38251" y="3557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042" name="Google Shape;2042;g1e0eaf350fe_0_227"/>
            <p:cNvSpPr txBox="1"/>
            <p:nvPr/>
          </p:nvSpPr>
          <p:spPr>
            <a:xfrm>
              <a:off x="1548369" y="3606637"/>
              <a:ext cx="10370400" cy="35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700">
                  <a:solidFill>
                    <a:schemeClr val="dk1"/>
                  </a:solidFill>
                  <a:latin typeface="Calibri"/>
                  <a:ea typeface="Calibri"/>
                  <a:cs typeface="Calibri"/>
                  <a:sym typeface="Calibri"/>
                </a:rPr>
                <a:t>São acrescentadas algumas atividades essenciais do trabalho docente.</a:t>
              </a:r>
              <a:endParaRPr sz="1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7" name="Shape 2047"/>
        <p:cNvGrpSpPr/>
        <p:nvPr/>
      </p:nvGrpSpPr>
      <p:grpSpPr>
        <a:xfrm>
          <a:off x="0" y="0"/>
          <a:ext cx="0" cy="0"/>
          <a:chOff x="0" y="0"/>
          <a:chExt cx="0" cy="0"/>
        </a:xfrm>
      </p:grpSpPr>
      <p:sp>
        <p:nvSpPr>
          <p:cNvPr id="2048" name="Google Shape;2048;g1e0eaf350fe_0_20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049" name="Google Shape;2049;g1e0eaf350fe_0_20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050" name="Google Shape;2050;g1e0eaf350fe_0_20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051" name="Google Shape;2051;g1e0eaf350fe_0_20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052" name="Google Shape;2052;g1e0eaf350fe_0_207"/>
          <p:cNvSpPr txBox="1"/>
          <p:nvPr>
            <p:ph idx="1" type="body"/>
          </p:nvPr>
        </p:nvSpPr>
        <p:spPr>
          <a:xfrm>
            <a:off x="70903" y="2126208"/>
            <a:ext cx="1480200" cy="644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053" name="Google Shape;2053;g1e0eaf350fe_0_207"/>
          <p:cNvSpPr txBox="1"/>
          <p:nvPr/>
        </p:nvSpPr>
        <p:spPr>
          <a:xfrm>
            <a:off x="1551011" y="1893385"/>
            <a:ext cx="10400400" cy="176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800">
                <a:solidFill>
                  <a:schemeClr val="dk1"/>
                </a:solidFill>
                <a:latin typeface="Calibri"/>
                <a:ea typeface="Calibri"/>
                <a:cs typeface="Calibri"/>
                <a:sym typeface="Calibri"/>
              </a:rPr>
              <a:t>A</a:t>
            </a:r>
            <a:r>
              <a:rPr b="1" lang="pt-BR" sz="1700">
                <a:solidFill>
                  <a:schemeClr val="dk1"/>
                </a:solidFill>
                <a:latin typeface="Calibri"/>
                <a:ea typeface="Calibri"/>
                <a:cs typeface="Calibri"/>
                <a:sym typeface="Calibri"/>
              </a:rPr>
              <a:t>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200"/>
          </a:p>
          <a:p>
            <a:pPr indent="408432" lvl="0" marL="121907" marR="0" rtl="0" algn="just">
              <a:spcBef>
                <a:spcPts val="672"/>
              </a:spcBef>
              <a:spcAft>
                <a:spcPts val="0"/>
              </a:spcAft>
              <a:buNone/>
            </a:pPr>
            <a:r>
              <a:rPr b="0" i="0" lang="pt-BR" sz="1700" u="none" strike="noStrike">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a:t>
            </a:r>
            <a:endParaRPr b="0" i="0" sz="1900" u="none" strike="noStrike">
              <a:solidFill>
                <a:schemeClr val="dk1"/>
              </a:solidFill>
              <a:latin typeface="Calibri"/>
              <a:ea typeface="Calibri"/>
              <a:cs typeface="Calibri"/>
              <a:sym typeface="Calibri"/>
            </a:endParaRPr>
          </a:p>
        </p:txBody>
      </p:sp>
      <p:sp>
        <p:nvSpPr>
          <p:cNvPr id="2054" name="Google Shape;2054;g1e0eaf350fe_0_20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055" name="Google Shape;2055;g1e0eaf350fe_0_20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2056" name="Google Shape;2056;g1e0eaf350fe_0_207"/>
          <p:cNvGrpSpPr/>
          <p:nvPr/>
        </p:nvGrpSpPr>
        <p:grpSpPr>
          <a:xfrm>
            <a:off x="63415" y="3729775"/>
            <a:ext cx="11865493" cy="2025600"/>
            <a:chOff x="45776" y="3339784"/>
            <a:chExt cx="11865493" cy="2025600"/>
          </a:xfrm>
        </p:grpSpPr>
        <p:sp>
          <p:nvSpPr>
            <p:cNvPr id="2057" name="Google Shape;2057;g1e0eaf350fe_0_20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058" name="Google Shape;2058;g1e0eaf350fe_0_207"/>
            <p:cNvSpPr txBox="1"/>
            <p:nvPr/>
          </p:nvSpPr>
          <p:spPr>
            <a:xfrm>
              <a:off x="1540869" y="3339784"/>
              <a:ext cx="10370400" cy="202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lang="pt-BR" sz="1700">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700">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700">
                  <a:solidFill>
                    <a:schemeClr val="dk1"/>
                  </a:solidFill>
                  <a:latin typeface="Calibri"/>
                  <a:ea typeface="Calibri"/>
                  <a:cs typeface="Calibri"/>
                  <a:sym typeface="Calibri"/>
                </a:rPr>
                <a:t>a) orientação de estágio curricular supervisionado;</a:t>
              </a:r>
              <a:r>
                <a:rPr lang="pt-BR" sz="1800">
                  <a:solidFill>
                    <a:schemeClr val="dk1"/>
                  </a:solidFill>
                  <a:latin typeface="Calibri"/>
                  <a:ea typeface="Calibri"/>
                  <a:cs typeface="Calibri"/>
                  <a:sym typeface="Calibri"/>
                </a:rPr>
                <a:t> </a:t>
              </a:r>
              <a:r>
                <a:rPr lang="pt-BR" sz="1700">
                  <a:solidFill>
                    <a:schemeClr val="dk1"/>
                  </a:solidFill>
                  <a:latin typeface="Calibri"/>
                  <a:ea typeface="Calibri"/>
                  <a:cs typeface="Calibri"/>
                  <a:sym typeface="Calibri"/>
                </a:rPr>
                <a:t>b) orientação </a:t>
              </a:r>
              <a:r>
                <a:rPr lang="pt-BR" sz="1700">
                  <a:solidFill>
                    <a:srgbClr val="0000FF"/>
                  </a:solidFill>
                  <a:latin typeface="Calibri"/>
                  <a:ea typeface="Calibri"/>
                  <a:cs typeface="Calibri"/>
                  <a:sym typeface="Calibri"/>
                </a:rPr>
                <a:t>e coorientação</a:t>
              </a:r>
              <a:r>
                <a:rPr lang="pt-BR" sz="1700">
                  <a:solidFill>
                    <a:schemeClr val="dk1"/>
                  </a:solidFill>
                  <a:latin typeface="Calibri"/>
                  <a:ea typeface="Calibri"/>
                  <a:cs typeface="Calibri"/>
                  <a:sym typeface="Calibri"/>
                </a:rPr>
                <a:t> de trabalho de conclusão de curso (TCC) ou monografia de graduação; c) orientação </a:t>
              </a:r>
              <a:r>
                <a:rPr lang="pt-BR" sz="1700">
                  <a:solidFill>
                    <a:srgbClr val="0000FF"/>
                  </a:solidFill>
                  <a:latin typeface="Calibri"/>
                  <a:ea typeface="Calibri"/>
                  <a:cs typeface="Calibri"/>
                  <a:sym typeface="Calibri"/>
                </a:rPr>
                <a:t>e coorientação de trabalho de conclusão</a:t>
              </a:r>
              <a:r>
                <a:rPr lang="pt-BR" sz="1700">
                  <a:solidFill>
                    <a:schemeClr val="dk1"/>
                  </a:solidFill>
                  <a:latin typeface="Calibri"/>
                  <a:ea typeface="Calibri"/>
                  <a:cs typeface="Calibri"/>
                  <a:sym typeface="Calibri"/>
                </a:rPr>
                <a:t> de curso de especialização;</a:t>
              </a:r>
              <a:endParaRPr sz="1700">
                <a:solidFill>
                  <a:schemeClr val="dk1"/>
                </a:solidFill>
                <a:latin typeface="Calibri"/>
                <a:ea typeface="Calibri"/>
                <a:cs typeface="Calibri"/>
                <a:sym typeface="Calibri"/>
              </a:endParaRPr>
            </a:p>
          </p:txBody>
        </p:sp>
      </p:grpSp>
      <p:grpSp>
        <p:nvGrpSpPr>
          <p:cNvPr id="2059" name="Google Shape;2059;g1e0eaf350fe_0_207"/>
          <p:cNvGrpSpPr/>
          <p:nvPr/>
        </p:nvGrpSpPr>
        <p:grpSpPr>
          <a:xfrm>
            <a:off x="55915" y="5776630"/>
            <a:ext cx="11880493" cy="1154400"/>
            <a:chOff x="38276" y="3606637"/>
            <a:chExt cx="11880493" cy="1154400"/>
          </a:xfrm>
        </p:grpSpPr>
        <p:sp>
          <p:nvSpPr>
            <p:cNvPr id="2060" name="Google Shape;2060;g1e0eaf350fe_0_207"/>
            <p:cNvSpPr txBox="1"/>
            <p:nvPr/>
          </p:nvSpPr>
          <p:spPr>
            <a:xfrm>
              <a:off x="38276" y="40626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061" name="Google Shape;2061;g1e0eaf350fe_0_207"/>
            <p:cNvSpPr txBox="1"/>
            <p:nvPr/>
          </p:nvSpPr>
          <p:spPr>
            <a:xfrm>
              <a:off x="1548369" y="3606637"/>
              <a:ext cx="10370400" cy="1154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a:t>
              </a:r>
              <a:r>
                <a:rPr lang="pt-BR" sz="1700">
                  <a:solidFill>
                    <a:schemeClr val="dk1"/>
                  </a:solidFill>
                  <a:latin typeface="Calibri"/>
                  <a:ea typeface="Calibri"/>
                  <a:cs typeface="Calibri"/>
                  <a:sym typeface="Calibri"/>
                </a:rPr>
                <a:t>ão atividades desenvolvidas pelos docentes e que necessitam estar contempladas para cômputo. Em relação à especialização, nem sempre se tem a monografia como requisito para conclusão de curso, portanto, faz-se necessária essa alteração, contemplando por exemplo a apresentação/submissão de um artigo/protótipo, etc. ao final do curso.</a:t>
              </a:r>
              <a:endParaRPr sz="1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6" name="Shape 2066"/>
        <p:cNvGrpSpPr/>
        <p:nvPr/>
      </p:nvGrpSpPr>
      <p:grpSpPr>
        <a:xfrm>
          <a:off x="0" y="0"/>
          <a:ext cx="0" cy="0"/>
          <a:chOff x="0" y="0"/>
          <a:chExt cx="0" cy="0"/>
        </a:xfrm>
      </p:grpSpPr>
      <p:sp>
        <p:nvSpPr>
          <p:cNvPr id="2067" name="Google Shape;2067;p3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068" name="Google Shape;2068;p3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069" name="Google Shape;2069;p3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070" name="Google Shape;2070;p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071" name="Google Shape;2071;p36"/>
          <p:cNvSpPr txBox="1"/>
          <p:nvPr>
            <p:ph idx="1" type="body"/>
          </p:nvPr>
        </p:nvSpPr>
        <p:spPr>
          <a:xfrm>
            <a:off x="70903" y="2126208"/>
            <a:ext cx="1480107" cy="7534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072" name="Google Shape;2072;p36"/>
          <p:cNvSpPr txBox="1"/>
          <p:nvPr/>
        </p:nvSpPr>
        <p:spPr>
          <a:xfrm>
            <a:off x="1551011" y="1944572"/>
            <a:ext cx="10400400" cy="17178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200"/>
          </a:p>
          <a:p>
            <a:pPr indent="408432" lvl="0" marL="121907" marR="0" rtl="0" algn="just">
              <a:spcBef>
                <a:spcPts val="672"/>
              </a:spcBef>
              <a:spcAft>
                <a:spcPts val="0"/>
              </a:spcAft>
              <a:buNone/>
            </a:pPr>
            <a:r>
              <a:rPr b="0" i="0" lang="pt-BR" sz="1600" u="none" strike="noStrike">
                <a:solidFill>
                  <a:schemeClr val="dk1"/>
                </a:solidFill>
                <a:latin typeface="Calibri"/>
                <a:ea typeface="Calibri"/>
                <a:cs typeface="Calibri"/>
                <a:sym typeface="Calibri"/>
              </a:rPr>
              <a:t>d) orientação e co-orientação de dissertação de mestrado; e) orientação e co-orientação de tese de doutorado; f) atendimento ao discente e pais ou responsáveis; </a:t>
            </a:r>
            <a:endParaRPr b="0" i="0" sz="1800" u="none" strike="noStrike">
              <a:solidFill>
                <a:schemeClr val="dk1"/>
              </a:solidFill>
              <a:latin typeface="Calibri"/>
              <a:ea typeface="Calibri"/>
              <a:cs typeface="Calibri"/>
              <a:sym typeface="Calibri"/>
            </a:endParaRPr>
          </a:p>
        </p:txBody>
      </p:sp>
      <p:sp>
        <p:nvSpPr>
          <p:cNvPr id="2073" name="Google Shape;2073;p3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074" name="Google Shape;2074;p3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2075" name="Google Shape;2075;p36"/>
          <p:cNvGrpSpPr/>
          <p:nvPr/>
        </p:nvGrpSpPr>
        <p:grpSpPr>
          <a:xfrm>
            <a:off x="3" y="3662363"/>
            <a:ext cx="11880468" cy="1779300"/>
            <a:chOff x="45776" y="3545009"/>
            <a:chExt cx="11880468" cy="1779300"/>
          </a:xfrm>
        </p:grpSpPr>
        <p:sp>
          <p:nvSpPr>
            <p:cNvPr id="2076" name="Google Shape;2076;p3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077" name="Google Shape;2077;p36"/>
            <p:cNvSpPr txBox="1"/>
            <p:nvPr/>
          </p:nvSpPr>
          <p:spPr>
            <a:xfrm>
              <a:off x="1555844" y="3545009"/>
              <a:ext cx="10370400" cy="177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Clr>
                  <a:schemeClr val="dk2"/>
                </a:buClr>
                <a:buFont typeface="Arial"/>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lang="pt-BR" sz="1700">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200">
                <a:solidFill>
                  <a:schemeClr val="dk2"/>
                </a:solidFill>
              </a:endParaRPr>
            </a:p>
            <a:p>
              <a:pPr indent="408432" lvl="0" marL="121907" rtl="0" algn="just">
                <a:spcBef>
                  <a:spcPts val="672"/>
                </a:spcBef>
                <a:spcAft>
                  <a:spcPts val="0"/>
                </a:spcAft>
                <a:buNone/>
              </a:pPr>
              <a:r>
                <a:rPr lang="pt-BR" sz="1800">
                  <a:solidFill>
                    <a:srgbClr val="0000FF"/>
                  </a:solidFill>
                  <a:latin typeface="Calibri"/>
                  <a:ea typeface="Calibri"/>
                  <a:cs typeface="Calibri"/>
                  <a:sym typeface="Calibri"/>
                </a:rPr>
                <a:t>d) co-orientação de dissertação de mestrado; e) co-orientação de tese de doutorado; f) atendimento ao discente e pais ou responsáveis; </a:t>
              </a:r>
              <a:endParaRPr sz="1800">
                <a:solidFill>
                  <a:schemeClr val="dk1"/>
                </a:solidFill>
                <a:latin typeface="Calibri"/>
                <a:ea typeface="Calibri"/>
                <a:cs typeface="Calibri"/>
                <a:sym typeface="Calibri"/>
              </a:endParaRPr>
            </a:p>
          </p:txBody>
        </p:sp>
      </p:grpSp>
      <p:grpSp>
        <p:nvGrpSpPr>
          <p:cNvPr id="2078" name="Google Shape;2078;p36"/>
          <p:cNvGrpSpPr/>
          <p:nvPr/>
        </p:nvGrpSpPr>
        <p:grpSpPr>
          <a:xfrm>
            <a:off x="-10" y="5490584"/>
            <a:ext cx="11880481" cy="1200600"/>
            <a:chOff x="45764" y="4022062"/>
            <a:chExt cx="11880481" cy="1200600"/>
          </a:xfrm>
        </p:grpSpPr>
        <p:sp>
          <p:nvSpPr>
            <p:cNvPr id="2079" name="Google Shape;2079;p36"/>
            <p:cNvSpPr txBox="1"/>
            <p:nvPr/>
          </p:nvSpPr>
          <p:spPr>
            <a:xfrm>
              <a:off x="45764" y="438880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080" name="Google Shape;2080;p36"/>
            <p:cNvSpPr txBox="1"/>
            <p:nvPr/>
          </p:nvSpPr>
          <p:spPr>
            <a:xfrm>
              <a:off x="1555844" y="4022062"/>
              <a:ext cx="10370400" cy="1200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Observe a remoção do Trabalho de conclusão de curso e orientações. Todos estes itens devem ser inclusos na proposta de parágrafo 8. TCC, orientações de mestrado e doutorado passam a ser regência. Devem possuir diários. Os itens de A até F ficam como apoio ao ensino. Existe um ganho de prioridade.Observar como o documento define regência e como define atividades de apoio ao ensino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5" name="Shape 2085"/>
        <p:cNvGrpSpPr/>
        <p:nvPr/>
      </p:nvGrpSpPr>
      <p:grpSpPr>
        <a:xfrm>
          <a:off x="0" y="0"/>
          <a:ext cx="0" cy="0"/>
          <a:chOff x="0" y="0"/>
          <a:chExt cx="0" cy="0"/>
        </a:xfrm>
      </p:grpSpPr>
      <p:sp>
        <p:nvSpPr>
          <p:cNvPr id="2086" name="Google Shape;2086;g1e0eaf350fe_0_35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087" name="Google Shape;2087;g1e0eaf350fe_0_35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088" name="Google Shape;2088;g1e0eaf350fe_0_35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089" name="Google Shape;2089;g1e0eaf350fe_0_35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090" name="Google Shape;2090;g1e0eaf350fe_0_35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091" name="Google Shape;2091;g1e0eaf350fe_0_350"/>
          <p:cNvSpPr txBox="1"/>
          <p:nvPr/>
        </p:nvSpPr>
        <p:spPr>
          <a:xfrm>
            <a:off x="1551100" y="1867792"/>
            <a:ext cx="10641000" cy="217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b="0" i="0" lang="pt-BR" sz="15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5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u="none" strike="noStrike">
                <a:solidFill>
                  <a:schemeClr val="dk1"/>
                </a:solidFill>
                <a:latin typeface="Calibri"/>
                <a:ea typeface="Calibri"/>
                <a:cs typeface="Calibri"/>
                <a:sym typeface="Calibri"/>
              </a:rPr>
              <a:t> </a:t>
            </a:r>
            <a:endParaRPr sz="1000"/>
          </a:p>
        </p:txBody>
      </p:sp>
      <p:sp>
        <p:nvSpPr>
          <p:cNvPr id="2092" name="Google Shape;2092;g1e0eaf350fe_0_35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Alteração</a:t>
            </a:r>
            <a:endParaRPr sz="2200">
              <a:solidFill>
                <a:srgbClr val="0000FF"/>
              </a:solidFill>
              <a:latin typeface="Calibri"/>
              <a:ea typeface="Calibri"/>
              <a:cs typeface="Calibri"/>
              <a:sym typeface="Calibri"/>
            </a:endParaRPr>
          </a:p>
        </p:txBody>
      </p:sp>
      <p:sp>
        <p:nvSpPr>
          <p:cNvPr id="2093" name="Google Shape;2093;g1e0eaf350fe_0_35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2094" name="Google Shape;2094;g1e0eaf350fe_0_350"/>
          <p:cNvGrpSpPr/>
          <p:nvPr/>
        </p:nvGrpSpPr>
        <p:grpSpPr>
          <a:xfrm>
            <a:off x="4721" y="4072967"/>
            <a:ext cx="12191704" cy="2179500"/>
            <a:chOff x="15789" y="3206788"/>
            <a:chExt cx="11895506" cy="2179500"/>
          </a:xfrm>
        </p:grpSpPr>
        <p:sp>
          <p:nvSpPr>
            <p:cNvPr id="2095" name="Google Shape;2095;g1e0eaf350fe_0_350"/>
            <p:cNvSpPr txBox="1"/>
            <p:nvPr/>
          </p:nvSpPr>
          <p:spPr>
            <a:xfrm>
              <a:off x="15789" y="3556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096" name="Google Shape;2096;g1e0eaf350fe_0_350"/>
            <p:cNvSpPr txBox="1"/>
            <p:nvPr/>
          </p:nvSpPr>
          <p:spPr>
            <a:xfrm>
              <a:off x="1540894" y="3206788"/>
              <a:ext cx="10370400" cy="217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Clr>
                  <a:schemeClr val="dk2"/>
                </a:buClr>
                <a:buFont typeface="Arial"/>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lang="pt-BR" sz="1500">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sz="1500">
                <a:solidFill>
                  <a:schemeClr val="dk1"/>
                </a:solidFill>
                <a:latin typeface="Calibri"/>
                <a:ea typeface="Calibri"/>
                <a:cs typeface="Calibri"/>
                <a:sym typeface="Calibri"/>
              </a:endParaRPr>
            </a:p>
            <a:p>
              <a:pPr indent="408432" lvl="0" marL="121907" rtl="0" algn="just">
                <a:spcBef>
                  <a:spcPts val="672"/>
                </a:spcBef>
                <a:spcAft>
                  <a:spcPts val="0"/>
                </a:spcAft>
                <a:buClr>
                  <a:schemeClr val="dk2"/>
                </a:buClr>
                <a:buFont typeface="Arial"/>
                <a:buNone/>
              </a:pPr>
              <a:r>
                <a:rPr lang="pt-BR">
                  <a:solidFill>
                    <a:schemeClr val="dk1"/>
                  </a:solidFill>
                  <a:latin typeface="Calibri"/>
                  <a:ea typeface="Calibri"/>
                  <a:cs typeface="Calibri"/>
                  <a:sym typeface="Calibri"/>
                </a:rPr>
                <a:t>a) orientação </a:t>
              </a:r>
              <a:r>
                <a:rPr lang="pt-BR">
                  <a:solidFill>
                    <a:srgbClr val="0000FF"/>
                  </a:solidFill>
                  <a:latin typeface="Calibri"/>
                  <a:ea typeface="Calibri"/>
                  <a:cs typeface="Calibri"/>
                  <a:sym typeface="Calibri"/>
                </a:rPr>
                <a:t>ou supervisão</a:t>
              </a:r>
              <a:r>
                <a:rPr lang="pt-BR">
                  <a:solidFill>
                    <a:schemeClr val="dk1"/>
                  </a:solidFill>
                  <a:latin typeface="Calibri"/>
                  <a:ea typeface="Calibri"/>
                  <a:cs typeface="Calibri"/>
                  <a:sym typeface="Calibri"/>
                </a:rPr>
                <a:t> de estágio curricular supervisionado; </a:t>
              </a:r>
              <a:r>
                <a:rPr lang="pt-BR">
                  <a:solidFill>
                    <a:srgbClr val="0000FF"/>
                  </a:solidFill>
                  <a:latin typeface="Calibri"/>
                  <a:ea typeface="Calibri"/>
                  <a:cs typeface="Calibri"/>
                  <a:sym typeface="Calibri"/>
                </a:rPr>
                <a:t>b) monitoria; c) bancas de seleção de monitoria ou exame de proficiência. d) orientação e coorientação de trabalho de conclusão de curso (TCC) ou monografia de graduação; e) orientação e coorientação de monografia de especialização;</a:t>
              </a:r>
              <a:r>
                <a:rPr lang="pt-BR">
                  <a:solidFill>
                    <a:schemeClr val="dk1"/>
                  </a:solidFill>
                  <a:latin typeface="Calibri"/>
                  <a:ea typeface="Calibri"/>
                  <a:cs typeface="Calibri"/>
                  <a:sym typeface="Calibri"/>
                </a:rPr>
                <a:t>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endParaRPr sz="1800">
                <a:solidFill>
                  <a:schemeClr val="dk1"/>
                </a:solidFill>
                <a:latin typeface="Calibri"/>
                <a:ea typeface="Calibri"/>
                <a:cs typeface="Calibri"/>
                <a:sym typeface="Calibri"/>
              </a:endParaRPr>
            </a:p>
          </p:txBody>
        </p:sp>
      </p:grpSp>
      <p:grpSp>
        <p:nvGrpSpPr>
          <p:cNvPr id="2097" name="Google Shape;2097;g1e0eaf350fe_0_350"/>
          <p:cNvGrpSpPr/>
          <p:nvPr/>
        </p:nvGrpSpPr>
        <p:grpSpPr>
          <a:xfrm>
            <a:off x="163253" y="6271350"/>
            <a:ext cx="12033747" cy="738900"/>
            <a:chOff x="45776" y="3693828"/>
            <a:chExt cx="12033747" cy="738900"/>
          </a:xfrm>
        </p:grpSpPr>
        <p:sp>
          <p:nvSpPr>
            <p:cNvPr id="2098" name="Google Shape;2098;g1e0eaf350fe_0_350"/>
            <p:cNvSpPr txBox="1"/>
            <p:nvPr/>
          </p:nvSpPr>
          <p:spPr>
            <a:xfrm>
              <a:off x="45776" y="3853723"/>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099" name="Google Shape;2099;g1e0eaf350fe_0_350"/>
            <p:cNvSpPr txBox="1"/>
            <p:nvPr/>
          </p:nvSpPr>
          <p:spPr>
            <a:xfrm>
              <a:off x="1438523" y="3693828"/>
              <a:ext cx="10641000" cy="73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a:solidFill>
                    <a:schemeClr val="dk1"/>
                  </a:solidFill>
                  <a:latin typeface="Calibri"/>
                  <a:ea typeface="Calibri"/>
                  <a:cs typeface="Calibri"/>
                  <a:sym typeface="Calibri"/>
                </a:rPr>
                <a:t>Por gerar força de trabalho relevante, inclusão de orientação de: estágio, monitoria, alunos em projeto de ensino, bancas de seleção de monitoria ou exame de proficiência, coorientação de TCC ou monografia de especialização; participação em bancas de: exame de proficiência, TCC, especialização, mestrado ou doutorado.</a:t>
              </a:r>
              <a:endParaRPr>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p3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106" name="Google Shape;2106;p3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107" name="Google Shape;2107;p3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108" name="Google Shape;2108;p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109" name="Google Shape;2109;p37"/>
          <p:cNvSpPr txBox="1"/>
          <p:nvPr>
            <p:ph idx="1" type="body"/>
          </p:nvPr>
        </p:nvSpPr>
        <p:spPr>
          <a:xfrm>
            <a:off x="70903" y="2126208"/>
            <a:ext cx="1480107" cy="712526"/>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110" name="Google Shape;2110;p37"/>
          <p:cNvSpPr txBox="1"/>
          <p:nvPr/>
        </p:nvSpPr>
        <p:spPr>
          <a:xfrm>
            <a:off x="1551011" y="1944572"/>
            <a:ext cx="10400495" cy="218264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900">
                <a:solidFill>
                  <a:schemeClr val="dk1"/>
                </a:solidFill>
                <a:latin typeface="Calibri"/>
                <a:ea typeface="Calibri"/>
                <a:cs typeface="Calibri"/>
                <a:sym typeface="Calibri"/>
              </a:rPr>
              <a:t>Art. 10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a:p>
          <a:p>
            <a:pPr indent="408432" lvl="0" marL="121907" marR="0" rtl="0" algn="just">
              <a:spcBef>
                <a:spcPts val="672"/>
              </a:spcBef>
              <a:spcAft>
                <a:spcPts val="0"/>
              </a:spcAft>
              <a:buNone/>
            </a:pPr>
            <a:r>
              <a:rPr b="0" i="0" lang="pt-BR" sz="1800" u="none" strike="noStrike">
                <a:solidFill>
                  <a:schemeClr val="dk1"/>
                </a:solidFill>
                <a:latin typeface="Calibri"/>
                <a:ea typeface="Calibri"/>
                <a:cs typeface="Calibri"/>
                <a:sym typeface="Calibri"/>
              </a:rPr>
              <a:t>g) participação em comissões de elaboração/revisão/avaliação de projetos de cursos e regulamentos acadêmicos; h) participação em comissões de elaboração de projetos de modernização, instalação e supervisão de laboratórios. </a:t>
            </a:r>
            <a:endParaRPr/>
          </a:p>
        </p:txBody>
      </p:sp>
      <p:sp>
        <p:nvSpPr>
          <p:cNvPr id="2111" name="Google Shape;2111;p3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112" name="Google Shape;2112;p3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2113" name="Google Shape;2113;p37"/>
          <p:cNvGrpSpPr/>
          <p:nvPr/>
        </p:nvGrpSpPr>
        <p:grpSpPr>
          <a:xfrm>
            <a:off x="70903" y="4157541"/>
            <a:ext cx="11880603" cy="895307"/>
            <a:chOff x="45776" y="3545009"/>
            <a:chExt cx="11880603" cy="895307"/>
          </a:xfrm>
        </p:grpSpPr>
        <p:sp>
          <p:nvSpPr>
            <p:cNvPr id="2114" name="Google Shape;2114;p3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115" name="Google Shape;2115;p37"/>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16" name="Google Shape;2116;p37"/>
          <p:cNvGrpSpPr/>
          <p:nvPr/>
        </p:nvGrpSpPr>
        <p:grpSpPr>
          <a:xfrm>
            <a:off x="70903" y="5646513"/>
            <a:ext cx="11880603" cy="467175"/>
            <a:chOff x="45776" y="3973141"/>
            <a:chExt cx="11880603" cy="467175"/>
          </a:xfrm>
        </p:grpSpPr>
        <p:sp>
          <p:nvSpPr>
            <p:cNvPr id="2117" name="Google Shape;2117;p3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118" name="Google Shape;2118;p37"/>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3" name="Shape 2123"/>
        <p:cNvGrpSpPr/>
        <p:nvPr/>
      </p:nvGrpSpPr>
      <p:grpSpPr>
        <a:xfrm>
          <a:off x="0" y="0"/>
          <a:ext cx="0" cy="0"/>
          <a:chOff x="0" y="0"/>
          <a:chExt cx="0" cy="0"/>
        </a:xfrm>
      </p:grpSpPr>
      <p:sp>
        <p:nvSpPr>
          <p:cNvPr id="2124" name="Google Shape;2124;g1e0eaf350fe_0_10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125" name="Google Shape;2125;g1e0eaf350fe_0_10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126" name="Google Shape;2126;g1e0eaf350fe_0_10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127" name="Google Shape;2127;g1e0eaf350fe_0_10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128" name="Google Shape;2128;g1e0eaf350fe_0_10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129" name="Google Shape;2129;g1e0eaf350fe_0_100"/>
          <p:cNvSpPr txBox="1"/>
          <p:nvPr/>
        </p:nvSpPr>
        <p:spPr>
          <a:xfrm>
            <a:off x="1551111" y="1858372"/>
            <a:ext cx="10400400" cy="1933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a:solidFill>
                  <a:schemeClr val="dk1"/>
                </a:solidFill>
                <a:latin typeface="Calibri"/>
                <a:ea typeface="Calibri"/>
                <a:cs typeface="Calibri"/>
                <a:sym typeface="Calibri"/>
              </a:rPr>
              <a:t>Art. 10</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 </a:t>
            </a:r>
            <a:r>
              <a:rPr b="0" i="0" lang="pt-BR"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600" u="none" strike="noStrike">
                <a:solidFill>
                  <a:schemeClr val="dk1"/>
                </a:solidFill>
                <a:latin typeface="Calibri"/>
                <a:ea typeface="Calibri"/>
                <a:cs typeface="Calibri"/>
                <a:sym typeface="Calibri"/>
              </a:rPr>
              <a:t> </a:t>
            </a:r>
            <a:endParaRPr sz="1200"/>
          </a:p>
        </p:txBody>
      </p:sp>
      <p:sp>
        <p:nvSpPr>
          <p:cNvPr id="2130" name="Google Shape;2130;g1e0eaf350fe_0_10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131" name="Google Shape;2131;g1e0eaf350fe_0_10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2132" name="Google Shape;2132;g1e0eaf350fe_0_100"/>
          <p:cNvGrpSpPr/>
          <p:nvPr/>
        </p:nvGrpSpPr>
        <p:grpSpPr>
          <a:xfrm>
            <a:off x="70900" y="4497275"/>
            <a:ext cx="12121068" cy="2247300"/>
            <a:chOff x="45775" y="2823912"/>
            <a:chExt cx="11930185" cy="2247300"/>
          </a:xfrm>
        </p:grpSpPr>
        <p:sp>
          <p:nvSpPr>
            <p:cNvPr id="2133" name="Google Shape;2133;g1e0eaf350fe_0_100"/>
            <p:cNvSpPr txBox="1"/>
            <p:nvPr/>
          </p:nvSpPr>
          <p:spPr>
            <a:xfrm>
              <a:off x="45775" y="3973137"/>
              <a:ext cx="13899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134" name="Google Shape;2134;g1e0eaf350fe_0_100"/>
            <p:cNvSpPr txBox="1"/>
            <p:nvPr/>
          </p:nvSpPr>
          <p:spPr>
            <a:xfrm>
              <a:off x="1435760" y="2823912"/>
              <a:ext cx="10540200" cy="2247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300">
                  <a:solidFill>
                    <a:schemeClr val="dk1"/>
                  </a:solidFill>
                  <a:latin typeface="Calibri"/>
                  <a:ea typeface="Calibri"/>
                  <a:cs typeface="Calibri"/>
                  <a:sym typeface="Calibri"/>
                </a:rPr>
                <a:t>1</a:t>
              </a:r>
              <a:r>
                <a:rPr lang="pt-BR">
                  <a:solidFill>
                    <a:schemeClr val="dk1"/>
                  </a:solidFill>
                  <a:latin typeface="Calibri"/>
                  <a:ea typeface="Calibri"/>
                  <a:cs typeface="Calibri"/>
                  <a:sym typeface="Calibri"/>
                </a:rPr>
                <a:t>: As disciplinas de dependência são ministradas pelo docente assim como as regulares. Existe grande demanda de tempo para preparação dos materiais, atividades e avaliações, encontros com o discente que cursa a disciplina, preenchimento de diários. Tudo isso demanda trabalho de planejamento, regência e registros que deve ser computado na Planilha de Jornada Docente. 2: É preciso distinguir a atividade de orientação de estágio da atividade de supervisão, pois se trata de papéis distintos que devem ter carga horária e definição própria na Instituição. Em geral essas atividades não estão claras. As atividades de orientação de estágio são realizadas pelos docentes atualmente, sem serem contabilizadas na carga horária da Jornada. 3: É inadmissível o docente orientar um monitor de sua disciplina, dedicar tempo a estudar com o monitor, elaborar atividades, acompanhar o trabalho de monitoria (e tudo isso demanda muito tempo) e simplesmente não constar como parte de sua jornada de trabalho. Um exemplo é o Regulamento do IFPE, no qual consta a orientação à monitoria, pontuando semanalmente 2 pontos. Para isto está a orientação de bolsistas e voluntários dos projetos de ensino. Os docentes, na planilha, pontuam a coordenação e participação nestes projetos, porém, não há referência à pontuação do tempo dedicado à orientação dos estudantes que participam dos projetos.</a:t>
              </a:r>
              <a:endParaRPr>
                <a:solidFill>
                  <a:schemeClr val="dk1"/>
                </a:solidFill>
                <a:latin typeface="Calibri"/>
                <a:ea typeface="Calibri"/>
                <a:cs typeface="Calibri"/>
                <a:sym typeface="Calibri"/>
              </a:endParaRPr>
            </a:p>
          </p:txBody>
        </p:sp>
      </p:grpSp>
      <p:grpSp>
        <p:nvGrpSpPr>
          <p:cNvPr id="2135" name="Google Shape;2135;g1e0eaf350fe_0_100"/>
          <p:cNvGrpSpPr/>
          <p:nvPr/>
        </p:nvGrpSpPr>
        <p:grpSpPr>
          <a:xfrm>
            <a:off x="157728" y="3821187"/>
            <a:ext cx="11805506" cy="646500"/>
            <a:chOff x="30764" y="3451684"/>
            <a:chExt cx="11805506" cy="646500"/>
          </a:xfrm>
        </p:grpSpPr>
        <p:sp>
          <p:nvSpPr>
            <p:cNvPr id="2136" name="Google Shape;2136;g1e0eaf350fe_0_100"/>
            <p:cNvSpPr txBox="1"/>
            <p:nvPr/>
          </p:nvSpPr>
          <p:spPr>
            <a:xfrm>
              <a:off x="30764" y="35774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137" name="Google Shape;2137;g1e0eaf350fe_0_100"/>
            <p:cNvSpPr txBox="1"/>
            <p:nvPr/>
          </p:nvSpPr>
          <p:spPr>
            <a:xfrm>
              <a:off x="1465869" y="3451684"/>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i) disciplinas de dependência. j) orientação de monitoria, bolsistas e voluntários dos projetos de ensino.</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l) supervisão de estágio curricular; m) horas de orientação à monitoria;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df91a4005e_1_72"/>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256" name="Google Shape;256;g1df91a4005e_1_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257" name="Google Shape;257;g1df91a4005e_1_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58" name="Google Shape;258;g1df91a4005e_1_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59" name="Google Shape;259;g1df91a4005e_1_72"/>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60" name="Google Shape;260;g1df91a4005e_1_72"/>
          <p:cNvSpPr txBox="1"/>
          <p:nvPr/>
        </p:nvSpPr>
        <p:spPr>
          <a:xfrm>
            <a:off x="1555975" y="1940028"/>
            <a:ext cx="10370400" cy="147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1800" u="none" cap="none" strike="noStrike">
                <a:solidFill>
                  <a:schemeClr val="dk1"/>
                </a:solidFill>
                <a:latin typeface="Calibri"/>
                <a:ea typeface="Calibri"/>
                <a:cs typeface="Calibri"/>
                <a:sym typeface="Calibri"/>
              </a:rPr>
              <a:t>Art. 1</a:t>
            </a:r>
            <a:r>
              <a:rPr b="1" baseline="30000" i="0" lang="pt-BR" sz="1800" u="none" cap="none" strike="noStrike">
                <a:solidFill>
                  <a:schemeClr val="dk1"/>
                </a:solidFill>
                <a:latin typeface="Calibri"/>
                <a:ea typeface="Calibri"/>
                <a:cs typeface="Calibri"/>
                <a:sym typeface="Calibri"/>
              </a:rPr>
              <a:t>o</a:t>
            </a:r>
            <a:r>
              <a:rPr b="1" i="0" lang="pt-BR" sz="1800" u="none" cap="none" strike="noStrike">
                <a:solidFill>
                  <a:schemeClr val="dk1"/>
                </a:solidFill>
                <a:latin typeface="Calibri"/>
                <a:ea typeface="Calibri"/>
                <a:cs typeface="Calibri"/>
                <a:sym typeface="Calibri"/>
              </a:rPr>
              <a:t>  - </a:t>
            </a:r>
            <a:r>
              <a:rPr b="0" i="0" lang="pt-BR" sz="18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sz="12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g1df91a4005e_1_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62" name="Google Shape;262;g1df91a4005e_1_7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Goiânia DAA II</a:t>
            </a:r>
            <a:endParaRPr b="0" sz="2200" u="none">
              <a:solidFill>
                <a:schemeClr val="dk1"/>
              </a:solidFill>
              <a:latin typeface="Calibri"/>
              <a:ea typeface="Calibri"/>
              <a:cs typeface="Calibri"/>
              <a:sym typeface="Calibri"/>
            </a:endParaRPr>
          </a:p>
        </p:txBody>
      </p:sp>
      <p:grpSp>
        <p:nvGrpSpPr>
          <p:cNvPr id="263" name="Google Shape;263;g1df91a4005e_1_72"/>
          <p:cNvGrpSpPr/>
          <p:nvPr/>
        </p:nvGrpSpPr>
        <p:grpSpPr>
          <a:xfrm>
            <a:off x="45776" y="3708785"/>
            <a:ext cx="11880468" cy="1200600"/>
            <a:chOff x="45776" y="3545009"/>
            <a:chExt cx="11880468" cy="1200600"/>
          </a:xfrm>
        </p:grpSpPr>
        <p:sp>
          <p:nvSpPr>
            <p:cNvPr id="264" name="Google Shape;264;g1df91a4005e_1_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65" name="Google Shape;265;g1df91a4005e_1_72"/>
            <p:cNvSpPr txBox="1"/>
            <p:nvPr/>
          </p:nvSpPr>
          <p:spPr>
            <a:xfrm>
              <a:off x="1555844" y="3545009"/>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800">
                  <a:solidFill>
                    <a:schemeClr val="dk1"/>
                  </a:solidFill>
                  <a:latin typeface="Calibri"/>
                  <a:ea typeface="Calibri"/>
                  <a:cs typeface="Calibri"/>
                  <a:sym typeface="Calibri"/>
                </a:rPr>
                <a:t>Art. 1º. As atividades acadêmicas a serem desenvolvidas pelo servidor docente do Instituto Federal de Educação, Ciência e Tecnologia de Goiás serão programadas semestralmente pelo Departamento de Áreas Acadêmicas </a:t>
              </a:r>
              <a:r>
                <a:rPr lang="pt-BR" sz="1800">
                  <a:solidFill>
                    <a:srgbClr val="0000FF"/>
                  </a:solidFill>
                  <a:latin typeface="Calibri"/>
                  <a:ea typeface="Calibri"/>
                  <a:cs typeface="Calibri"/>
                  <a:sym typeface="Calibri"/>
                </a:rPr>
                <a:t>e avaliadas anualmente pelo chefe de departamento</a:t>
              </a:r>
              <a:r>
                <a:rPr lang="pt-BR" sz="1800">
                  <a:solidFill>
                    <a:schemeClr val="dk1"/>
                  </a:solidFill>
                  <a:latin typeface="Calibri"/>
                  <a:ea typeface="Calibri"/>
                  <a:cs typeface="Calibri"/>
                  <a:sym typeface="Calibri"/>
                </a:rPr>
                <a:t>, sob o acompanhamento da Direção-Geral do Campus, observado o regime de trabalho, a legislação em vigor e os termos deste Regulamento.</a:t>
              </a:r>
              <a:endParaRPr sz="1800">
                <a:solidFill>
                  <a:schemeClr val="dk1"/>
                </a:solidFill>
                <a:latin typeface="Calibri"/>
                <a:ea typeface="Calibri"/>
                <a:cs typeface="Calibri"/>
                <a:sym typeface="Calibri"/>
              </a:endParaRPr>
            </a:p>
          </p:txBody>
        </p:sp>
      </p:grpSp>
      <p:grpSp>
        <p:nvGrpSpPr>
          <p:cNvPr id="266" name="Google Shape;266;g1df91a4005e_1_72"/>
          <p:cNvGrpSpPr/>
          <p:nvPr/>
        </p:nvGrpSpPr>
        <p:grpSpPr>
          <a:xfrm>
            <a:off x="70903" y="5646513"/>
            <a:ext cx="11880593" cy="467100"/>
            <a:chOff x="45776" y="3973141"/>
            <a:chExt cx="11880593" cy="467100"/>
          </a:xfrm>
        </p:grpSpPr>
        <p:sp>
          <p:nvSpPr>
            <p:cNvPr id="267" name="Google Shape;267;g1df91a4005e_1_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268" name="Google Shape;268;g1df91a4005e_1_72"/>
            <p:cNvSpPr txBox="1"/>
            <p:nvPr/>
          </p:nvSpPr>
          <p:spPr>
            <a:xfrm>
              <a:off x="1555969" y="4070959"/>
              <a:ext cx="10370400" cy="35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700">
                  <a:solidFill>
                    <a:schemeClr val="dk1"/>
                  </a:solidFill>
                  <a:latin typeface="Calibri"/>
                  <a:ea typeface="Calibri"/>
                  <a:cs typeface="Calibri"/>
                  <a:sym typeface="Calibri"/>
                </a:rPr>
                <a:t>Devido a alta demanda de trabalho do chefe de departamento é inviável que a avaliação ocorra semestralmente.</a:t>
              </a:r>
              <a:endParaRPr sz="1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2" name="Shape 2142"/>
        <p:cNvGrpSpPr/>
        <p:nvPr/>
      </p:nvGrpSpPr>
      <p:grpSpPr>
        <a:xfrm>
          <a:off x="0" y="0"/>
          <a:ext cx="0" cy="0"/>
          <a:chOff x="0" y="0"/>
          <a:chExt cx="0" cy="0"/>
        </a:xfrm>
      </p:grpSpPr>
      <p:sp>
        <p:nvSpPr>
          <p:cNvPr id="2143" name="Google Shape;2143;g1e0eaf350fe_0_12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144" name="Google Shape;2144;g1e0eaf350fe_0_12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145" name="Google Shape;2145;g1e0eaf350fe_0_12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146" name="Google Shape;2146;g1e0eaf350fe_0_12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147" name="Google Shape;2147;g1e0eaf350fe_0_12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148" name="Google Shape;2148;g1e0eaf350fe_0_122"/>
          <p:cNvSpPr txBox="1"/>
          <p:nvPr/>
        </p:nvSpPr>
        <p:spPr>
          <a:xfrm>
            <a:off x="1551011" y="1944572"/>
            <a:ext cx="10400400" cy="2456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7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600" u="none" strike="noStrike">
                <a:solidFill>
                  <a:schemeClr val="dk1"/>
                </a:solidFill>
                <a:latin typeface="Calibri"/>
                <a:ea typeface="Calibri"/>
                <a:cs typeface="Calibri"/>
                <a:sym typeface="Calibri"/>
              </a:rPr>
              <a:t> </a:t>
            </a:r>
            <a:endParaRPr sz="1200"/>
          </a:p>
        </p:txBody>
      </p:sp>
      <p:sp>
        <p:nvSpPr>
          <p:cNvPr id="2149" name="Google Shape;2149;g1e0eaf350fe_0_12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150" name="Google Shape;2150;g1e0eaf350fe_0_12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2151" name="Google Shape;2151;g1e0eaf350fe_0_122"/>
          <p:cNvGrpSpPr/>
          <p:nvPr/>
        </p:nvGrpSpPr>
        <p:grpSpPr>
          <a:xfrm>
            <a:off x="55915" y="4636441"/>
            <a:ext cx="11880481" cy="695220"/>
            <a:chOff x="30789" y="3605209"/>
            <a:chExt cx="11880481" cy="695220"/>
          </a:xfrm>
        </p:grpSpPr>
        <p:sp>
          <p:nvSpPr>
            <p:cNvPr id="2152" name="Google Shape;2152;g1e0eaf350fe_0_122"/>
            <p:cNvSpPr txBox="1"/>
            <p:nvPr/>
          </p:nvSpPr>
          <p:spPr>
            <a:xfrm>
              <a:off x="30789" y="3833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153" name="Google Shape;2153;g1e0eaf350fe_0_122"/>
            <p:cNvSpPr txBox="1"/>
            <p:nvPr/>
          </p:nvSpPr>
          <p:spPr>
            <a:xfrm>
              <a:off x="1540869" y="360520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Alínea- </a:t>
              </a:r>
              <a:r>
                <a:rPr lang="pt-BR" sz="1800">
                  <a:solidFill>
                    <a:schemeClr val="dk1"/>
                  </a:solidFill>
                  <a:latin typeface="Calibri"/>
                  <a:ea typeface="Calibri"/>
                  <a:cs typeface="Calibri"/>
                  <a:sym typeface="Calibri"/>
                </a:rPr>
                <a:t>i) atendimento ao discente em regime de dependência; j) supervisão de monitoria acadêmica;</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k) visitas técnicas; l) outras atividades inerentes de apoio ao ensino.</a:t>
              </a:r>
              <a:endParaRPr sz="1800">
                <a:solidFill>
                  <a:schemeClr val="dk1"/>
                </a:solidFill>
                <a:latin typeface="Calibri"/>
                <a:ea typeface="Calibri"/>
                <a:cs typeface="Calibri"/>
                <a:sym typeface="Calibri"/>
              </a:endParaRPr>
            </a:p>
          </p:txBody>
        </p:sp>
      </p:grpSp>
      <p:grpSp>
        <p:nvGrpSpPr>
          <p:cNvPr id="2154" name="Google Shape;2154;g1e0eaf350fe_0_122"/>
          <p:cNvGrpSpPr/>
          <p:nvPr/>
        </p:nvGrpSpPr>
        <p:grpSpPr>
          <a:xfrm>
            <a:off x="70903" y="5646513"/>
            <a:ext cx="11880468" cy="467100"/>
            <a:chOff x="45776" y="3973141"/>
            <a:chExt cx="11880468" cy="467100"/>
          </a:xfrm>
        </p:grpSpPr>
        <p:sp>
          <p:nvSpPr>
            <p:cNvPr id="2155" name="Google Shape;2155;g1e0eaf350fe_0_12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156" name="Google Shape;2156;g1e0eaf350fe_0_122"/>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Inserção das atividades já praticadas pelos docentes.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
        <p:nvSpPr>
          <p:cNvPr id="2162" name="Google Shape;2162;g1e0eaf350fe_0_14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163" name="Google Shape;2163;g1e0eaf350fe_0_14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164" name="Google Shape;2164;g1e0eaf350fe_0_14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165" name="Google Shape;2165;g1e0eaf350fe_0_14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166" name="Google Shape;2166;g1e0eaf350fe_0_14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167" name="Google Shape;2167;g1e0eaf350fe_0_142"/>
          <p:cNvSpPr txBox="1"/>
          <p:nvPr/>
        </p:nvSpPr>
        <p:spPr>
          <a:xfrm>
            <a:off x="1551011" y="1944572"/>
            <a:ext cx="10400400" cy="2256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b="0" i="0" lang="pt-BR" sz="15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5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5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500" u="none" strike="noStrike">
                <a:solidFill>
                  <a:schemeClr val="dk1"/>
                </a:solidFill>
                <a:latin typeface="Calibri"/>
                <a:ea typeface="Calibri"/>
                <a:cs typeface="Calibri"/>
                <a:sym typeface="Calibri"/>
              </a:rPr>
              <a:t> </a:t>
            </a:r>
            <a:endParaRPr sz="1100"/>
          </a:p>
        </p:txBody>
      </p:sp>
      <p:sp>
        <p:nvSpPr>
          <p:cNvPr id="2168" name="Google Shape;2168;g1e0eaf350fe_0_14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169" name="Google Shape;2169;g1e0eaf350fe_0_14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2170" name="Google Shape;2170;g1e0eaf350fe_0_142"/>
          <p:cNvGrpSpPr/>
          <p:nvPr/>
        </p:nvGrpSpPr>
        <p:grpSpPr>
          <a:xfrm>
            <a:off x="-87697" y="4201166"/>
            <a:ext cx="11880481" cy="1400700"/>
            <a:chOff x="30789" y="3605209"/>
            <a:chExt cx="11880481" cy="1400700"/>
          </a:xfrm>
        </p:grpSpPr>
        <p:sp>
          <p:nvSpPr>
            <p:cNvPr id="2171" name="Google Shape;2171;g1e0eaf350fe_0_142"/>
            <p:cNvSpPr txBox="1"/>
            <p:nvPr/>
          </p:nvSpPr>
          <p:spPr>
            <a:xfrm>
              <a:off x="30789" y="3833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172" name="Google Shape;2172;g1e0eaf350fe_0_142"/>
            <p:cNvSpPr txBox="1"/>
            <p:nvPr/>
          </p:nvSpPr>
          <p:spPr>
            <a:xfrm>
              <a:off x="1540869" y="3605209"/>
              <a:ext cx="10370400" cy="1400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700">
                  <a:solidFill>
                    <a:schemeClr val="dk1"/>
                  </a:solidFill>
                  <a:latin typeface="Calibri"/>
                  <a:ea typeface="Calibri"/>
                  <a:cs typeface="Calibri"/>
                  <a:sym typeface="Calibri"/>
                </a:rPr>
                <a:t>Alínea- </a:t>
              </a:r>
              <a:r>
                <a:rPr lang="pt-BR" sz="1700">
                  <a:solidFill>
                    <a:schemeClr val="dk1"/>
                  </a:solidFill>
                  <a:latin typeface="Calibri"/>
                  <a:ea typeface="Calibri"/>
                  <a:cs typeface="Calibri"/>
                  <a:sym typeface="Calibri"/>
                </a:rPr>
                <a:t>i) participação em banca de trabalho de conclusão de curso; j) participação em banca de especialização; k) participação em banca de mestrado (qualificação ou defesa); l) participação em banca de doutorado (qualificação ou defesa).</a:t>
              </a:r>
              <a:endParaRPr sz="17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700">
                  <a:solidFill>
                    <a:schemeClr val="dk1"/>
                  </a:solidFill>
                  <a:latin typeface="Calibri"/>
                  <a:ea typeface="Calibri"/>
                  <a:cs typeface="Calibri"/>
                  <a:sym typeface="Calibri"/>
                </a:rPr>
                <a:t>§1º. Para os Itens i, j, k, l são consideradas participações em bancas na instituição e em outras instituições.</a:t>
              </a:r>
              <a:endParaRPr sz="17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700">
                  <a:solidFill>
                    <a:schemeClr val="dk1"/>
                  </a:solidFill>
                  <a:latin typeface="Calibri"/>
                  <a:ea typeface="Calibri"/>
                  <a:cs typeface="Calibri"/>
                  <a:sym typeface="Calibri"/>
                </a:rPr>
                <a:t>§2º. Para os Itens i, j, k, l os docentes não poderão pontuar participação em bancas de seus próprios orientandos.</a:t>
              </a:r>
              <a:endParaRPr sz="1700">
                <a:solidFill>
                  <a:schemeClr val="dk1"/>
                </a:solidFill>
                <a:latin typeface="Calibri"/>
                <a:ea typeface="Calibri"/>
                <a:cs typeface="Calibri"/>
                <a:sym typeface="Calibri"/>
              </a:endParaRPr>
            </a:p>
          </p:txBody>
        </p:sp>
      </p:grpSp>
      <p:grpSp>
        <p:nvGrpSpPr>
          <p:cNvPr id="2173" name="Google Shape;2173;g1e0eaf350fe_0_142"/>
          <p:cNvGrpSpPr/>
          <p:nvPr/>
        </p:nvGrpSpPr>
        <p:grpSpPr>
          <a:xfrm>
            <a:off x="70903" y="5646513"/>
            <a:ext cx="11880468" cy="467100"/>
            <a:chOff x="45776" y="3973141"/>
            <a:chExt cx="11880468" cy="467100"/>
          </a:xfrm>
        </p:grpSpPr>
        <p:sp>
          <p:nvSpPr>
            <p:cNvPr id="2174" name="Google Shape;2174;g1e0eaf350fe_0_14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175" name="Google Shape;2175;g1e0eaf350fe_0_142"/>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Inserção das atividades já praticadas pelos docentes.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0" name="Shape 2180"/>
        <p:cNvGrpSpPr/>
        <p:nvPr/>
      </p:nvGrpSpPr>
      <p:grpSpPr>
        <a:xfrm>
          <a:off x="0" y="0"/>
          <a:ext cx="0" cy="0"/>
          <a:chOff x="0" y="0"/>
          <a:chExt cx="0" cy="0"/>
        </a:xfrm>
      </p:grpSpPr>
      <p:sp>
        <p:nvSpPr>
          <p:cNvPr id="2181" name="Google Shape;2181;g1e0eaf350fe_0_30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182" name="Google Shape;2182;g1e0eaf350fe_0_3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183" name="Google Shape;2183;g1e0eaf350fe_0_3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184" name="Google Shape;2184;g1e0eaf350fe_0_3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185" name="Google Shape;2185;g1e0eaf350fe_0_30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186" name="Google Shape;2186;g1e0eaf350fe_0_309"/>
          <p:cNvSpPr txBox="1"/>
          <p:nvPr/>
        </p:nvSpPr>
        <p:spPr>
          <a:xfrm>
            <a:off x="1551011" y="1859273"/>
            <a:ext cx="10400400" cy="2256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b="0" i="0" lang="pt-BR" sz="15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5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5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500" u="none" strike="noStrike">
                <a:solidFill>
                  <a:schemeClr val="dk1"/>
                </a:solidFill>
                <a:latin typeface="Calibri"/>
                <a:ea typeface="Calibri"/>
                <a:cs typeface="Calibri"/>
                <a:sym typeface="Calibri"/>
              </a:rPr>
              <a:t> </a:t>
            </a:r>
            <a:endParaRPr sz="1100"/>
          </a:p>
        </p:txBody>
      </p:sp>
      <p:sp>
        <p:nvSpPr>
          <p:cNvPr id="2187" name="Google Shape;2187;g1e0eaf350fe_0_30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188" name="Google Shape;2188;g1e0eaf350fe_0_3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2189" name="Google Shape;2189;g1e0eaf350fe_0_309"/>
          <p:cNvGrpSpPr/>
          <p:nvPr/>
        </p:nvGrpSpPr>
        <p:grpSpPr>
          <a:xfrm>
            <a:off x="55903" y="4168495"/>
            <a:ext cx="11880506" cy="1323600"/>
            <a:chOff x="174389" y="3674896"/>
            <a:chExt cx="11880506" cy="1323600"/>
          </a:xfrm>
        </p:grpSpPr>
        <p:sp>
          <p:nvSpPr>
            <p:cNvPr id="2190" name="Google Shape;2190;g1e0eaf350fe_0_309"/>
            <p:cNvSpPr txBox="1"/>
            <p:nvPr/>
          </p:nvSpPr>
          <p:spPr>
            <a:xfrm>
              <a:off x="174388" y="41031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191" name="Google Shape;2191;g1e0eaf350fe_0_309"/>
            <p:cNvSpPr txBox="1"/>
            <p:nvPr/>
          </p:nvSpPr>
          <p:spPr>
            <a:xfrm>
              <a:off x="1684494" y="3674896"/>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600">
                  <a:solidFill>
                    <a:schemeClr val="dk1"/>
                  </a:solidFill>
                  <a:latin typeface="Calibri"/>
                  <a:ea typeface="Calibri"/>
                  <a:cs typeface="Calibri"/>
                  <a:sym typeface="Calibri"/>
                </a:rPr>
                <a:t>Alínea- </a:t>
              </a:r>
              <a:r>
                <a:rPr lang="pt-BR" sz="1600">
                  <a:solidFill>
                    <a:schemeClr val="dk1"/>
                  </a:solidFill>
                  <a:latin typeface="Calibri"/>
                  <a:ea typeface="Calibri"/>
                  <a:cs typeface="Calibri"/>
                  <a:sym typeface="Calibri"/>
                </a:rPr>
                <a:t>i) orientação e supervisão de monitores ou bolsistas do IFG; j) tutoria presencial ou em EaD; k) recuperação paralela; l) coordenação, supervisão ou orientação no PIBID e na Residência Pedagógica. m) organização de grupos de estudos com a participação de alunos. n) participação como membro em banca de TCC do IFG em qualquer nível de ensino.o) participação como membro em comissão de avaliação no IFG de processos seletivos de docentes substitutos, de exame proficiência e aproveitamento de disciplina, defesas públicas de dissertações de mestrado e de teses de doutorado.</a:t>
              </a:r>
              <a:endParaRPr sz="1600">
                <a:solidFill>
                  <a:schemeClr val="dk1"/>
                </a:solidFill>
                <a:latin typeface="Calibri"/>
                <a:ea typeface="Calibri"/>
                <a:cs typeface="Calibri"/>
                <a:sym typeface="Calibri"/>
              </a:endParaRPr>
            </a:p>
          </p:txBody>
        </p:sp>
      </p:grpSp>
      <p:grpSp>
        <p:nvGrpSpPr>
          <p:cNvPr id="2192" name="Google Shape;2192;g1e0eaf350fe_0_309"/>
          <p:cNvGrpSpPr/>
          <p:nvPr/>
        </p:nvGrpSpPr>
        <p:grpSpPr>
          <a:xfrm>
            <a:off x="55903" y="5510597"/>
            <a:ext cx="11880493" cy="1323600"/>
            <a:chOff x="30776" y="3990762"/>
            <a:chExt cx="11880493" cy="1323600"/>
          </a:xfrm>
        </p:grpSpPr>
        <p:sp>
          <p:nvSpPr>
            <p:cNvPr id="2193" name="Google Shape;2193;g1e0eaf350fe_0_309"/>
            <p:cNvSpPr txBox="1"/>
            <p:nvPr/>
          </p:nvSpPr>
          <p:spPr>
            <a:xfrm>
              <a:off x="30776" y="44189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194" name="Google Shape;2194;g1e0eaf350fe_0_309"/>
            <p:cNvSpPr txBox="1"/>
            <p:nvPr/>
          </p:nvSpPr>
          <p:spPr>
            <a:xfrm>
              <a:off x="1540869" y="3990762"/>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600">
                  <a:solidFill>
                    <a:schemeClr val="dk1"/>
                  </a:solidFill>
                  <a:latin typeface="Calibri"/>
                  <a:ea typeface="Calibri"/>
                  <a:cs typeface="Calibri"/>
                  <a:sym typeface="Calibri"/>
                </a:rPr>
                <a:t>O colegiado deliberou que as atividades de participação em comissões de elaboração/revisão/avaliação de projetos de cursos e regulamentos </a:t>
              </a:r>
              <a:r>
                <a:rPr lang="pt-BR" sz="1600">
                  <a:solidFill>
                    <a:schemeClr val="dk1"/>
                  </a:solidFill>
                  <a:latin typeface="Calibri"/>
                  <a:ea typeface="Calibri"/>
                  <a:cs typeface="Calibri"/>
                  <a:sym typeface="Calibri"/>
                </a:rPr>
                <a:t>acadêmicos,</a:t>
              </a:r>
              <a:r>
                <a:rPr lang="pt-BR" sz="1600">
                  <a:solidFill>
                    <a:schemeClr val="dk1"/>
                  </a:solidFill>
                  <a:latin typeface="Calibri"/>
                  <a:ea typeface="Calibri"/>
                  <a:cs typeface="Calibri"/>
                  <a:sym typeface="Calibri"/>
                </a:rPr>
                <a:t> não são atividades de apoio ao ensino devem ser excluídas do artigo 10. As alterações com inclusão de co-orientadores nas alíneas b) e c) são demandas presentes em Luziânia que o colegiado deliberou pela incorporação ao artigo 10. As inclusões solicitadas que atendem a realidade atual do campus, das alíneas a1), e de i) até n), correspondem a atividades de apoio ao ensino que não eram elencadas até o momento e necessitam ser reconhecidas.</a:t>
              </a:r>
              <a:endParaRPr sz="1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9" name="Shape 2199"/>
        <p:cNvGrpSpPr/>
        <p:nvPr/>
      </p:nvGrpSpPr>
      <p:grpSpPr>
        <a:xfrm>
          <a:off x="0" y="0"/>
          <a:ext cx="0" cy="0"/>
          <a:chOff x="0" y="0"/>
          <a:chExt cx="0" cy="0"/>
        </a:xfrm>
      </p:grpSpPr>
      <p:sp>
        <p:nvSpPr>
          <p:cNvPr id="2200" name="Google Shape;2200;p3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201" name="Google Shape;2201;p3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202" name="Google Shape;2202;p3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203" name="Google Shape;2203;p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204" name="Google Shape;2204;p3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205" name="Google Shape;2205;p38"/>
          <p:cNvSpPr txBox="1"/>
          <p:nvPr/>
        </p:nvSpPr>
        <p:spPr>
          <a:xfrm>
            <a:off x="1551011" y="1944572"/>
            <a:ext cx="10400400" cy="24567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7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600" u="none" strike="noStrike">
                <a:solidFill>
                  <a:schemeClr val="dk1"/>
                </a:solidFill>
                <a:latin typeface="Calibri"/>
                <a:ea typeface="Calibri"/>
                <a:cs typeface="Calibri"/>
                <a:sym typeface="Calibri"/>
              </a:rPr>
              <a:t> </a:t>
            </a:r>
            <a:endParaRPr sz="1200"/>
          </a:p>
        </p:txBody>
      </p:sp>
      <p:sp>
        <p:nvSpPr>
          <p:cNvPr id="2206" name="Google Shape;2206;p3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207" name="Google Shape;2207;p3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2208" name="Google Shape;2208;p38"/>
          <p:cNvGrpSpPr/>
          <p:nvPr/>
        </p:nvGrpSpPr>
        <p:grpSpPr>
          <a:xfrm>
            <a:off x="55915" y="4636441"/>
            <a:ext cx="11880481" cy="923400"/>
            <a:chOff x="30789" y="3605209"/>
            <a:chExt cx="11880481" cy="923400"/>
          </a:xfrm>
        </p:grpSpPr>
        <p:sp>
          <p:nvSpPr>
            <p:cNvPr id="2209" name="Google Shape;2209;p38"/>
            <p:cNvSpPr txBox="1"/>
            <p:nvPr/>
          </p:nvSpPr>
          <p:spPr>
            <a:xfrm>
              <a:off x="30789" y="383332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210" name="Google Shape;2210;p38"/>
            <p:cNvSpPr txBox="1"/>
            <p:nvPr/>
          </p:nvSpPr>
          <p:spPr>
            <a:xfrm>
              <a:off x="1540869" y="36052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Alínea- i) Participação em bancas de Trabalho de Conclusão de Curso (TCC), Especialização, Mestrado e Doutorado;  j) Avaliador de projeto de ensino; l) supervisão de Estágio</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11" name="Google Shape;2211;p38"/>
          <p:cNvGrpSpPr/>
          <p:nvPr/>
        </p:nvGrpSpPr>
        <p:grpSpPr>
          <a:xfrm>
            <a:off x="70903" y="5646513"/>
            <a:ext cx="11880603" cy="467175"/>
            <a:chOff x="45776" y="3973141"/>
            <a:chExt cx="11880603" cy="467175"/>
          </a:xfrm>
        </p:grpSpPr>
        <p:sp>
          <p:nvSpPr>
            <p:cNvPr id="2212" name="Google Shape;2212;p3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213" name="Google Shape;2213;p38"/>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8" name="Shape 2218"/>
        <p:cNvGrpSpPr/>
        <p:nvPr/>
      </p:nvGrpSpPr>
      <p:grpSpPr>
        <a:xfrm>
          <a:off x="0" y="0"/>
          <a:ext cx="0" cy="0"/>
          <a:chOff x="0" y="0"/>
          <a:chExt cx="0" cy="0"/>
        </a:xfrm>
      </p:grpSpPr>
      <p:sp>
        <p:nvSpPr>
          <p:cNvPr id="2219" name="Google Shape;2219;g1e0eaf350fe_0_24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220" name="Google Shape;2220;g1e0eaf350fe_0_24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221" name="Google Shape;2221;g1e0eaf350fe_0_24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222" name="Google Shape;2222;g1e0eaf350fe_0_24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223" name="Google Shape;2223;g1e0eaf350fe_0_24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224" name="Google Shape;2224;g1e0eaf350fe_0_246"/>
          <p:cNvSpPr txBox="1"/>
          <p:nvPr/>
        </p:nvSpPr>
        <p:spPr>
          <a:xfrm>
            <a:off x="1551011" y="1944572"/>
            <a:ext cx="10400400" cy="2456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7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600" u="none" strike="noStrike">
                <a:solidFill>
                  <a:schemeClr val="dk1"/>
                </a:solidFill>
                <a:latin typeface="Calibri"/>
                <a:ea typeface="Calibri"/>
                <a:cs typeface="Calibri"/>
                <a:sym typeface="Calibri"/>
              </a:rPr>
              <a:t> </a:t>
            </a:r>
            <a:endParaRPr sz="1200"/>
          </a:p>
        </p:txBody>
      </p:sp>
      <p:sp>
        <p:nvSpPr>
          <p:cNvPr id="2225" name="Google Shape;2225;g1e0eaf350fe_0_24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226" name="Google Shape;2226;g1e0eaf350fe_0_24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2227" name="Google Shape;2227;g1e0eaf350fe_0_246"/>
          <p:cNvGrpSpPr/>
          <p:nvPr/>
        </p:nvGrpSpPr>
        <p:grpSpPr>
          <a:xfrm>
            <a:off x="55915" y="4636441"/>
            <a:ext cx="11880481" cy="695220"/>
            <a:chOff x="30789" y="3605209"/>
            <a:chExt cx="11880481" cy="695220"/>
          </a:xfrm>
        </p:grpSpPr>
        <p:sp>
          <p:nvSpPr>
            <p:cNvPr id="2228" name="Google Shape;2228;g1e0eaf350fe_0_246"/>
            <p:cNvSpPr txBox="1"/>
            <p:nvPr/>
          </p:nvSpPr>
          <p:spPr>
            <a:xfrm>
              <a:off x="30789" y="3833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229" name="Google Shape;2229;g1e0eaf350fe_0_246"/>
            <p:cNvSpPr txBox="1"/>
            <p:nvPr/>
          </p:nvSpPr>
          <p:spPr>
            <a:xfrm>
              <a:off x="1540869" y="360520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Alínea- </a:t>
              </a:r>
              <a:r>
                <a:rPr lang="pt-BR" sz="1800">
                  <a:solidFill>
                    <a:schemeClr val="dk1"/>
                  </a:solidFill>
                  <a:latin typeface="Calibri"/>
                  <a:ea typeface="Calibri"/>
                  <a:cs typeface="Calibri"/>
                  <a:sym typeface="Calibri"/>
                </a:rPr>
                <a:t>c) orientação e/ou supervisão a atividade de monitoria;...i) supervisão de laboratórios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j) recuperação paralela.</a:t>
              </a:r>
              <a:endParaRPr sz="1800">
                <a:solidFill>
                  <a:schemeClr val="dk1"/>
                </a:solidFill>
                <a:latin typeface="Calibri"/>
                <a:ea typeface="Calibri"/>
                <a:cs typeface="Calibri"/>
                <a:sym typeface="Calibri"/>
              </a:endParaRPr>
            </a:p>
          </p:txBody>
        </p:sp>
      </p:grpSp>
      <p:grpSp>
        <p:nvGrpSpPr>
          <p:cNvPr id="2230" name="Google Shape;2230;g1e0eaf350fe_0_246"/>
          <p:cNvGrpSpPr/>
          <p:nvPr/>
        </p:nvGrpSpPr>
        <p:grpSpPr>
          <a:xfrm>
            <a:off x="70903" y="5646513"/>
            <a:ext cx="11880468" cy="467100"/>
            <a:chOff x="45776" y="3973141"/>
            <a:chExt cx="11880468" cy="467100"/>
          </a:xfrm>
        </p:grpSpPr>
        <p:sp>
          <p:nvSpPr>
            <p:cNvPr id="2231" name="Google Shape;2231;g1e0eaf350fe_0_24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232" name="Google Shape;2232;g1e0eaf350fe_0_246"/>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São acrescentadas algumas atividades essenciais do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7" name="Shape 2237"/>
        <p:cNvGrpSpPr/>
        <p:nvPr/>
      </p:nvGrpSpPr>
      <p:grpSpPr>
        <a:xfrm>
          <a:off x="0" y="0"/>
          <a:ext cx="0" cy="0"/>
          <a:chOff x="0" y="0"/>
          <a:chExt cx="0" cy="0"/>
        </a:xfrm>
      </p:grpSpPr>
      <p:sp>
        <p:nvSpPr>
          <p:cNvPr id="2238" name="Google Shape;2238;g1e0eaf350fe_0_26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239" name="Google Shape;2239;g1e0eaf350fe_0_26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240" name="Google Shape;2240;g1e0eaf350fe_0_26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241" name="Google Shape;2241;g1e0eaf350fe_0_26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242" name="Google Shape;2242;g1e0eaf350fe_0_26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243" name="Google Shape;2243;g1e0eaf350fe_0_267"/>
          <p:cNvSpPr txBox="1"/>
          <p:nvPr/>
        </p:nvSpPr>
        <p:spPr>
          <a:xfrm>
            <a:off x="1551011" y="1944572"/>
            <a:ext cx="10400400" cy="2456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7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600" u="none" strike="noStrike">
                <a:solidFill>
                  <a:schemeClr val="dk1"/>
                </a:solidFill>
                <a:latin typeface="Calibri"/>
                <a:ea typeface="Calibri"/>
                <a:cs typeface="Calibri"/>
                <a:sym typeface="Calibri"/>
              </a:rPr>
              <a:t> </a:t>
            </a:r>
            <a:endParaRPr sz="1200"/>
          </a:p>
        </p:txBody>
      </p:sp>
      <p:sp>
        <p:nvSpPr>
          <p:cNvPr id="2244" name="Google Shape;2244;g1e0eaf350fe_0_26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245" name="Google Shape;2245;g1e0eaf350fe_0_26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2246" name="Google Shape;2246;g1e0eaf350fe_0_267"/>
          <p:cNvGrpSpPr/>
          <p:nvPr/>
        </p:nvGrpSpPr>
        <p:grpSpPr>
          <a:xfrm>
            <a:off x="55890" y="4524861"/>
            <a:ext cx="11895481" cy="467100"/>
            <a:chOff x="15789" y="3556329"/>
            <a:chExt cx="11895481" cy="467100"/>
          </a:xfrm>
        </p:grpSpPr>
        <p:sp>
          <p:nvSpPr>
            <p:cNvPr id="2247" name="Google Shape;2247;g1e0eaf350fe_0_267"/>
            <p:cNvSpPr txBox="1"/>
            <p:nvPr/>
          </p:nvSpPr>
          <p:spPr>
            <a:xfrm>
              <a:off x="15789" y="3556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248" name="Google Shape;2248;g1e0eaf350fe_0_267"/>
            <p:cNvSpPr txBox="1"/>
            <p:nvPr/>
          </p:nvSpPr>
          <p:spPr>
            <a:xfrm>
              <a:off x="1540869" y="36052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Alínea- </a:t>
              </a:r>
              <a:r>
                <a:rPr lang="pt-BR" sz="1800">
                  <a:solidFill>
                    <a:schemeClr val="dk1"/>
                  </a:solidFill>
                  <a:latin typeface="Calibri"/>
                  <a:ea typeface="Calibri"/>
                  <a:cs typeface="Calibri"/>
                  <a:sym typeface="Calibri"/>
                </a:rPr>
                <a:t>i) orientação de estágio NÃO curricular supervisionado;</a:t>
              </a:r>
              <a:endParaRPr sz="1800">
                <a:solidFill>
                  <a:schemeClr val="dk1"/>
                </a:solidFill>
                <a:latin typeface="Calibri"/>
                <a:ea typeface="Calibri"/>
                <a:cs typeface="Calibri"/>
                <a:sym typeface="Calibri"/>
              </a:endParaRPr>
            </a:p>
          </p:txBody>
        </p:sp>
      </p:grpSp>
      <p:grpSp>
        <p:nvGrpSpPr>
          <p:cNvPr id="2249" name="Google Shape;2249;g1e0eaf350fe_0_267"/>
          <p:cNvGrpSpPr/>
          <p:nvPr/>
        </p:nvGrpSpPr>
        <p:grpSpPr>
          <a:xfrm>
            <a:off x="70903" y="5418384"/>
            <a:ext cx="11865493" cy="923400"/>
            <a:chOff x="45776" y="3745012"/>
            <a:chExt cx="11865493" cy="923400"/>
          </a:xfrm>
        </p:grpSpPr>
        <p:sp>
          <p:nvSpPr>
            <p:cNvPr id="2250" name="Google Shape;2250;g1e0eaf350fe_0_26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251" name="Google Shape;2251;g1e0eaf350fe_0_267"/>
            <p:cNvSpPr txBox="1"/>
            <p:nvPr/>
          </p:nvSpPr>
          <p:spPr>
            <a:xfrm>
              <a:off x="1540869" y="37450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Existe uma grande procura dos alunos por esse tipo de orientação, pois muitos buscam sua formação prática de campo desde o início da graduação, e nesse período não como esses alunos optarem pelo estágio curricular.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6" name="Shape 2256"/>
        <p:cNvGrpSpPr/>
        <p:nvPr/>
      </p:nvGrpSpPr>
      <p:grpSpPr>
        <a:xfrm>
          <a:off x="0" y="0"/>
          <a:ext cx="0" cy="0"/>
          <a:chOff x="0" y="0"/>
          <a:chExt cx="0" cy="0"/>
        </a:xfrm>
      </p:grpSpPr>
      <p:sp>
        <p:nvSpPr>
          <p:cNvPr id="2257" name="Google Shape;2257;g1e0eaf350fe_0_33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258" name="Google Shape;2258;g1e0eaf350fe_0_33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259" name="Google Shape;2259;g1e0eaf350fe_0_33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260" name="Google Shape;2260;g1e0eaf350fe_0_3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261" name="Google Shape;2261;g1e0eaf350fe_0_33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262" name="Google Shape;2262;g1e0eaf350fe_0_330"/>
          <p:cNvSpPr txBox="1"/>
          <p:nvPr/>
        </p:nvSpPr>
        <p:spPr>
          <a:xfrm>
            <a:off x="1551011" y="1944572"/>
            <a:ext cx="10400400" cy="2456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700">
                <a:solidFill>
                  <a:schemeClr val="dk1"/>
                </a:solidFill>
                <a:latin typeface="Calibri"/>
                <a:ea typeface="Calibri"/>
                <a:cs typeface="Calibri"/>
                <a:sym typeface="Calibri"/>
              </a:rPr>
              <a:t>Art. 10</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7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600" u="none" strike="noStrike">
                <a:solidFill>
                  <a:schemeClr val="dk1"/>
                </a:solidFill>
                <a:latin typeface="Calibri"/>
                <a:ea typeface="Calibri"/>
                <a:cs typeface="Calibri"/>
                <a:sym typeface="Calibri"/>
              </a:rPr>
              <a:t> </a:t>
            </a:r>
            <a:endParaRPr sz="1200"/>
          </a:p>
        </p:txBody>
      </p:sp>
      <p:sp>
        <p:nvSpPr>
          <p:cNvPr id="2263" name="Google Shape;2263;g1e0eaf350fe_0_33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264" name="Google Shape;2264;g1e0eaf350fe_0_33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2265" name="Google Shape;2265;g1e0eaf350fe_0_330"/>
          <p:cNvGrpSpPr/>
          <p:nvPr/>
        </p:nvGrpSpPr>
        <p:grpSpPr>
          <a:xfrm>
            <a:off x="55890" y="4524861"/>
            <a:ext cx="11895481" cy="467100"/>
            <a:chOff x="15789" y="3556329"/>
            <a:chExt cx="11895481" cy="467100"/>
          </a:xfrm>
        </p:grpSpPr>
        <p:sp>
          <p:nvSpPr>
            <p:cNvPr id="2266" name="Google Shape;2266;g1e0eaf350fe_0_330"/>
            <p:cNvSpPr txBox="1"/>
            <p:nvPr/>
          </p:nvSpPr>
          <p:spPr>
            <a:xfrm>
              <a:off x="15789" y="3556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267" name="Google Shape;2267;g1e0eaf350fe_0_330"/>
            <p:cNvSpPr txBox="1"/>
            <p:nvPr/>
          </p:nvSpPr>
          <p:spPr>
            <a:xfrm>
              <a:off x="1540869" y="36052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Alínea-</a:t>
              </a:r>
              <a:r>
                <a:rPr lang="pt-BR" sz="1800">
                  <a:solidFill>
                    <a:schemeClr val="dk1"/>
                  </a:solidFill>
                  <a:latin typeface="Calibri"/>
                  <a:ea typeface="Calibri"/>
                  <a:cs typeface="Calibri"/>
                  <a:sym typeface="Calibri"/>
                </a:rPr>
                <a:t> participação em bancas de: exame de proficiência TCC, Especialização, Mestrado ou Doutorado;</a:t>
              </a:r>
              <a:endParaRPr sz="1800">
                <a:solidFill>
                  <a:schemeClr val="dk1"/>
                </a:solidFill>
                <a:latin typeface="Calibri"/>
                <a:ea typeface="Calibri"/>
                <a:cs typeface="Calibri"/>
                <a:sym typeface="Calibri"/>
              </a:endParaRPr>
            </a:p>
          </p:txBody>
        </p:sp>
      </p:grpSp>
      <p:grpSp>
        <p:nvGrpSpPr>
          <p:cNvPr id="2268" name="Google Shape;2268;g1e0eaf350fe_0_330"/>
          <p:cNvGrpSpPr/>
          <p:nvPr/>
        </p:nvGrpSpPr>
        <p:grpSpPr>
          <a:xfrm>
            <a:off x="70903" y="5418384"/>
            <a:ext cx="11865493" cy="1200600"/>
            <a:chOff x="45776" y="3745012"/>
            <a:chExt cx="11865493" cy="1200600"/>
          </a:xfrm>
        </p:grpSpPr>
        <p:sp>
          <p:nvSpPr>
            <p:cNvPr id="2269" name="Google Shape;2269;g1e0eaf350fe_0_33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270" name="Google Shape;2270;g1e0eaf350fe_0_330"/>
            <p:cNvSpPr txBox="1"/>
            <p:nvPr/>
          </p:nvSpPr>
          <p:spPr>
            <a:xfrm>
              <a:off x="1540869" y="3745012"/>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Por gerar força de trabalho relevante, inclusão de orientação de: estágio, monitoria, alunos em projeto de ensino, bancas de seleção de monitoria ou exame de proficiência, coorientação de TCC ou monografia de especialização; participação em bancas de: exame de proficiência, TCC, especialização, mestrado ou doutorado.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g1e0eaf350fe_0_37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277" name="Google Shape;2277;g1e0eaf350fe_0_37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278" name="Google Shape;2278;g1e0eaf350fe_0_37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279" name="Google Shape;2279;g1e0eaf350fe_0_3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280" name="Google Shape;2280;g1e0eaf350fe_0_37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281" name="Google Shape;2281;g1e0eaf350fe_0_370"/>
          <p:cNvSpPr txBox="1"/>
          <p:nvPr/>
        </p:nvSpPr>
        <p:spPr>
          <a:xfrm>
            <a:off x="1551011" y="1944572"/>
            <a:ext cx="10400400" cy="2256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500">
                <a:solidFill>
                  <a:schemeClr val="dk1"/>
                </a:solidFill>
                <a:latin typeface="Calibri"/>
                <a:ea typeface="Calibri"/>
                <a:cs typeface="Calibri"/>
                <a:sym typeface="Calibri"/>
              </a:rPr>
              <a:t>Art. 10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b="0" i="0" lang="pt-BR" sz="1500" u="none" strike="noStrike">
                <a:solidFill>
                  <a:schemeClr val="dk1"/>
                </a:solidFill>
                <a:latin typeface="Calibri"/>
                <a:ea typeface="Calibri"/>
                <a:cs typeface="Calibri"/>
                <a:sym typeface="Calibri"/>
              </a:rPr>
              <a:t>São consideradas atividades de apoio ao ensino as ações docentes diretamente vinculadas aos projetos e programas dos cursos regulares do Instituto Federal de Educação, Ciência e Tecnologia de Goiás, que incidam diretamente na melhoria das condições de oferta de ensino e que não façam jus à quaisquer tipo de remuneração extraordinária, conforme especificado a seguir: </a:t>
            </a:r>
            <a:endParaRPr b="0" i="0" sz="15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500">
                <a:solidFill>
                  <a:schemeClr val="dk1"/>
                </a:solidFill>
                <a:latin typeface="Calibri"/>
                <a:ea typeface="Calibri"/>
                <a:cs typeface="Calibri"/>
                <a:sym typeface="Calibri"/>
              </a:rPr>
              <a:t>a) orientação de estágio curricular supervisionado; b) orientação de trabalho de conclusão de curso (TCC) ou monografia de graduação; c) orientação de monografia de especialização; d) orientação e co-orientação de dissertação de mestrado; e) orientação e co-orientação de tese de doutorado; f) atendimento ao discente e pais ou responsáveis; g) participação em comissões de elaboração/revisão/avaliação de projetos de cursos e regulamentos acadêmicos; h) participação em comissões de elaboração de projetos de modernização, instalação e supervisão de laboratórios. </a:t>
            </a:r>
            <a:r>
              <a:rPr b="0" i="0" lang="pt-BR" sz="1500" u="none" strike="noStrike">
                <a:solidFill>
                  <a:schemeClr val="dk1"/>
                </a:solidFill>
                <a:latin typeface="Calibri"/>
                <a:ea typeface="Calibri"/>
                <a:cs typeface="Calibri"/>
                <a:sym typeface="Calibri"/>
              </a:rPr>
              <a:t> </a:t>
            </a:r>
            <a:endParaRPr sz="1100"/>
          </a:p>
        </p:txBody>
      </p:sp>
      <p:sp>
        <p:nvSpPr>
          <p:cNvPr id="2282" name="Google Shape;2282;g1e0eaf350fe_0_37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283" name="Google Shape;2283;g1e0eaf350fe_0_3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2284" name="Google Shape;2284;g1e0eaf350fe_0_370"/>
          <p:cNvGrpSpPr/>
          <p:nvPr/>
        </p:nvGrpSpPr>
        <p:grpSpPr>
          <a:xfrm>
            <a:off x="63403" y="4462166"/>
            <a:ext cx="11880481" cy="695220"/>
            <a:chOff x="30789" y="3605209"/>
            <a:chExt cx="11880481" cy="695220"/>
          </a:xfrm>
        </p:grpSpPr>
        <p:sp>
          <p:nvSpPr>
            <p:cNvPr id="2285" name="Google Shape;2285;g1e0eaf350fe_0_370"/>
            <p:cNvSpPr txBox="1"/>
            <p:nvPr/>
          </p:nvSpPr>
          <p:spPr>
            <a:xfrm>
              <a:off x="30789" y="3833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286" name="Google Shape;2286;g1e0eaf350fe_0_370"/>
            <p:cNvSpPr txBox="1"/>
            <p:nvPr/>
          </p:nvSpPr>
          <p:spPr>
            <a:xfrm>
              <a:off x="1540869" y="3605209"/>
              <a:ext cx="10370400" cy="61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700">
                  <a:solidFill>
                    <a:schemeClr val="dk1"/>
                  </a:solidFill>
                  <a:latin typeface="Calibri"/>
                  <a:ea typeface="Calibri"/>
                  <a:cs typeface="Calibri"/>
                  <a:sym typeface="Calibri"/>
                </a:rPr>
                <a:t>Alínea- </a:t>
              </a:r>
              <a:r>
                <a:rPr lang="pt-BR" sz="1700">
                  <a:solidFill>
                    <a:schemeClr val="dk1"/>
                  </a:solidFill>
                  <a:latin typeface="Calibri"/>
                  <a:ea typeface="Calibri"/>
                  <a:cs typeface="Calibri"/>
                  <a:sym typeface="Calibri"/>
                </a:rPr>
                <a:t>i) acompanhamento de estudantes em visitas técnicas ou culturais;</a:t>
              </a:r>
              <a:endParaRPr sz="17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700">
                  <a:solidFill>
                    <a:schemeClr val="dk1"/>
                  </a:solidFill>
                  <a:latin typeface="Calibri"/>
                  <a:ea typeface="Calibri"/>
                  <a:cs typeface="Calibri"/>
                  <a:sym typeface="Calibri"/>
                </a:rPr>
                <a:t>j) atuação como membro de Núcleo Docente Estruturante (NDE);</a:t>
              </a:r>
              <a:endParaRPr sz="1700">
                <a:solidFill>
                  <a:schemeClr val="dk1"/>
                </a:solidFill>
                <a:latin typeface="Calibri"/>
                <a:ea typeface="Calibri"/>
                <a:cs typeface="Calibri"/>
                <a:sym typeface="Calibri"/>
              </a:endParaRPr>
            </a:p>
          </p:txBody>
        </p:sp>
      </p:grpSp>
      <p:grpSp>
        <p:nvGrpSpPr>
          <p:cNvPr id="2287" name="Google Shape;2287;g1e0eaf350fe_0_370"/>
          <p:cNvGrpSpPr/>
          <p:nvPr/>
        </p:nvGrpSpPr>
        <p:grpSpPr>
          <a:xfrm>
            <a:off x="70903" y="5418384"/>
            <a:ext cx="11865493" cy="923400"/>
            <a:chOff x="45776" y="3745012"/>
            <a:chExt cx="11865493" cy="923400"/>
          </a:xfrm>
        </p:grpSpPr>
        <p:sp>
          <p:nvSpPr>
            <p:cNvPr id="2288" name="Google Shape;2288;g1e0eaf350fe_0_37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289" name="Google Shape;2289;g1e0eaf350fe_0_370"/>
            <p:cNvSpPr txBox="1"/>
            <p:nvPr/>
          </p:nvSpPr>
          <p:spPr>
            <a:xfrm>
              <a:off x="1540869" y="37450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O NDE possui natureza distinta de instâncias de representação como fórum, comissão, colegiado e conselho e suas atribuições estão relacionadas ao acompanhamento contínuo de aspectos acadêmicos de um curso específico. Inserir a coorientação de TCC</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4" name="Shape 2294"/>
        <p:cNvGrpSpPr/>
        <p:nvPr/>
      </p:nvGrpSpPr>
      <p:grpSpPr>
        <a:xfrm>
          <a:off x="0" y="0"/>
          <a:ext cx="0" cy="0"/>
          <a:chOff x="0" y="0"/>
          <a:chExt cx="0" cy="0"/>
        </a:xfrm>
      </p:grpSpPr>
      <p:sp>
        <p:nvSpPr>
          <p:cNvPr id="2295" name="Google Shape;2295;g1e0eaf350fe_0_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296" name="Google Shape;2296;g1e0eaf350fe_0_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297" name="Google Shape;2297;g1e0eaf350fe_0_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298" name="Google Shape;2298;g1e0eaf350fe_0_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299" name="Google Shape;2299;g1e0eaf350fe_0_58"/>
          <p:cNvSpPr txBox="1"/>
          <p:nvPr>
            <p:ph idx="1" type="body"/>
          </p:nvPr>
        </p:nvSpPr>
        <p:spPr>
          <a:xfrm>
            <a:off x="55900" y="1969249"/>
            <a:ext cx="1480200" cy="498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2300" name="Google Shape;2300;g1e0eaf350fe_0_5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2301" name="Google Shape;2301;g1e0eaf350fe_0_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302" name="Google Shape;2302;g1e0eaf350fe_0_58"/>
          <p:cNvSpPr txBox="1"/>
          <p:nvPr/>
        </p:nvSpPr>
        <p:spPr>
          <a:xfrm>
            <a:off x="6289875" y="1305000"/>
            <a:ext cx="4054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2303" name="Google Shape;2303;g1e0eaf350fe_0_58"/>
          <p:cNvGrpSpPr/>
          <p:nvPr/>
        </p:nvGrpSpPr>
        <p:grpSpPr>
          <a:xfrm>
            <a:off x="55903" y="2618766"/>
            <a:ext cx="11880481" cy="2432100"/>
            <a:chOff x="30789" y="2212309"/>
            <a:chExt cx="11880481" cy="2432100"/>
          </a:xfrm>
        </p:grpSpPr>
        <p:sp>
          <p:nvSpPr>
            <p:cNvPr id="2304" name="Google Shape;2304;g1e0eaf350fe_0_58"/>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305" name="Google Shape;2305;g1e0eaf350fe_0_58"/>
            <p:cNvSpPr txBox="1"/>
            <p:nvPr/>
          </p:nvSpPr>
          <p:spPr>
            <a:xfrm>
              <a:off x="1540869" y="2212309"/>
              <a:ext cx="10370400" cy="243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São consideradas atividades de orientação de estudantes: I. Orientação de monitoria, para os quais o docente poderá contabilizar até 2h (duas horas) semanais para esta atividade, independente da quantidade de monitores/disciplinas envolvidas; II. Orientação/Supervisão de Estágio Curricular, desde que o estágio não conste como disciplina no PPC do curso, para os quais o docente poderá computar até 12h (doze horas) semanais para esta atividade, levando em consideração 1,5h (uma hora e meia) por estudante em acompanhamento. III. Orientação em Olimpíadas de Conhecimento, para os quais o docente poderá computar até 2h (duas horas) semanais para esta atividade, independente da quantidade de estudantes participantes.</a:t>
              </a:r>
              <a:endParaRPr b="1" sz="1900">
                <a:solidFill>
                  <a:schemeClr val="dk1"/>
                </a:solidFill>
                <a:latin typeface="Calibri"/>
                <a:ea typeface="Calibri"/>
                <a:cs typeface="Calibri"/>
                <a:sym typeface="Calibri"/>
              </a:endParaRPr>
            </a:p>
          </p:txBody>
        </p:sp>
      </p:grpSp>
      <p:grpSp>
        <p:nvGrpSpPr>
          <p:cNvPr id="2306" name="Google Shape;2306;g1e0eaf350fe_0_58"/>
          <p:cNvGrpSpPr/>
          <p:nvPr/>
        </p:nvGrpSpPr>
        <p:grpSpPr>
          <a:xfrm>
            <a:off x="55890" y="5725159"/>
            <a:ext cx="11880493" cy="646500"/>
            <a:chOff x="30776" y="3146362"/>
            <a:chExt cx="11880493" cy="646500"/>
          </a:xfrm>
        </p:grpSpPr>
        <p:sp>
          <p:nvSpPr>
            <p:cNvPr id="2307" name="Google Shape;2307;g1e0eaf350fe_0_58"/>
            <p:cNvSpPr txBox="1"/>
            <p:nvPr/>
          </p:nvSpPr>
          <p:spPr>
            <a:xfrm>
              <a:off x="30776" y="32360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308" name="Google Shape;2308;g1e0eaf350fe_0_58"/>
            <p:cNvSpPr txBox="1"/>
            <p:nvPr/>
          </p:nvSpPr>
          <p:spPr>
            <a:xfrm>
              <a:off x="1540869" y="31463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O Art. 12 está sendo substituído pelos artigos 18 e 19 propostos,a fim de contemplar a orientação de estudantes em atividades de ensino não previstas no atual regulamento.</a:t>
              </a:r>
              <a:endParaRPr sz="1800">
                <a:solidFill>
                  <a:schemeClr val="dk1"/>
                </a:solidFill>
                <a:latin typeface="Calibri"/>
                <a:ea typeface="Calibri"/>
                <a:cs typeface="Calibri"/>
                <a:sym typeface="Calibri"/>
              </a:endParaRPr>
            </a:p>
          </p:txBody>
        </p:sp>
      </p:grpSp>
      <p:sp>
        <p:nvSpPr>
          <p:cNvPr id="2309" name="Google Shape;2309;g1e0eaf350fe_0_5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4" name="Shape 2314"/>
        <p:cNvGrpSpPr/>
        <p:nvPr/>
      </p:nvGrpSpPr>
      <p:grpSpPr>
        <a:xfrm>
          <a:off x="0" y="0"/>
          <a:ext cx="0" cy="0"/>
          <a:chOff x="0" y="0"/>
          <a:chExt cx="0" cy="0"/>
        </a:xfrm>
      </p:grpSpPr>
      <p:sp>
        <p:nvSpPr>
          <p:cNvPr id="2315" name="Google Shape;2315;g1e0eaf350fe_0_28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316" name="Google Shape;2316;g1e0eaf350fe_0_2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317" name="Google Shape;2317;g1e0eaf350fe_0_2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318" name="Google Shape;2318;g1e0eaf350fe_0_2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319" name="Google Shape;2319;g1e0eaf350fe_0_288"/>
          <p:cNvSpPr txBox="1"/>
          <p:nvPr>
            <p:ph idx="1" type="body"/>
          </p:nvPr>
        </p:nvSpPr>
        <p:spPr>
          <a:xfrm>
            <a:off x="55900" y="1969249"/>
            <a:ext cx="1480200" cy="498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2320" name="Google Shape;2320;g1e0eaf350fe_0_28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2321" name="Google Shape;2321;g1e0eaf350fe_0_28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322" name="Google Shape;2322;g1e0eaf350fe_0_288"/>
          <p:cNvSpPr txBox="1"/>
          <p:nvPr/>
        </p:nvSpPr>
        <p:spPr>
          <a:xfrm>
            <a:off x="6289875" y="1305000"/>
            <a:ext cx="4054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2323" name="Google Shape;2323;g1e0eaf350fe_0_288"/>
          <p:cNvGrpSpPr/>
          <p:nvPr/>
        </p:nvGrpSpPr>
        <p:grpSpPr>
          <a:xfrm>
            <a:off x="55903" y="2618766"/>
            <a:ext cx="11880481" cy="1847100"/>
            <a:chOff x="30789" y="2212309"/>
            <a:chExt cx="11880481" cy="1847100"/>
          </a:xfrm>
        </p:grpSpPr>
        <p:sp>
          <p:nvSpPr>
            <p:cNvPr id="2324" name="Google Shape;2324;g1e0eaf350fe_0_288"/>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325" name="Google Shape;2325;g1e0eaf350fe_0_288"/>
            <p:cNvSpPr txBox="1"/>
            <p:nvPr/>
          </p:nvSpPr>
          <p:spPr>
            <a:xfrm>
              <a:off x="1540869" y="221230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São consideradas atividades de atendimento e acompanhamento:</a:t>
              </a:r>
              <a:endParaRPr b="1" sz="19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b="1" lang="pt-BR" sz="1900">
                  <a:solidFill>
                    <a:schemeClr val="dk1"/>
                  </a:solidFill>
                  <a:latin typeface="Calibri"/>
                  <a:ea typeface="Calibri"/>
                  <a:cs typeface="Calibri"/>
                  <a:sym typeface="Calibri"/>
                </a:rPr>
                <a:t>I. Atendimento de estudante individual ou em grupo; II. Aos estudantes em situação de Dependência;</a:t>
              </a:r>
              <a:endParaRPr b="1" sz="19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b="1" lang="pt-BR" sz="1900">
                  <a:solidFill>
                    <a:schemeClr val="dk1"/>
                  </a:solidFill>
                  <a:latin typeface="Calibri"/>
                  <a:ea typeface="Calibri"/>
                  <a:cs typeface="Calibri"/>
                  <a:sym typeface="Calibri"/>
                </a:rPr>
                <a:t>III. Aos estudantes em Regime Especial de Exercício Domiciliar; IV. Aos estudantes acompanhados pelo Núcleo de Atendimento às Pessoas com Necessidades Específicas; V. Aos pais ou responsáveis.</a:t>
              </a:r>
              <a:endParaRPr b="1" sz="19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b="1" lang="pt-BR" sz="1900">
                  <a:solidFill>
                    <a:schemeClr val="dk1"/>
                  </a:solidFill>
                  <a:latin typeface="Calibri"/>
                  <a:ea typeface="Calibri"/>
                  <a:cs typeface="Calibri"/>
                  <a:sym typeface="Calibri"/>
                </a:rPr>
                <a:t>Parágrafo único: o docente poderá computar em sua Jornada Docente até 4h (quatro horas) semanais para as atividades de atendimento e acompanhamento dos estudantes.</a:t>
              </a:r>
              <a:endParaRPr b="1" sz="1900">
                <a:solidFill>
                  <a:schemeClr val="dk1"/>
                </a:solidFill>
                <a:latin typeface="Calibri"/>
                <a:ea typeface="Calibri"/>
                <a:cs typeface="Calibri"/>
                <a:sym typeface="Calibri"/>
              </a:endParaRPr>
            </a:p>
          </p:txBody>
        </p:sp>
      </p:grpSp>
      <p:grpSp>
        <p:nvGrpSpPr>
          <p:cNvPr id="2326" name="Google Shape;2326;g1e0eaf350fe_0_288"/>
          <p:cNvGrpSpPr/>
          <p:nvPr/>
        </p:nvGrpSpPr>
        <p:grpSpPr>
          <a:xfrm>
            <a:off x="55890" y="5435159"/>
            <a:ext cx="11880518" cy="656929"/>
            <a:chOff x="30776" y="2856362"/>
            <a:chExt cx="11880518" cy="656929"/>
          </a:xfrm>
        </p:grpSpPr>
        <p:sp>
          <p:nvSpPr>
            <p:cNvPr id="2327" name="Google Shape;2327;g1e0eaf350fe_0_288"/>
            <p:cNvSpPr txBox="1"/>
            <p:nvPr/>
          </p:nvSpPr>
          <p:spPr>
            <a:xfrm>
              <a:off x="30776" y="30461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328" name="Google Shape;2328;g1e0eaf350fe_0_288"/>
            <p:cNvSpPr txBox="1"/>
            <p:nvPr/>
          </p:nvSpPr>
          <p:spPr>
            <a:xfrm>
              <a:off x="1540894" y="28563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Faz-se necessário detalhar os tipos de atendimentos que são realizados pelos docentes e que não eram computados no atual regulamento da jornada de trabalho docente.</a:t>
              </a:r>
              <a:endParaRPr sz="1800">
                <a:solidFill>
                  <a:schemeClr val="dk1"/>
                </a:solidFill>
                <a:latin typeface="Calibri"/>
                <a:ea typeface="Calibri"/>
                <a:cs typeface="Calibri"/>
                <a:sym typeface="Calibri"/>
              </a:endParaRPr>
            </a:p>
          </p:txBody>
        </p:sp>
      </p:grpSp>
      <p:sp>
        <p:nvSpPr>
          <p:cNvPr id="2329" name="Google Shape;2329;g1e0eaf350fe_0_28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df91a4005e_1_90"/>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275" name="Google Shape;275;g1df91a4005e_1_9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276" name="Google Shape;276;g1df91a4005e_1_9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77" name="Google Shape;277;g1df91a4005e_1_9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78" name="Google Shape;278;g1df91a4005e_1_90"/>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79" name="Google Shape;279;g1df91a4005e_1_90"/>
          <p:cNvSpPr txBox="1"/>
          <p:nvPr/>
        </p:nvSpPr>
        <p:spPr>
          <a:xfrm>
            <a:off x="1555975" y="1940028"/>
            <a:ext cx="10370400" cy="147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1800" u="none" cap="none" strike="noStrike">
                <a:solidFill>
                  <a:schemeClr val="dk1"/>
                </a:solidFill>
                <a:latin typeface="Calibri"/>
                <a:ea typeface="Calibri"/>
                <a:cs typeface="Calibri"/>
                <a:sym typeface="Calibri"/>
              </a:rPr>
              <a:t>Art. 1</a:t>
            </a:r>
            <a:r>
              <a:rPr b="1" baseline="30000" i="0" lang="pt-BR" sz="1800" u="none" cap="none" strike="noStrike">
                <a:solidFill>
                  <a:schemeClr val="dk1"/>
                </a:solidFill>
                <a:latin typeface="Calibri"/>
                <a:ea typeface="Calibri"/>
                <a:cs typeface="Calibri"/>
                <a:sym typeface="Calibri"/>
              </a:rPr>
              <a:t>o</a:t>
            </a:r>
            <a:r>
              <a:rPr b="1" i="0" lang="pt-BR" sz="1800" u="none" cap="none" strike="noStrike">
                <a:solidFill>
                  <a:schemeClr val="dk1"/>
                </a:solidFill>
                <a:latin typeface="Calibri"/>
                <a:ea typeface="Calibri"/>
                <a:cs typeface="Calibri"/>
                <a:sym typeface="Calibri"/>
              </a:rPr>
              <a:t>  - </a:t>
            </a:r>
            <a:r>
              <a:rPr b="0" i="0" lang="pt-BR" sz="18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sz="12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g1df91a4005e_1_9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81" name="Google Shape;281;g1df91a4005e_1_9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Goiânia DAA III</a:t>
            </a:r>
            <a:endParaRPr b="0" sz="2200" u="none">
              <a:solidFill>
                <a:schemeClr val="dk1"/>
              </a:solidFill>
              <a:latin typeface="Calibri"/>
              <a:ea typeface="Calibri"/>
              <a:cs typeface="Calibri"/>
              <a:sym typeface="Calibri"/>
            </a:endParaRPr>
          </a:p>
        </p:txBody>
      </p:sp>
      <p:grpSp>
        <p:nvGrpSpPr>
          <p:cNvPr id="282" name="Google Shape;282;g1df91a4005e_1_90"/>
          <p:cNvGrpSpPr/>
          <p:nvPr/>
        </p:nvGrpSpPr>
        <p:grpSpPr>
          <a:xfrm>
            <a:off x="45776" y="3800935"/>
            <a:ext cx="11880593" cy="1139100"/>
            <a:chOff x="45776" y="3637159"/>
            <a:chExt cx="11880593" cy="1139100"/>
          </a:xfrm>
        </p:grpSpPr>
        <p:sp>
          <p:nvSpPr>
            <p:cNvPr id="283" name="Google Shape;283;g1df91a4005e_1_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84" name="Google Shape;284;g1df91a4005e_1_90"/>
            <p:cNvSpPr txBox="1"/>
            <p:nvPr/>
          </p:nvSpPr>
          <p:spPr>
            <a:xfrm>
              <a:off x="1555969" y="3637159"/>
              <a:ext cx="103704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700">
                  <a:solidFill>
                    <a:schemeClr val="dk1"/>
                  </a:solidFill>
                  <a:latin typeface="Calibri"/>
                  <a:ea typeface="Calibri"/>
                  <a:cs typeface="Calibri"/>
                  <a:sym typeface="Calibri"/>
                </a:rPr>
                <a:t>Art. 1º. As atividades acadêmicas a serem desenvolvidas pelo servidor docente do Instituto Federal de Educação, Ciência e Tecnologia de Goiás serão programadas semestralmente pelo Departamento de Áreas Acadêmicas </a:t>
              </a:r>
              <a:r>
                <a:rPr lang="pt-BR" sz="1700">
                  <a:solidFill>
                    <a:srgbClr val="0000FF"/>
                  </a:solidFill>
                  <a:latin typeface="Calibri"/>
                  <a:ea typeface="Calibri"/>
                  <a:cs typeface="Calibri"/>
                  <a:sym typeface="Calibri"/>
                </a:rPr>
                <a:t>EM CONJUNTO E EM COMUM ACORDO COM O SERVIDOR DOCENTE</a:t>
              </a:r>
              <a:r>
                <a:rPr lang="pt-BR" sz="1700">
                  <a:solidFill>
                    <a:schemeClr val="dk1"/>
                  </a:solidFill>
                  <a:latin typeface="Calibri"/>
                  <a:ea typeface="Calibri"/>
                  <a:cs typeface="Calibri"/>
                  <a:sym typeface="Calibri"/>
                </a:rPr>
                <a:t>, sob o acompanhamento da Direção-Geral do Campus, observado o regime de trabalho, a legislação em vigor e os termos deste Regulamento.</a:t>
              </a:r>
              <a:endParaRPr sz="1700">
                <a:solidFill>
                  <a:schemeClr val="dk1"/>
                </a:solidFill>
                <a:latin typeface="Calibri"/>
                <a:ea typeface="Calibri"/>
                <a:cs typeface="Calibri"/>
                <a:sym typeface="Calibri"/>
              </a:endParaRPr>
            </a:p>
          </p:txBody>
        </p:sp>
      </p:grpSp>
      <p:grpSp>
        <p:nvGrpSpPr>
          <p:cNvPr id="285" name="Google Shape;285;g1df91a4005e_1_90"/>
          <p:cNvGrpSpPr/>
          <p:nvPr/>
        </p:nvGrpSpPr>
        <p:grpSpPr>
          <a:xfrm>
            <a:off x="99478" y="5665563"/>
            <a:ext cx="11880593" cy="554118"/>
            <a:chOff x="45776" y="3973141"/>
            <a:chExt cx="11880593" cy="554118"/>
          </a:xfrm>
        </p:grpSpPr>
        <p:sp>
          <p:nvSpPr>
            <p:cNvPr id="286" name="Google Shape;286;g1df91a4005e_1_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287" name="Google Shape;287;g1df91a4005e_1_90"/>
            <p:cNvSpPr txBox="1"/>
            <p:nvPr/>
          </p:nvSpPr>
          <p:spPr>
            <a:xfrm>
              <a:off x="1555969" y="3973159"/>
              <a:ext cx="10370400" cy="55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1"/>
                  </a:solidFill>
                  <a:latin typeface="Calibri"/>
                  <a:ea typeface="Calibri"/>
                  <a:cs typeface="Calibri"/>
                  <a:sym typeface="Calibri"/>
                </a:rPr>
                <a:t>As atividades do Docente devem ser desenvolvidas de acordo com as habilidades e conhecimentos específicos a que o servidor tem especialidades, não cabendo somente à direção e/ou coordenação definir o que o Docente deve ou não ministrar.</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4" name="Shape 2334"/>
        <p:cNvGrpSpPr/>
        <p:nvPr/>
      </p:nvGrpSpPr>
      <p:grpSpPr>
        <a:xfrm>
          <a:off x="0" y="0"/>
          <a:ext cx="0" cy="0"/>
          <a:chOff x="0" y="0"/>
          <a:chExt cx="0" cy="0"/>
        </a:xfrm>
      </p:grpSpPr>
      <p:sp>
        <p:nvSpPr>
          <p:cNvPr id="2335" name="Google Shape;2335;p3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336" name="Google Shape;2336;p3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337" name="Google Shape;2337;p3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338" name="Google Shape;2338;p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339" name="Google Shape;2339;p3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340" name="Google Shape;2340;p39"/>
          <p:cNvSpPr txBox="1"/>
          <p:nvPr/>
        </p:nvSpPr>
        <p:spPr>
          <a:xfrm>
            <a:off x="1551011" y="1944572"/>
            <a:ext cx="10400495" cy="132343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2000" u="none" strike="noStrike">
                <a:solidFill>
                  <a:srgbClr val="000000"/>
                </a:solidFill>
                <a:latin typeface="Calibri"/>
                <a:ea typeface="Calibri"/>
                <a:cs typeface="Calibri"/>
                <a:sym typeface="Calibri"/>
              </a:rPr>
              <a:t>São consideradas atividades de autoria</a:t>
            </a:r>
            <a:r>
              <a:rPr b="0" i="1" lang="pt-BR" sz="2000" u="none" strike="noStrike">
                <a:solidFill>
                  <a:srgbClr val="2A2A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coordenação ou participação em projeto de ensino as ações docentes voltadas para </a:t>
            </a:r>
            <a:r>
              <a:rPr b="0" i="0" lang="pt-BR" sz="2000" u="none" strike="noStrike">
                <a:solidFill>
                  <a:srgbClr val="202000"/>
                </a:solidFill>
                <a:latin typeface="Calibri"/>
                <a:ea typeface="Calibri"/>
                <a:cs typeface="Calibri"/>
                <a:sym typeface="Calibri"/>
              </a:rPr>
              <a:t>a </a:t>
            </a:r>
            <a:r>
              <a:rPr b="0" i="0" lang="pt-BR" sz="2000" u="none" strike="noStrike">
                <a:solidFill>
                  <a:srgbClr val="000000"/>
                </a:solidFill>
                <a:latin typeface="Calibri"/>
                <a:ea typeface="Calibri"/>
                <a:cs typeface="Calibri"/>
                <a:sym typeface="Calibri"/>
              </a:rPr>
              <a:t>valorização do processo ensino aprendizagem, implementação de projetos pedagógicos inovadores, integração com a pesquisa e extensão, de acordo com regulamentação específica aprovada pelo Conselho Superior. </a:t>
            </a:r>
            <a:r>
              <a:rPr b="0" i="0" lang="pt-BR" sz="2000" u="none" strike="noStrike">
                <a:solidFill>
                  <a:schemeClr val="dk1"/>
                </a:solidFill>
                <a:latin typeface="Calibri"/>
                <a:ea typeface="Calibri"/>
                <a:cs typeface="Calibri"/>
                <a:sym typeface="Calibri"/>
              </a:rPr>
              <a:t> </a:t>
            </a:r>
            <a:endParaRPr/>
          </a:p>
        </p:txBody>
      </p:sp>
      <p:sp>
        <p:nvSpPr>
          <p:cNvPr id="2341" name="Google Shape;2341;p3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rgbClr val="0070C0"/>
              </a:solidFill>
              <a:latin typeface="Calibri"/>
              <a:ea typeface="Calibri"/>
              <a:cs typeface="Calibri"/>
              <a:sym typeface="Calibri"/>
            </a:endParaRPr>
          </a:p>
        </p:txBody>
      </p:sp>
      <p:sp>
        <p:nvSpPr>
          <p:cNvPr id="2342" name="Google Shape;2342;p3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2343" name="Google Shape;2343;p39"/>
          <p:cNvGrpSpPr/>
          <p:nvPr/>
        </p:nvGrpSpPr>
        <p:grpSpPr>
          <a:xfrm>
            <a:off x="55915" y="3572254"/>
            <a:ext cx="11880531" cy="1215900"/>
            <a:chOff x="30789" y="2959722"/>
            <a:chExt cx="11880531" cy="1215900"/>
          </a:xfrm>
        </p:grpSpPr>
        <p:sp>
          <p:nvSpPr>
            <p:cNvPr id="2344" name="Google Shape;2344;p39"/>
            <p:cNvSpPr txBox="1"/>
            <p:nvPr/>
          </p:nvSpPr>
          <p:spPr>
            <a:xfrm>
              <a:off x="30789" y="349066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345" name="Google Shape;2345;p39"/>
            <p:cNvSpPr txBox="1"/>
            <p:nvPr/>
          </p:nvSpPr>
          <p:spPr>
            <a:xfrm>
              <a:off x="1540919" y="2959721"/>
              <a:ext cx="10370400" cy="1215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São consideradas atividades, </a:t>
              </a:r>
              <a:r>
                <a:rPr lang="pt-BR" sz="1800">
                  <a:solidFill>
                    <a:srgbClr val="0000FF"/>
                  </a:solidFill>
                  <a:latin typeface="Calibri"/>
                  <a:ea typeface="Calibri"/>
                  <a:cs typeface="Calibri"/>
                  <a:sym typeface="Calibri"/>
                </a:rPr>
                <a:t>no âmbito de projeto de ensino,</a:t>
              </a:r>
              <a:r>
                <a:rPr lang="pt-BR" sz="1800">
                  <a:solidFill>
                    <a:schemeClr val="dk1"/>
                  </a:solidFill>
                  <a:latin typeface="Calibri"/>
                  <a:ea typeface="Calibri"/>
                  <a:cs typeface="Calibri"/>
                  <a:sym typeface="Calibri"/>
                </a:rPr>
                <a:t> as ações docentes voltadas para a valorização do processo ensino-aprendizagem, implementação de projetos pedagógicos inovadores, integração com a pesquisa e extensão, de acordo com regulamentação específica aprovada pelo Conselho Superior.</a:t>
              </a:r>
              <a:endParaRPr sz="1800">
                <a:solidFill>
                  <a:schemeClr val="dk1"/>
                </a:solidFill>
                <a:latin typeface="Calibri"/>
                <a:ea typeface="Calibri"/>
                <a:cs typeface="Calibri"/>
                <a:sym typeface="Calibri"/>
              </a:endParaRPr>
            </a:p>
          </p:txBody>
        </p:sp>
      </p:grpSp>
      <p:grpSp>
        <p:nvGrpSpPr>
          <p:cNvPr id="2346" name="Google Shape;2346;p39"/>
          <p:cNvGrpSpPr/>
          <p:nvPr/>
        </p:nvGrpSpPr>
        <p:grpSpPr>
          <a:xfrm>
            <a:off x="70903" y="5646513"/>
            <a:ext cx="11880603" cy="467175"/>
            <a:chOff x="45776" y="3973141"/>
            <a:chExt cx="11880603" cy="467175"/>
          </a:xfrm>
        </p:grpSpPr>
        <p:sp>
          <p:nvSpPr>
            <p:cNvPr id="2347" name="Google Shape;2347;p3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348" name="Google Shape;2348;p3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3" name="Shape 2353"/>
        <p:cNvGrpSpPr/>
        <p:nvPr/>
      </p:nvGrpSpPr>
      <p:grpSpPr>
        <a:xfrm>
          <a:off x="0" y="0"/>
          <a:ext cx="0" cy="0"/>
          <a:chOff x="0" y="0"/>
          <a:chExt cx="0" cy="0"/>
        </a:xfrm>
      </p:grpSpPr>
      <p:sp>
        <p:nvSpPr>
          <p:cNvPr id="2354" name="Google Shape;2354;p4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355" name="Google Shape;2355;p4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356" name="Google Shape;2356;p4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357" name="Google Shape;2357;p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358" name="Google Shape;2358;p4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359" name="Google Shape;2359;p40"/>
          <p:cNvSpPr txBox="1"/>
          <p:nvPr/>
        </p:nvSpPr>
        <p:spPr>
          <a:xfrm>
            <a:off x="1551011" y="1944572"/>
            <a:ext cx="10400495" cy="132343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2000" u="none" strike="noStrike">
                <a:solidFill>
                  <a:srgbClr val="000000"/>
                </a:solidFill>
                <a:latin typeface="Calibri"/>
                <a:ea typeface="Calibri"/>
                <a:cs typeface="Calibri"/>
                <a:sym typeface="Calibri"/>
              </a:rPr>
              <a:t>São consideradas atividades de autoria</a:t>
            </a:r>
            <a:r>
              <a:rPr b="0" i="1" lang="pt-BR" sz="2000" u="none" strike="noStrike">
                <a:solidFill>
                  <a:srgbClr val="2A2A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coordenação ou participação em projeto de ensino as ações docentes voltadas para </a:t>
            </a:r>
            <a:r>
              <a:rPr b="0" i="0" lang="pt-BR" sz="2000" u="none" strike="noStrike">
                <a:solidFill>
                  <a:srgbClr val="202000"/>
                </a:solidFill>
                <a:latin typeface="Calibri"/>
                <a:ea typeface="Calibri"/>
                <a:cs typeface="Calibri"/>
                <a:sym typeface="Calibri"/>
              </a:rPr>
              <a:t>a </a:t>
            </a:r>
            <a:r>
              <a:rPr b="0" i="0" lang="pt-BR" sz="2000" u="none" strike="noStrike">
                <a:solidFill>
                  <a:srgbClr val="000000"/>
                </a:solidFill>
                <a:latin typeface="Calibri"/>
                <a:ea typeface="Calibri"/>
                <a:cs typeface="Calibri"/>
                <a:sym typeface="Calibri"/>
              </a:rPr>
              <a:t>valorização do processo ensino aprendizagem, implementação de projetos pedagógicos inovadores, integração com a pesquisa e extensão, de acordo com regulamentação específica aprovada pelo Conselho Superior. </a:t>
            </a:r>
            <a:r>
              <a:rPr b="0" i="0" lang="pt-BR" sz="2000" u="none" strike="noStrike">
                <a:solidFill>
                  <a:schemeClr val="dk1"/>
                </a:solidFill>
                <a:latin typeface="Calibri"/>
                <a:ea typeface="Calibri"/>
                <a:cs typeface="Calibri"/>
                <a:sym typeface="Calibri"/>
              </a:rPr>
              <a:t> </a:t>
            </a:r>
            <a:endParaRPr/>
          </a:p>
        </p:txBody>
      </p:sp>
      <p:sp>
        <p:nvSpPr>
          <p:cNvPr id="2360" name="Google Shape;2360;p4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361" name="Google Shape;2361;p4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2362" name="Google Shape;2362;p40"/>
          <p:cNvGrpSpPr/>
          <p:nvPr/>
        </p:nvGrpSpPr>
        <p:grpSpPr>
          <a:xfrm>
            <a:off x="70903" y="4157541"/>
            <a:ext cx="11880468" cy="1215900"/>
            <a:chOff x="45776" y="3545009"/>
            <a:chExt cx="11880468" cy="1215900"/>
          </a:xfrm>
        </p:grpSpPr>
        <p:sp>
          <p:nvSpPr>
            <p:cNvPr id="2363" name="Google Shape;2363;p4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364" name="Google Shape;2364;p40"/>
            <p:cNvSpPr txBox="1"/>
            <p:nvPr/>
          </p:nvSpPr>
          <p:spPr>
            <a:xfrm>
              <a:off x="1555844" y="3545009"/>
              <a:ext cx="10370400" cy="1215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 São consideradas atividades de autoria/coordenação ou participação em projeto de ensino as ações docentes voltadas para a valorização do processo ensino aprendizagem, implementação de projetos pedagógicos, integração com a pesquisa e extensão, de acordo com regulamentação específica aprovada pelo Conselho Superior. </a:t>
              </a:r>
              <a:endParaRPr sz="1800">
                <a:solidFill>
                  <a:schemeClr val="dk1"/>
                </a:solidFill>
                <a:latin typeface="Calibri"/>
                <a:ea typeface="Calibri"/>
                <a:cs typeface="Calibri"/>
                <a:sym typeface="Calibri"/>
              </a:endParaRPr>
            </a:p>
          </p:txBody>
        </p:sp>
      </p:grpSp>
      <p:grpSp>
        <p:nvGrpSpPr>
          <p:cNvPr id="2365" name="Google Shape;2365;p40"/>
          <p:cNvGrpSpPr/>
          <p:nvPr/>
        </p:nvGrpSpPr>
        <p:grpSpPr>
          <a:xfrm>
            <a:off x="70903" y="5646513"/>
            <a:ext cx="11880603" cy="467175"/>
            <a:chOff x="45776" y="3973141"/>
            <a:chExt cx="11880603" cy="467175"/>
          </a:xfrm>
        </p:grpSpPr>
        <p:sp>
          <p:nvSpPr>
            <p:cNvPr id="2366" name="Google Shape;2366;p4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367" name="Google Shape;2367;p40"/>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retirada da palavra 'inovadores' para não limitar projetos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2" name="Shape 2372"/>
        <p:cNvGrpSpPr/>
        <p:nvPr/>
      </p:nvGrpSpPr>
      <p:grpSpPr>
        <a:xfrm>
          <a:off x="0" y="0"/>
          <a:ext cx="0" cy="0"/>
          <a:chOff x="0" y="0"/>
          <a:chExt cx="0" cy="0"/>
        </a:xfrm>
      </p:grpSpPr>
      <p:sp>
        <p:nvSpPr>
          <p:cNvPr id="2373" name="Google Shape;2373;g1e0ef8b40d4_0_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374" name="Google Shape;2374;g1e0ef8b40d4_0_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375" name="Google Shape;2375;g1e0ef8b40d4_0_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376" name="Google Shape;2376;g1e0ef8b40d4_0_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377" name="Google Shape;2377;g1e0ef8b40d4_0_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378" name="Google Shape;2378;g1e0ef8b40d4_0_3"/>
          <p:cNvSpPr txBox="1"/>
          <p:nvPr/>
        </p:nvSpPr>
        <p:spPr>
          <a:xfrm>
            <a:off x="1551011" y="1944572"/>
            <a:ext cx="10400400" cy="1323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2000" u="none" strike="noStrike">
                <a:solidFill>
                  <a:srgbClr val="000000"/>
                </a:solidFill>
                <a:latin typeface="Calibri"/>
                <a:ea typeface="Calibri"/>
                <a:cs typeface="Calibri"/>
                <a:sym typeface="Calibri"/>
              </a:rPr>
              <a:t>São consideradas atividades de autoria</a:t>
            </a:r>
            <a:r>
              <a:rPr b="0" i="1" lang="pt-BR" sz="2000" u="none" strike="noStrike">
                <a:solidFill>
                  <a:srgbClr val="2A2A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coordenação ou participação em projeto de ensino as ações docentes voltadas para </a:t>
            </a:r>
            <a:r>
              <a:rPr b="0" i="0" lang="pt-BR" sz="2000" u="none" strike="noStrike">
                <a:solidFill>
                  <a:srgbClr val="202000"/>
                </a:solidFill>
                <a:latin typeface="Calibri"/>
                <a:ea typeface="Calibri"/>
                <a:cs typeface="Calibri"/>
                <a:sym typeface="Calibri"/>
              </a:rPr>
              <a:t>a </a:t>
            </a:r>
            <a:r>
              <a:rPr b="0" i="0" lang="pt-BR" sz="2000" u="none" strike="noStrike">
                <a:solidFill>
                  <a:srgbClr val="000000"/>
                </a:solidFill>
                <a:latin typeface="Calibri"/>
                <a:ea typeface="Calibri"/>
                <a:cs typeface="Calibri"/>
                <a:sym typeface="Calibri"/>
              </a:rPr>
              <a:t>valorização do processo ensino aprendizagem, implementação de projetos pedagógicos inovadores, integração com a pesquisa e extensão, de acordo com regulamentação específica aprovada pelo Conselho Superior. </a:t>
            </a:r>
            <a:r>
              <a:rPr b="0" i="0" lang="pt-BR" sz="2000" u="none" strike="noStrike">
                <a:solidFill>
                  <a:schemeClr val="dk1"/>
                </a:solidFill>
                <a:latin typeface="Calibri"/>
                <a:ea typeface="Calibri"/>
                <a:cs typeface="Calibri"/>
                <a:sym typeface="Calibri"/>
              </a:rPr>
              <a:t> </a:t>
            </a:r>
            <a:endParaRPr/>
          </a:p>
        </p:txBody>
      </p:sp>
      <p:sp>
        <p:nvSpPr>
          <p:cNvPr id="2379" name="Google Shape;2379;g1e0ef8b40d4_0_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380" name="Google Shape;2380;g1e0ef8b40d4_0_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2381" name="Google Shape;2381;g1e0ef8b40d4_0_3"/>
          <p:cNvGrpSpPr/>
          <p:nvPr/>
        </p:nvGrpSpPr>
        <p:grpSpPr>
          <a:xfrm>
            <a:off x="70903" y="4157541"/>
            <a:ext cx="11880468" cy="1215900"/>
            <a:chOff x="45776" y="3545009"/>
            <a:chExt cx="11880468" cy="1215900"/>
          </a:xfrm>
        </p:grpSpPr>
        <p:sp>
          <p:nvSpPr>
            <p:cNvPr id="2382" name="Google Shape;2382;g1e0ef8b40d4_0_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383" name="Google Shape;2383;g1e0ef8b40d4_0_3"/>
            <p:cNvSpPr txBox="1"/>
            <p:nvPr/>
          </p:nvSpPr>
          <p:spPr>
            <a:xfrm>
              <a:off x="1555844" y="3545009"/>
              <a:ext cx="10370400" cy="1215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São consideradas atividades de autoria/coordenação ou participação em projeto de ensino as ações docentes voltadas para a valorização do processo ensino-aprendizagem, </a:t>
              </a:r>
              <a:r>
                <a:rPr lang="pt-BR" sz="1800">
                  <a:solidFill>
                    <a:srgbClr val="0000FF"/>
                  </a:solidFill>
                  <a:latin typeface="Calibri"/>
                  <a:ea typeface="Calibri"/>
                  <a:cs typeface="Calibri"/>
                  <a:sym typeface="Calibri"/>
                </a:rPr>
                <a:t>complementação e ou recuperação de estudos e/ou conteúdos,</a:t>
              </a:r>
              <a:r>
                <a:rPr lang="pt-BR" sz="1800">
                  <a:solidFill>
                    <a:schemeClr val="dk1"/>
                  </a:solidFill>
                  <a:latin typeface="Calibri"/>
                  <a:ea typeface="Calibri"/>
                  <a:cs typeface="Calibri"/>
                  <a:sym typeface="Calibri"/>
                </a:rPr>
                <a:t> implementação de projetos pedagógicos inovadores, integração com a pesquisa e extensão, de acordo com regulamentação específica aprovada pelo Conselho Superior.</a:t>
              </a:r>
              <a:endParaRPr sz="1800">
                <a:solidFill>
                  <a:schemeClr val="dk1"/>
                </a:solidFill>
                <a:latin typeface="Calibri"/>
                <a:ea typeface="Calibri"/>
                <a:cs typeface="Calibri"/>
                <a:sym typeface="Calibri"/>
              </a:endParaRPr>
            </a:p>
          </p:txBody>
        </p:sp>
      </p:grpSp>
      <p:grpSp>
        <p:nvGrpSpPr>
          <p:cNvPr id="2384" name="Google Shape;2384;g1e0ef8b40d4_0_3"/>
          <p:cNvGrpSpPr/>
          <p:nvPr/>
        </p:nvGrpSpPr>
        <p:grpSpPr>
          <a:xfrm>
            <a:off x="70903" y="5646513"/>
            <a:ext cx="11880468" cy="467100"/>
            <a:chOff x="45776" y="3973141"/>
            <a:chExt cx="11880468" cy="467100"/>
          </a:xfrm>
        </p:grpSpPr>
        <p:sp>
          <p:nvSpPr>
            <p:cNvPr id="2385" name="Google Shape;2385;g1e0ef8b40d4_0_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386" name="Google Shape;2386;g1e0ef8b40d4_0_3"/>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Adequação das atividades que os docentes já realizam.</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1" name="Shape 2391"/>
        <p:cNvGrpSpPr/>
        <p:nvPr/>
      </p:nvGrpSpPr>
      <p:grpSpPr>
        <a:xfrm>
          <a:off x="0" y="0"/>
          <a:ext cx="0" cy="0"/>
          <a:chOff x="0" y="0"/>
          <a:chExt cx="0" cy="0"/>
        </a:xfrm>
      </p:grpSpPr>
      <p:sp>
        <p:nvSpPr>
          <p:cNvPr id="2392" name="Google Shape;2392;g1e0ef8b40d4_0_2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393" name="Google Shape;2393;g1e0ef8b40d4_0_2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394" name="Google Shape;2394;g1e0ef8b40d4_0_2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395" name="Google Shape;2395;g1e0ef8b40d4_0_2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396" name="Google Shape;2396;g1e0ef8b40d4_0_2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397" name="Google Shape;2397;g1e0ef8b40d4_0_26"/>
          <p:cNvSpPr txBox="1"/>
          <p:nvPr/>
        </p:nvSpPr>
        <p:spPr>
          <a:xfrm>
            <a:off x="1551011" y="1944572"/>
            <a:ext cx="10400400" cy="1323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2000" u="none" strike="noStrike">
                <a:solidFill>
                  <a:srgbClr val="000000"/>
                </a:solidFill>
                <a:latin typeface="Calibri"/>
                <a:ea typeface="Calibri"/>
                <a:cs typeface="Calibri"/>
                <a:sym typeface="Calibri"/>
              </a:rPr>
              <a:t>São consideradas atividades de autoria</a:t>
            </a:r>
            <a:r>
              <a:rPr b="0" i="1" lang="pt-BR" sz="2000" u="none" strike="noStrike">
                <a:solidFill>
                  <a:srgbClr val="2A2A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coordenação ou participação em projeto de ensino as ações docentes voltadas para </a:t>
            </a:r>
            <a:r>
              <a:rPr b="0" i="0" lang="pt-BR" sz="2000" u="none" strike="noStrike">
                <a:solidFill>
                  <a:srgbClr val="202000"/>
                </a:solidFill>
                <a:latin typeface="Calibri"/>
                <a:ea typeface="Calibri"/>
                <a:cs typeface="Calibri"/>
                <a:sym typeface="Calibri"/>
              </a:rPr>
              <a:t>a </a:t>
            </a:r>
            <a:r>
              <a:rPr b="0" i="0" lang="pt-BR" sz="2000" u="none" strike="noStrike">
                <a:solidFill>
                  <a:srgbClr val="000000"/>
                </a:solidFill>
                <a:latin typeface="Calibri"/>
                <a:ea typeface="Calibri"/>
                <a:cs typeface="Calibri"/>
                <a:sym typeface="Calibri"/>
              </a:rPr>
              <a:t>valorização do processo ensino aprendizagem, implementação de projetos pedagógicos inovadores, integração com a pesquisa e extensão, de acordo com regulamentação específica aprovada pelo Conselho Superior. </a:t>
            </a:r>
            <a:r>
              <a:rPr b="0" i="0" lang="pt-BR" sz="2000" u="none" strike="noStrike">
                <a:solidFill>
                  <a:schemeClr val="dk1"/>
                </a:solidFill>
                <a:latin typeface="Calibri"/>
                <a:ea typeface="Calibri"/>
                <a:cs typeface="Calibri"/>
                <a:sym typeface="Calibri"/>
              </a:rPr>
              <a:t> </a:t>
            </a:r>
            <a:endParaRPr/>
          </a:p>
        </p:txBody>
      </p:sp>
      <p:sp>
        <p:nvSpPr>
          <p:cNvPr id="2398" name="Google Shape;2398;g1e0ef8b40d4_0_2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399" name="Google Shape;2399;g1e0ef8b40d4_0_2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2400" name="Google Shape;2400;g1e0ef8b40d4_0_26"/>
          <p:cNvGrpSpPr/>
          <p:nvPr/>
        </p:nvGrpSpPr>
        <p:grpSpPr>
          <a:xfrm>
            <a:off x="55903" y="3710791"/>
            <a:ext cx="11880493" cy="1493100"/>
            <a:chOff x="30776" y="3098259"/>
            <a:chExt cx="11880493" cy="1493100"/>
          </a:xfrm>
        </p:grpSpPr>
        <p:sp>
          <p:nvSpPr>
            <p:cNvPr id="2401" name="Google Shape;2401;g1e0ef8b40d4_0_26"/>
            <p:cNvSpPr txBox="1"/>
            <p:nvPr/>
          </p:nvSpPr>
          <p:spPr>
            <a:xfrm>
              <a:off x="30776" y="36112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402" name="Google Shape;2402;g1e0ef8b40d4_0_26"/>
            <p:cNvSpPr txBox="1"/>
            <p:nvPr/>
          </p:nvSpPr>
          <p:spPr>
            <a:xfrm>
              <a:off x="1540869" y="3098259"/>
              <a:ext cx="10370400" cy="1493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São consideradas atividades de autoria/coordenação ou participação em projeto de ensino, </a:t>
              </a:r>
              <a:r>
                <a:rPr lang="pt-BR" sz="1800">
                  <a:solidFill>
                    <a:srgbClr val="0000FF"/>
                  </a:solidFill>
                  <a:latin typeface="Calibri"/>
                  <a:ea typeface="Calibri"/>
                  <a:cs typeface="Calibri"/>
                  <a:sym typeface="Calibri"/>
                </a:rPr>
                <a:t>bem como participação em outros programas diretamente relacionados ao ensino</a:t>
              </a:r>
              <a:r>
                <a:rPr lang="pt-BR" sz="1800">
                  <a:solidFill>
                    <a:schemeClr val="dk1"/>
                  </a:solidFill>
                  <a:latin typeface="Calibri"/>
                  <a:ea typeface="Calibri"/>
                  <a:cs typeface="Calibri"/>
                  <a:sym typeface="Calibri"/>
                </a:rPr>
                <a:t>, as ações docentes voltadas para o desenvolvimento do processo ensino-aprendizagem, implementação de projetos pedagógicos (inovadores), integração com a pesquisa e extensão, de acordo com regulamentação específica aprovada pelo Conselho Superior.</a:t>
              </a:r>
              <a:endParaRPr sz="1800">
                <a:solidFill>
                  <a:schemeClr val="dk1"/>
                </a:solidFill>
                <a:latin typeface="Calibri"/>
                <a:ea typeface="Calibri"/>
                <a:cs typeface="Calibri"/>
                <a:sym typeface="Calibri"/>
              </a:endParaRPr>
            </a:p>
          </p:txBody>
        </p:sp>
      </p:grpSp>
      <p:grpSp>
        <p:nvGrpSpPr>
          <p:cNvPr id="2403" name="Google Shape;2403;g1e0ef8b40d4_0_26"/>
          <p:cNvGrpSpPr/>
          <p:nvPr/>
        </p:nvGrpSpPr>
        <p:grpSpPr>
          <a:xfrm>
            <a:off x="70903" y="5556834"/>
            <a:ext cx="11865493" cy="646500"/>
            <a:chOff x="45776" y="3883462"/>
            <a:chExt cx="11865493" cy="646500"/>
          </a:xfrm>
        </p:grpSpPr>
        <p:sp>
          <p:nvSpPr>
            <p:cNvPr id="2404" name="Google Shape;2404;g1e0ef8b40d4_0_2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405" name="Google Shape;2405;g1e0ef8b40d4_0_26"/>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Foi inserida a possibilidade de computar na jornada docente a participação em outros programas relacionados ao ensino, como por exemplo, PIBID e Residência Pedagógica. E retirada do termo “inovadores”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0" name="Shape 2410"/>
        <p:cNvGrpSpPr/>
        <p:nvPr/>
      </p:nvGrpSpPr>
      <p:grpSpPr>
        <a:xfrm>
          <a:off x="0" y="0"/>
          <a:ext cx="0" cy="0"/>
          <a:chOff x="0" y="0"/>
          <a:chExt cx="0" cy="0"/>
        </a:xfrm>
      </p:grpSpPr>
      <p:sp>
        <p:nvSpPr>
          <p:cNvPr id="2411" name="Google Shape;2411;p41"/>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412" name="Google Shape;2412;p4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413" name="Google Shape;2413;p4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414" name="Google Shape;2414;p4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415" name="Google Shape;2415;p4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416" name="Google Shape;2416;p41"/>
          <p:cNvSpPr txBox="1"/>
          <p:nvPr/>
        </p:nvSpPr>
        <p:spPr>
          <a:xfrm>
            <a:off x="1551011" y="1944572"/>
            <a:ext cx="10400495" cy="132343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2000" u="none" strike="noStrike">
                <a:solidFill>
                  <a:srgbClr val="000000"/>
                </a:solidFill>
                <a:latin typeface="Calibri"/>
                <a:ea typeface="Calibri"/>
                <a:cs typeface="Calibri"/>
                <a:sym typeface="Calibri"/>
              </a:rPr>
              <a:t>São consideradas atividades de autoria</a:t>
            </a:r>
            <a:r>
              <a:rPr b="0" i="1" lang="pt-BR" sz="2000" u="none" strike="noStrike">
                <a:solidFill>
                  <a:srgbClr val="2A2A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coordenação ou participação em projeto de ensino as ações docentes voltadas para </a:t>
            </a:r>
            <a:r>
              <a:rPr b="0" i="0" lang="pt-BR" sz="2000" u="none" strike="noStrike">
                <a:solidFill>
                  <a:srgbClr val="202000"/>
                </a:solidFill>
                <a:latin typeface="Calibri"/>
                <a:ea typeface="Calibri"/>
                <a:cs typeface="Calibri"/>
                <a:sym typeface="Calibri"/>
              </a:rPr>
              <a:t>a </a:t>
            </a:r>
            <a:r>
              <a:rPr b="0" i="0" lang="pt-BR" sz="2000" u="none" strike="noStrike">
                <a:solidFill>
                  <a:srgbClr val="000000"/>
                </a:solidFill>
                <a:latin typeface="Calibri"/>
                <a:ea typeface="Calibri"/>
                <a:cs typeface="Calibri"/>
                <a:sym typeface="Calibri"/>
              </a:rPr>
              <a:t>valorização do processo ensino aprendizagem, implementação de projetos pedagógicos inovadores, integração com a pesquisa e extensão, de acordo com regulamentação específica aprovada pelo Conselho Superior. </a:t>
            </a:r>
            <a:r>
              <a:rPr b="0" i="0" lang="pt-BR" sz="2000" u="none" strike="noStrike">
                <a:solidFill>
                  <a:schemeClr val="dk1"/>
                </a:solidFill>
                <a:latin typeface="Calibri"/>
                <a:ea typeface="Calibri"/>
                <a:cs typeface="Calibri"/>
                <a:sym typeface="Calibri"/>
              </a:rPr>
              <a:t> </a:t>
            </a:r>
            <a:endParaRPr/>
          </a:p>
        </p:txBody>
      </p:sp>
      <p:sp>
        <p:nvSpPr>
          <p:cNvPr id="2417" name="Google Shape;2417;p4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418" name="Google Shape;2418;p4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2419" name="Google Shape;2419;p41"/>
          <p:cNvGrpSpPr/>
          <p:nvPr/>
        </p:nvGrpSpPr>
        <p:grpSpPr>
          <a:xfrm>
            <a:off x="55853" y="3441304"/>
            <a:ext cx="11880593" cy="1200600"/>
            <a:chOff x="30726" y="2828772"/>
            <a:chExt cx="11880593" cy="1200600"/>
          </a:xfrm>
        </p:grpSpPr>
        <p:sp>
          <p:nvSpPr>
            <p:cNvPr id="2420" name="Google Shape;2420;p41"/>
            <p:cNvSpPr txBox="1"/>
            <p:nvPr/>
          </p:nvSpPr>
          <p:spPr>
            <a:xfrm>
              <a:off x="30726" y="319551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421" name="Google Shape;2421;p41"/>
            <p:cNvSpPr txBox="1"/>
            <p:nvPr/>
          </p:nvSpPr>
          <p:spPr>
            <a:xfrm>
              <a:off x="1540919" y="2828771"/>
              <a:ext cx="10370400" cy="1200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Parágrafo único: o docente poderá computar em sua jornada de trabalho semanal:</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 Até 4h (quatro horas) semanais para atividades de Autoria/Coordenação de Projeto de Ensino;</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b) Até 2h (duas horas) semanais para atividades de participação em Projeto de Ensino;</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c) Até 6h (seis horas) semanais para atividades em outros programas diretamente relacionados ao ensino.</a:t>
              </a:r>
              <a:endParaRPr sz="1800">
                <a:solidFill>
                  <a:schemeClr val="dk1"/>
                </a:solidFill>
                <a:latin typeface="Calibri"/>
                <a:ea typeface="Calibri"/>
                <a:cs typeface="Calibri"/>
                <a:sym typeface="Calibri"/>
              </a:endParaRPr>
            </a:p>
          </p:txBody>
        </p:sp>
      </p:grpSp>
      <p:grpSp>
        <p:nvGrpSpPr>
          <p:cNvPr id="2422" name="Google Shape;2422;p41"/>
          <p:cNvGrpSpPr/>
          <p:nvPr/>
        </p:nvGrpSpPr>
        <p:grpSpPr>
          <a:xfrm>
            <a:off x="70903" y="5556872"/>
            <a:ext cx="11865543" cy="646500"/>
            <a:chOff x="45776" y="3883500"/>
            <a:chExt cx="11865543" cy="646500"/>
          </a:xfrm>
        </p:grpSpPr>
        <p:sp>
          <p:nvSpPr>
            <p:cNvPr id="2423" name="Google Shape;2423;p4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424" name="Google Shape;2424;p41"/>
            <p:cNvSpPr txBox="1"/>
            <p:nvPr/>
          </p:nvSpPr>
          <p:spPr>
            <a:xfrm>
              <a:off x="1540919" y="3883500"/>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Foi inserida a possibilidade de computar na jornada docente a participação em outros programas relacionados ao ensino, como por exemplo, PIBID e Residência Pedagógica.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9" name="Shape 2429"/>
        <p:cNvGrpSpPr/>
        <p:nvPr/>
      </p:nvGrpSpPr>
      <p:grpSpPr>
        <a:xfrm>
          <a:off x="0" y="0"/>
          <a:ext cx="0" cy="0"/>
          <a:chOff x="0" y="0"/>
          <a:chExt cx="0" cy="0"/>
        </a:xfrm>
      </p:grpSpPr>
      <p:sp>
        <p:nvSpPr>
          <p:cNvPr id="2430" name="Google Shape;2430;g1e0ef8b40d4_0_4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431" name="Google Shape;2431;g1e0ef8b40d4_0_4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432" name="Google Shape;2432;g1e0ef8b40d4_0_4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433" name="Google Shape;2433;g1e0ef8b40d4_0_4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434" name="Google Shape;2434;g1e0ef8b40d4_0_4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435" name="Google Shape;2435;g1e0ef8b40d4_0_46"/>
          <p:cNvSpPr txBox="1"/>
          <p:nvPr/>
        </p:nvSpPr>
        <p:spPr>
          <a:xfrm>
            <a:off x="1551011" y="1944572"/>
            <a:ext cx="10400400" cy="1323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2000" u="none" strike="noStrike">
                <a:solidFill>
                  <a:srgbClr val="000000"/>
                </a:solidFill>
                <a:latin typeface="Calibri"/>
                <a:ea typeface="Calibri"/>
                <a:cs typeface="Calibri"/>
                <a:sym typeface="Calibri"/>
              </a:rPr>
              <a:t>São consideradas atividades de autoria</a:t>
            </a:r>
            <a:r>
              <a:rPr b="0" i="1" lang="pt-BR" sz="2000" u="none" strike="noStrike">
                <a:solidFill>
                  <a:srgbClr val="2A2A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coordenação ou participação em projeto de ensino as ações docentes voltadas para </a:t>
            </a:r>
            <a:r>
              <a:rPr b="0" i="0" lang="pt-BR" sz="2000" u="none" strike="noStrike">
                <a:solidFill>
                  <a:srgbClr val="202000"/>
                </a:solidFill>
                <a:latin typeface="Calibri"/>
                <a:ea typeface="Calibri"/>
                <a:cs typeface="Calibri"/>
                <a:sym typeface="Calibri"/>
              </a:rPr>
              <a:t>a </a:t>
            </a:r>
            <a:r>
              <a:rPr b="0" i="0" lang="pt-BR" sz="2000" u="none" strike="noStrike">
                <a:solidFill>
                  <a:srgbClr val="000000"/>
                </a:solidFill>
                <a:latin typeface="Calibri"/>
                <a:ea typeface="Calibri"/>
                <a:cs typeface="Calibri"/>
                <a:sym typeface="Calibri"/>
              </a:rPr>
              <a:t>valorização do processo ensino aprendizagem, implementação de projetos pedagógicos inovadores, integração com a pesquisa e extensão, de acordo com regulamentação específica aprovada pelo Conselho Superior. </a:t>
            </a:r>
            <a:r>
              <a:rPr b="0" i="0" lang="pt-BR" sz="2000" u="none" strike="noStrike">
                <a:solidFill>
                  <a:schemeClr val="dk1"/>
                </a:solidFill>
                <a:latin typeface="Calibri"/>
                <a:ea typeface="Calibri"/>
                <a:cs typeface="Calibri"/>
                <a:sym typeface="Calibri"/>
              </a:rPr>
              <a:t> </a:t>
            </a:r>
            <a:endParaRPr/>
          </a:p>
        </p:txBody>
      </p:sp>
      <p:sp>
        <p:nvSpPr>
          <p:cNvPr id="2436" name="Google Shape;2436;g1e0ef8b40d4_0_4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437" name="Google Shape;2437;g1e0ef8b40d4_0_4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2438" name="Google Shape;2438;g1e0ef8b40d4_0_46"/>
          <p:cNvGrpSpPr/>
          <p:nvPr/>
        </p:nvGrpSpPr>
        <p:grpSpPr>
          <a:xfrm>
            <a:off x="55853" y="3579904"/>
            <a:ext cx="11880543" cy="1754700"/>
            <a:chOff x="30726" y="2967372"/>
            <a:chExt cx="11880543" cy="1754700"/>
          </a:xfrm>
        </p:grpSpPr>
        <p:sp>
          <p:nvSpPr>
            <p:cNvPr id="2439" name="Google Shape;2439;g1e0ef8b40d4_0_46"/>
            <p:cNvSpPr txBox="1"/>
            <p:nvPr/>
          </p:nvSpPr>
          <p:spPr>
            <a:xfrm>
              <a:off x="30726" y="31955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440" name="Google Shape;2440;g1e0ef8b40d4_0_46"/>
            <p:cNvSpPr txBox="1"/>
            <p:nvPr/>
          </p:nvSpPr>
          <p:spPr>
            <a:xfrm>
              <a:off x="1540869" y="2967371"/>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650">
                  <a:solidFill>
                    <a:srgbClr val="040C28"/>
                  </a:solidFill>
                </a:rPr>
                <a:t>§1 - </a:t>
              </a: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Para a coordenação/autoria de projeto de ensino, de acordo com regulamentação específica aprovada pelo Conselho Superior, o servidor docente poderá computar, em sua carga horária semanal de trabalho, até 6 horas, limitado a um projeto.</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§2- O servidor docente que tiver participação em projeto de ensino, de acordo com regulamentação específica aprovada pelo Conselho Superior, poderá computar, em sua carga horária semanal de trabalho,  3 horas, limitado a 1(um) projeto.</a:t>
              </a:r>
              <a:endParaRPr sz="1800">
                <a:solidFill>
                  <a:schemeClr val="dk1"/>
                </a:solidFill>
                <a:latin typeface="Calibri"/>
                <a:ea typeface="Calibri"/>
                <a:cs typeface="Calibri"/>
                <a:sym typeface="Calibri"/>
              </a:endParaRPr>
            </a:p>
          </p:txBody>
        </p:sp>
      </p:grpSp>
      <p:grpSp>
        <p:nvGrpSpPr>
          <p:cNvPr id="2441" name="Google Shape;2441;g1e0ef8b40d4_0_46"/>
          <p:cNvGrpSpPr/>
          <p:nvPr/>
        </p:nvGrpSpPr>
        <p:grpSpPr>
          <a:xfrm>
            <a:off x="70903" y="5556872"/>
            <a:ext cx="11865543" cy="556742"/>
            <a:chOff x="45776" y="3883500"/>
            <a:chExt cx="11865543" cy="556742"/>
          </a:xfrm>
        </p:grpSpPr>
        <p:sp>
          <p:nvSpPr>
            <p:cNvPr id="2442" name="Google Shape;2442;g1e0ef8b40d4_0_4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443" name="Google Shape;2443;g1e0ef8b40d4_0_46"/>
            <p:cNvSpPr txBox="1"/>
            <p:nvPr/>
          </p:nvSpPr>
          <p:spPr>
            <a:xfrm>
              <a:off x="1540919" y="3883500"/>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8" name="Shape 2448"/>
        <p:cNvGrpSpPr/>
        <p:nvPr/>
      </p:nvGrpSpPr>
      <p:grpSpPr>
        <a:xfrm>
          <a:off x="0" y="0"/>
          <a:ext cx="0" cy="0"/>
          <a:chOff x="0" y="0"/>
          <a:chExt cx="0" cy="0"/>
        </a:xfrm>
      </p:grpSpPr>
      <p:sp>
        <p:nvSpPr>
          <p:cNvPr id="2449" name="Google Shape;2449;g1e0ef8b40d4_0_26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450" name="Google Shape;2450;g1e0ef8b40d4_0_26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451" name="Google Shape;2451;g1e0ef8b40d4_0_26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452" name="Google Shape;2452;g1e0ef8b40d4_0_26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453" name="Google Shape;2453;g1e0ef8b40d4_0_26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454" name="Google Shape;2454;g1e0ef8b40d4_0_263"/>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2455" name="Google Shape;2455;g1e0ef8b40d4_0_26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456" name="Google Shape;2456;g1e0ef8b40d4_0_263"/>
          <p:cNvSpPr txBox="1"/>
          <p:nvPr/>
        </p:nvSpPr>
        <p:spPr>
          <a:xfrm>
            <a:off x="6289875" y="1305000"/>
            <a:ext cx="2754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2457" name="Google Shape;2457;g1e0ef8b40d4_0_263"/>
          <p:cNvGrpSpPr/>
          <p:nvPr/>
        </p:nvGrpSpPr>
        <p:grpSpPr>
          <a:xfrm>
            <a:off x="70865" y="2824853"/>
            <a:ext cx="11865531" cy="2724300"/>
            <a:chOff x="30789" y="2527859"/>
            <a:chExt cx="11865531" cy="2724300"/>
          </a:xfrm>
        </p:grpSpPr>
        <p:sp>
          <p:nvSpPr>
            <p:cNvPr id="2458" name="Google Shape;2458;g1e0ef8b40d4_0_263"/>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459" name="Google Shape;2459;g1e0ef8b40d4_0_263"/>
            <p:cNvSpPr txBox="1"/>
            <p:nvPr/>
          </p:nvSpPr>
          <p:spPr>
            <a:xfrm>
              <a:off x="1525919" y="2527859"/>
              <a:ext cx="10370400" cy="272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Projetos Integradores são ações pedagógicas inter/multi/transdisciplinares propostas para o fortalecimento da formação profissional e tecnológica integrada em consonância com PDI e PPPI aprovadas no âmbito do Conselho Departamental. Parágrafo único - Projetos integradores são ações pedagógicas articuladas entre docentes de diferentes disciplinas de um mesmo período ou série do curso. Podem se articular em torno de disciplinas específicas ou em torno de disciplinas ministradas pelos docentes envolvidos no Projeto, a depender do PPC de cada curso.</a:t>
              </a:r>
              <a:endParaRPr b="1" sz="19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b="1" lang="pt-BR" sz="1900">
                  <a:solidFill>
                    <a:schemeClr val="dk1"/>
                  </a:solidFill>
                  <a:latin typeface="Calibri"/>
                  <a:ea typeface="Calibri"/>
                  <a:cs typeface="Calibri"/>
                  <a:sym typeface="Calibri"/>
                </a:rPr>
                <a:t>Parágrafo único: A participação de servidor docente em projeto integrador, de acordo com regulamentação específica, poderá computar, em sua carga horária semanal de trabalho, até 2 horas, limitado a um projeto.</a:t>
              </a:r>
              <a:endParaRPr b="1" sz="1900">
                <a:solidFill>
                  <a:schemeClr val="dk1"/>
                </a:solidFill>
                <a:latin typeface="Calibri"/>
                <a:ea typeface="Calibri"/>
                <a:cs typeface="Calibri"/>
                <a:sym typeface="Calibri"/>
              </a:endParaRPr>
            </a:p>
          </p:txBody>
        </p:sp>
      </p:grpSp>
      <p:grpSp>
        <p:nvGrpSpPr>
          <p:cNvPr id="2460" name="Google Shape;2460;g1e0ef8b40d4_0_263"/>
          <p:cNvGrpSpPr/>
          <p:nvPr/>
        </p:nvGrpSpPr>
        <p:grpSpPr>
          <a:xfrm>
            <a:off x="155075" y="5871548"/>
            <a:ext cx="11781318" cy="394995"/>
            <a:chOff x="129951" y="3319553"/>
            <a:chExt cx="11781318" cy="870609"/>
          </a:xfrm>
        </p:grpSpPr>
        <p:sp>
          <p:nvSpPr>
            <p:cNvPr id="2461" name="Google Shape;2461;g1e0ef8b40d4_0_263"/>
            <p:cNvSpPr txBox="1"/>
            <p:nvPr/>
          </p:nvSpPr>
          <p:spPr>
            <a:xfrm>
              <a:off x="129951" y="3319553"/>
              <a:ext cx="1510200" cy="848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880"/>
                <a:buFont typeface="Noto Sans Symbols"/>
                <a:buNone/>
              </a:pPr>
              <a:r>
                <a:rPr b="1" lang="pt-BR" sz="1679">
                  <a:solidFill>
                    <a:schemeClr val="dk1"/>
                  </a:solidFill>
                  <a:latin typeface="Century"/>
                  <a:ea typeface="Century"/>
                  <a:cs typeface="Century"/>
                  <a:sym typeface="Century"/>
                </a:rPr>
                <a:t>Justificativa </a:t>
              </a:r>
              <a:endParaRPr sz="1679">
                <a:solidFill>
                  <a:schemeClr val="dk1"/>
                </a:solidFill>
                <a:latin typeface="Calibri"/>
                <a:ea typeface="Calibri"/>
                <a:cs typeface="Calibri"/>
                <a:sym typeface="Calibri"/>
              </a:endParaRPr>
            </a:p>
          </p:txBody>
        </p:sp>
        <p:sp>
          <p:nvSpPr>
            <p:cNvPr id="2462" name="Google Shape;2462;g1e0ef8b40d4_0_263"/>
            <p:cNvSpPr txBox="1"/>
            <p:nvPr/>
          </p:nvSpPr>
          <p:spPr>
            <a:xfrm>
              <a:off x="1540869" y="3375962"/>
              <a:ext cx="10370400" cy="81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Inclusão de artigo após o Art. 11, relacionado aos projetos integradores (interdisciplinares)</a:t>
              </a:r>
              <a:endParaRPr sz="1800">
                <a:solidFill>
                  <a:schemeClr val="dk1"/>
                </a:solidFill>
                <a:latin typeface="Calibri"/>
                <a:ea typeface="Calibri"/>
                <a:cs typeface="Calibri"/>
                <a:sym typeface="Calibri"/>
              </a:endParaRPr>
            </a:p>
          </p:txBody>
        </p:sp>
      </p:grpSp>
      <p:sp>
        <p:nvSpPr>
          <p:cNvPr id="2463" name="Google Shape;2463;g1e0ef8b40d4_0_26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2464" name="Google Shape;2464;g1e0ef8b40d4_0_26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2465" name="Google Shape;2465;g1e0ef8b40d4_0_26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0" name="Shape 2470"/>
        <p:cNvGrpSpPr/>
        <p:nvPr/>
      </p:nvGrpSpPr>
      <p:grpSpPr>
        <a:xfrm>
          <a:off x="0" y="0"/>
          <a:ext cx="0" cy="0"/>
          <a:chOff x="0" y="0"/>
          <a:chExt cx="0" cy="0"/>
        </a:xfrm>
      </p:grpSpPr>
      <p:sp>
        <p:nvSpPr>
          <p:cNvPr id="2471" name="Google Shape;2471;g1e0ef8b40d4_0_6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472" name="Google Shape;2472;g1e0ef8b40d4_0_6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473" name="Google Shape;2473;g1e0ef8b40d4_0_6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474" name="Google Shape;2474;g1e0ef8b40d4_0_6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475" name="Google Shape;2475;g1e0ef8b40d4_0_6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476" name="Google Shape;2476;g1e0ef8b40d4_0_6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2477" name="Google Shape;2477;g1e0ef8b40d4_0_6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478" name="Google Shape;2478;g1e0ef8b40d4_0_68"/>
          <p:cNvSpPr txBox="1"/>
          <p:nvPr/>
        </p:nvSpPr>
        <p:spPr>
          <a:xfrm>
            <a:off x="6289875" y="1305000"/>
            <a:ext cx="2754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2479" name="Google Shape;2479;g1e0ef8b40d4_0_68"/>
          <p:cNvGrpSpPr/>
          <p:nvPr/>
        </p:nvGrpSpPr>
        <p:grpSpPr>
          <a:xfrm>
            <a:off x="70865" y="2824853"/>
            <a:ext cx="11865531" cy="1847100"/>
            <a:chOff x="30789" y="2527859"/>
            <a:chExt cx="11865531" cy="1847100"/>
          </a:xfrm>
        </p:grpSpPr>
        <p:sp>
          <p:nvSpPr>
            <p:cNvPr id="2480" name="Google Shape;2480;g1e0ef8b40d4_0_68"/>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481" name="Google Shape;2481;g1e0ef8b40d4_0_68"/>
            <p:cNvSpPr txBox="1"/>
            <p:nvPr/>
          </p:nvSpPr>
          <p:spPr>
            <a:xfrm>
              <a:off x="1525919" y="252785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São consideradas atividades de coordenação/participação em projetos integradores (interdisciplinares) as ações docentes voltadas para a realização de projetos interdisciplinares previstos na organização curricular dos cursos, por meio dos Projetos Pedagógicos de Curso, com o intuito de promover a integração entre teoria e prática, entre as diferentes disciplinas e áreas de conhecimento e entre os núcleos básico e específicos dos cursos, na perspectiva da indissociabilidade entre ensino, pesquisa e extensão.</a:t>
              </a:r>
              <a:endParaRPr b="1" sz="1900">
                <a:solidFill>
                  <a:schemeClr val="dk1"/>
                </a:solidFill>
                <a:latin typeface="Calibri"/>
                <a:ea typeface="Calibri"/>
                <a:cs typeface="Calibri"/>
                <a:sym typeface="Calibri"/>
              </a:endParaRPr>
            </a:p>
          </p:txBody>
        </p:sp>
      </p:grpSp>
      <p:grpSp>
        <p:nvGrpSpPr>
          <p:cNvPr id="2482" name="Google Shape;2482;g1e0ef8b40d4_0_68"/>
          <p:cNvGrpSpPr/>
          <p:nvPr/>
        </p:nvGrpSpPr>
        <p:grpSpPr>
          <a:xfrm>
            <a:off x="70903" y="5049313"/>
            <a:ext cx="11865493" cy="467100"/>
            <a:chOff x="45776" y="3375941"/>
            <a:chExt cx="11865493" cy="467100"/>
          </a:xfrm>
        </p:grpSpPr>
        <p:sp>
          <p:nvSpPr>
            <p:cNvPr id="2483" name="Google Shape;2483;g1e0ef8b40d4_0_68"/>
            <p:cNvSpPr txBox="1"/>
            <p:nvPr/>
          </p:nvSpPr>
          <p:spPr>
            <a:xfrm>
              <a:off x="45776" y="3375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484" name="Google Shape;2484;g1e0ef8b40d4_0_68"/>
            <p:cNvSpPr txBox="1"/>
            <p:nvPr/>
          </p:nvSpPr>
          <p:spPr>
            <a:xfrm>
              <a:off x="1540869" y="33759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I</a:t>
              </a:r>
              <a:r>
                <a:rPr lang="pt-BR" sz="1800">
                  <a:solidFill>
                    <a:schemeClr val="dk1"/>
                  </a:solidFill>
                  <a:latin typeface="Calibri"/>
                  <a:ea typeface="Calibri"/>
                  <a:cs typeface="Calibri"/>
                  <a:sym typeface="Calibri"/>
                </a:rPr>
                <a:t>nclusão de artigo após o Art. 11, relacionado aos projetos integradores (interdisciplinares)</a:t>
              </a:r>
              <a:endParaRPr sz="1800">
                <a:solidFill>
                  <a:schemeClr val="dk1"/>
                </a:solidFill>
                <a:latin typeface="Calibri"/>
                <a:ea typeface="Calibri"/>
                <a:cs typeface="Calibri"/>
                <a:sym typeface="Calibri"/>
              </a:endParaRPr>
            </a:p>
          </p:txBody>
        </p:sp>
      </p:grpSp>
      <p:sp>
        <p:nvSpPr>
          <p:cNvPr id="2485" name="Google Shape;2485;g1e0ef8b40d4_0_6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2486" name="Google Shape;2486;g1e0ef8b40d4_0_6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2487" name="Google Shape;2487;g1e0ef8b40d4_0_6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2" name="Shape 2492"/>
        <p:cNvGrpSpPr/>
        <p:nvPr/>
      </p:nvGrpSpPr>
      <p:grpSpPr>
        <a:xfrm>
          <a:off x="0" y="0"/>
          <a:ext cx="0" cy="0"/>
          <a:chOff x="0" y="0"/>
          <a:chExt cx="0" cy="0"/>
        </a:xfrm>
      </p:grpSpPr>
      <p:sp>
        <p:nvSpPr>
          <p:cNvPr id="2493" name="Google Shape;2493;p42"/>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494" name="Google Shape;2494;p4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495" name="Google Shape;2495;p4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496" name="Google Shape;2496;p4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497" name="Google Shape;2497;p42"/>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498" name="Google Shape;2498;p42"/>
          <p:cNvSpPr txBox="1"/>
          <p:nvPr/>
        </p:nvSpPr>
        <p:spPr>
          <a:xfrm>
            <a:off x="1551011" y="1944572"/>
            <a:ext cx="1040049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12</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A </a:t>
            </a:r>
            <a:r>
              <a:rPr b="0" i="0" lang="pt-BR" sz="2000" u="none" strike="noStrike">
                <a:solidFill>
                  <a:srgbClr val="101000"/>
                </a:solidFill>
                <a:latin typeface="Calibri"/>
                <a:ea typeface="Calibri"/>
                <a:cs typeface="Calibri"/>
                <a:sym typeface="Calibri"/>
              </a:rPr>
              <a:t>distribuição </a:t>
            </a:r>
            <a:r>
              <a:rPr b="0" i="0" lang="pt-BR" sz="2000" u="none" strike="noStrike">
                <a:solidFill>
                  <a:srgbClr val="2A2A00"/>
                </a:solidFill>
                <a:latin typeface="Calibri"/>
                <a:ea typeface="Calibri"/>
                <a:cs typeface="Calibri"/>
                <a:sym typeface="Calibri"/>
              </a:rPr>
              <a:t>da </a:t>
            </a:r>
            <a:r>
              <a:rPr b="0" i="0" lang="pt-BR" sz="2000" u="none" strike="noStrike">
                <a:solidFill>
                  <a:srgbClr val="000000"/>
                </a:solidFill>
                <a:latin typeface="Calibri"/>
                <a:ea typeface="Calibri"/>
                <a:cs typeface="Calibri"/>
                <a:sym typeface="Calibri"/>
              </a:rPr>
              <a:t>carga </a:t>
            </a:r>
            <a:r>
              <a:rPr b="0" i="0" lang="pt-BR" sz="2000" u="none" strike="noStrike">
                <a:solidFill>
                  <a:srgbClr val="101000"/>
                </a:solidFill>
                <a:latin typeface="Calibri"/>
                <a:ea typeface="Calibri"/>
                <a:cs typeface="Calibri"/>
                <a:sym typeface="Calibri"/>
              </a:rPr>
              <a:t>horária </a:t>
            </a:r>
            <a:r>
              <a:rPr b="0" i="0" lang="pt-BR" sz="2000" u="none" strike="noStrike">
                <a:solidFill>
                  <a:srgbClr val="505000"/>
                </a:solidFill>
                <a:latin typeface="Calibri"/>
                <a:ea typeface="Calibri"/>
                <a:cs typeface="Calibri"/>
                <a:sym typeface="Calibri"/>
              </a:rPr>
              <a:t>semanal </a:t>
            </a:r>
            <a:r>
              <a:rPr b="0" i="0" lang="pt-BR" sz="2000" u="none" strike="noStrike">
                <a:solidFill>
                  <a:srgbClr val="000000"/>
                </a:solidFill>
                <a:latin typeface="Calibri"/>
                <a:ea typeface="Calibri"/>
                <a:cs typeface="Calibri"/>
                <a:sym typeface="Calibri"/>
              </a:rPr>
              <a:t>do </a:t>
            </a:r>
            <a:r>
              <a:rPr b="0" i="0" lang="pt-BR" sz="2000" u="none" strike="noStrike">
                <a:solidFill>
                  <a:srgbClr val="101000"/>
                </a:solidFill>
                <a:latin typeface="Calibri"/>
                <a:ea typeface="Calibri"/>
                <a:cs typeface="Calibri"/>
                <a:sym typeface="Calibri"/>
              </a:rPr>
              <a:t>servidor </a:t>
            </a:r>
            <a:r>
              <a:rPr b="0" i="0" lang="pt-BR" sz="2000" u="none" strike="noStrike">
                <a:solidFill>
                  <a:srgbClr val="242400"/>
                </a:solidFill>
                <a:latin typeface="Calibri"/>
                <a:ea typeface="Calibri"/>
                <a:cs typeface="Calibri"/>
                <a:sym typeface="Calibri"/>
              </a:rPr>
              <a:t>docente </a:t>
            </a:r>
            <a:r>
              <a:rPr b="0" i="0" lang="pt-BR" sz="2000" u="none" strike="noStrike">
                <a:solidFill>
                  <a:srgbClr val="000000"/>
                </a:solidFill>
                <a:latin typeface="Calibri"/>
                <a:ea typeface="Calibri"/>
                <a:cs typeface="Calibri"/>
                <a:sym typeface="Calibri"/>
              </a:rPr>
              <a:t>deverá contemplar</a:t>
            </a:r>
            <a:r>
              <a:rPr b="0" i="0" lang="pt-BR" sz="2000" u="none" strike="noStrike">
                <a:solidFill>
                  <a:srgbClr val="4848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necessariamente</a:t>
            </a:r>
            <a:r>
              <a:rPr b="0" i="0" lang="pt-BR" sz="2000" u="none" strike="noStrike">
                <a:solidFill>
                  <a:srgbClr val="2323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as atividades de ensino estabelecidas nos Incisos I, II e III do Art</a:t>
            </a:r>
            <a:r>
              <a:rPr b="0" i="0" lang="pt-BR" sz="2000" u="sng">
                <a:solidFill>
                  <a:srgbClr val="000000"/>
                </a:solidFill>
                <a:latin typeface="Calibri"/>
                <a:ea typeface="Calibri"/>
                <a:cs typeface="Calibri"/>
                <a:sym typeface="Calibri"/>
              </a:rPr>
              <a:t>i</a:t>
            </a:r>
            <a:r>
              <a:rPr b="0" i="0" lang="pt-BR" sz="2000" u="none" strike="noStrike">
                <a:solidFill>
                  <a:srgbClr val="000000"/>
                </a:solidFill>
                <a:latin typeface="Calibri"/>
                <a:ea typeface="Calibri"/>
                <a:cs typeface="Calibri"/>
                <a:sym typeface="Calibri"/>
              </a:rPr>
              <a:t>go 7</a:t>
            </a:r>
            <a:r>
              <a:rPr b="0" baseline="30000" i="0" lang="pt-BR" sz="2000" u="none" strike="noStrike">
                <a:solidFill>
                  <a:srgbClr val="000000"/>
                </a:solidFill>
                <a:latin typeface="Calibri"/>
                <a:ea typeface="Calibri"/>
                <a:cs typeface="Calibri"/>
                <a:sym typeface="Calibri"/>
              </a:rPr>
              <a:t>o</a:t>
            </a:r>
            <a:r>
              <a:rPr b="0" i="0" lang="pt-BR" sz="2000" u="none" strike="noStrike">
                <a:solidFill>
                  <a:srgbClr val="000000"/>
                </a:solidFill>
                <a:latin typeface="Calibri"/>
                <a:ea typeface="Calibri"/>
                <a:cs typeface="Calibri"/>
                <a:sym typeface="Calibri"/>
              </a:rPr>
              <a:t> deste Regulamento</a:t>
            </a:r>
            <a:r>
              <a:rPr b="0" i="0" lang="pt-BR" sz="2000" u="none" strike="noStrike">
                <a:solidFill>
                  <a:srgbClr val="404000"/>
                </a:solidFill>
                <a:latin typeface="Calibri"/>
                <a:ea typeface="Calibri"/>
                <a:cs typeface="Calibri"/>
                <a:sym typeface="Calibri"/>
              </a:rPr>
              <a:t>.</a:t>
            </a:r>
            <a:endParaRPr b="0" i="0" sz="2000" u="none" strike="noStrike">
              <a:solidFill>
                <a:schemeClr val="dk1"/>
              </a:solidFill>
              <a:latin typeface="Calibri"/>
              <a:ea typeface="Calibri"/>
              <a:cs typeface="Calibri"/>
              <a:sym typeface="Calibri"/>
            </a:endParaRPr>
          </a:p>
        </p:txBody>
      </p:sp>
      <p:sp>
        <p:nvSpPr>
          <p:cNvPr id="2499" name="Google Shape;2499;p4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500" name="Google Shape;2500;p4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2501" name="Google Shape;2501;p42"/>
          <p:cNvGrpSpPr/>
          <p:nvPr/>
        </p:nvGrpSpPr>
        <p:grpSpPr>
          <a:xfrm>
            <a:off x="70903" y="4157541"/>
            <a:ext cx="11880468" cy="1015800"/>
            <a:chOff x="45776" y="3545009"/>
            <a:chExt cx="11880468" cy="1015800"/>
          </a:xfrm>
        </p:grpSpPr>
        <p:sp>
          <p:nvSpPr>
            <p:cNvPr id="2502" name="Google Shape;2502;p4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503" name="Google Shape;2503;p42"/>
            <p:cNvSpPr txBox="1"/>
            <p:nvPr/>
          </p:nvSpPr>
          <p:spPr>
            <a:xfrm>
              <a:off x="1555844" y="3545009"/>
              <a:ext cx="10370400" cy="1015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a:t>
              </a:r>
              <a:r>
                <a:rPr b="1" lang="pt-BR" sz="1900">
                  <a:solidFill>
                    <a:schemeClr val="dk1"/>
                  </a:solidFill>
                  <a:latin typeface="Calibri"/>
                  <a:ea typeface="Calibri"/>
                  <a:cs typeface="Calibri"/>
                  <a:sym typeface="Calibri"/>
                </a:rPr>
                <a:t>rt. 12</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A </a:t>
              </a:r>
              <a:r>
                <a:rPr lang="pt-BR" sz="2000">
                  <a:solidFill>
                    <a:srgbClr val="101000"/>
                  </a:solidFill>
                  <a:latin typeface="Calibri"/>
                  <a:ea typeface="Calibri"/>
                  <a:cs typeface="Calibri"/>
                  <a:sym typeface="Calibri"/>
                </a:rPr>
                <a:t>distribuição </a:t>
              </a:r>
              <a:r>
                <a:rPr lang="pt-BR" sz="2000">
                  <a:solidFill>
                    <a:srgbClr val="2A2A00"/>
                  </a:solidFill>
                  <a:latin typeface="Calibri"/>
                  <a:ea typeface="Calibri"/>
                  <a:cs typeface="Calibri"/>
                  <a:sym typeface="Calibri"/>
                </a:rPr>
                <a:t>da </a:t>
              </a:r>
              <a:r>
                <a:rPr lang="pt-BR" sz="2000">
                  <a:solidFill>
                    <a:schemeClr val="dk2"/>
                  </a:solidFill>
                  <a:latin typeface="Calibri"/>
                  <a:ea typeface="Calibri"/>
                  <a:cs typeface="Calibri"/>
                  <a:sym typeface="Calibri"/>
                </a:rPr>
                <a:t>carga </a:t>
              </a:r>
              <a:r>
                <a:rPr lang="pt-BR" sz="2000">
                  <a:solidFill>
                    <a:srgbClr val="101000"/>
                  </a:solidFill>
                  <a:latin typeface="Calibri"/>
                  <a:ea typeface="Calibri"/>
                  <a:cs typeface="Calibri"/>
                  <a:sym typeface="Calibri"/>
                </a:rPr>
                <a:t>horária </a:t>
              </a:r>
              <a:r>
                <a:rPr lang="pt-BR" sz="2000">
                  <a:solidFill>
                    <a:srgbClr val="505000"/>
                  </a:solidFill>
                  <a:latin typeface="Calibri"/>
                  <a:ea typeface="Calibri"/>
                  <a:cs typeface="Calibri"/>
                  <a:sym typeface="Calibri"/>
                </a:rPr>
                <a:t>semanal </a:t>
              </a:r>
              <a:r>
                <a:rPr lang="pt-BR" sz="2000">
                  <a:solidFill>
                    <a:schemeClr val="dk2"/>
                  </a:solidFill>
                  <a:latin typeface="Calibri"/>
                  <a:ea typeface="Calibri"/>
                  <a:cs typeface="Calibri"/>
                  <a:sym typeface="Calibri"/>
                </a:rPr>
                <a:t>do </a:t>
              </a:r>
              <a:r>
                <a:rPr lang="pt-BR" sz="2000">
                  <a:solidFill>
                    <a:srgbClr val="101000"/>
                  </a:solidFill>
                  <a:latin typeface="Calibri"/>
                  <a:ea typeface="Calibri"/>
                  <a:cs typeface="Calibri"/>
                  <a:sym typeface="Calibri"/>
                </a:rPr>
                <a:t>servidor </a:t>
              </a:r>
              <a:r>
                <a:rPr lang="pt-BR" sz="2000">
                  <a:solidFill>
                    <a:srgbClr val="242400"/>
                  </a:solidFill>
                  <a:latin typeface="Calibri"/>
                  <a:ea typeface="Calibri"/>
                  <a:cs typeface="Calibri"/>
                  <a:sym typeface="Calibri"/>
                </a:rPr>
                <a:t>docente </a:t>
              </a:r>
              <a:r>
                <a:rPr lang="pt-BR" sz="2000">
                  <a:solidFill>
                    <a:schemeClr val="dk2"/>
                  </a:solidFill>
                  <a:latin typeface="Calibri"/>
                  <a:ea typeface="Calibri"/>
                  <a:cs typeface="Calibri"/>
                  <a:sym typeface="Calibri"/>
                </a:rPr>
                <a:t>deverá contemplar</a:t>
              </a:r>
              <a:r>
                <a:rPr lang="pt-BR" sz="2000">
                  <a:solidFill>
                    <a:srgbClr val="484800"/>
                  </a:solidFill>
                  <a:latin typeface="Calibri"/>
                  <a:ea typeface="Calibri"/>
                  <a:cs typeface="Calibri"/>
                  <a:sym typeface="Calibri"/>
                </a:rPr>
                <a:t>, </a:t>
              </a:r>
              <a:r>
                <a:rPr lang="pt-BR" sz="2000">
                  <a:solidFill>
                    <a:schemeClr val="dk2"/>
                  </a:solidFill>
                  <a:latin typeface="Calibri"/>
                  <a:ea typeface="Calibri"/>
                  <a:cs typeface="Calibri"/>
                  <a:sym typeface="Calibri"/>
                </a:rPr>
                <a:t>necessariamente</a:t>
              </a:r>
              <a:r>
                <a:rPr lang="pt-BR" sz="2000">
                  <a:solidFill>
                    <a:srgbClr val="232300"/>
                  </a:solidFill>
                  <a:latin typeface="Calibri"/>
                  <a:ea typeface="Calibri"/>
                  <a:cs typeface="Calibri"/>
                  <a:sym typeface="Calibri"/>
                </a:rPr>
                <a:t>, </a:t>
              </a:r>
              <a:r>
                <a:rPr lang="pt-BR" sz="2000">
                  <a:solidFill>
                    <a:schemeClr val="dk2"/>
                  </a:solidFill>
                  <a:latin typeface="Calibri"/>
                  <a:ea typeface="Calibri"/>
                  <a:cs typeface="Calibri"/>
                  <a:sym typeface="Calibri"/>
                </a:rPr>
                <a:t>as atividades de ensino estabelecidas nos Incisos I, II, III e </a:t>
              </a:r>
              <a:r>
                <a:rPr lang="pt-BR" sz="2000">
                  <a:solidFill>
                    <a:srgbClr val="0000FF"/>
                  </a:solidFill>
                  <a:latin typeface="Calibri"/>
                  <a:ea typeface="Calibri"/>
                  <a:cs typeface="Calibri"/>
                  <a:sym typeface="Calibri"/>
                </a:rPr>
                <a:t>V</a:t>
              </a:r>
              <a:r>
                <a:rPr lang="pt-BR" sz="2000">
                  <a:solidFill>
                    <a:schemeClr val="dk2"/>
                  </a:solidFill>
                  <a:latin typeface="Calibri"/>
                  <a:ea typeface="Calibri"/>
                  <a:cs typeface="Calibri"/>
                  <a:sym typeface="Calibri"/>
                </a:rPr>
                <a:t> do Art</a:t>
              </a:r>
              <a:r>
                <a:rPr lang="pt-BR" sz="2000" u="sng">
                  <a:solidFill>
                    <a:schemeClr val="dk2"/>
                  </a:solidFill>
                  <a:latin typeface="Calibri"/>
                  <a:ea typeface="Calibri"/>
                  <a:cs typeface="Calibri"/>
                  <a:sym typeface="Calibri"/>
                </a:rPr>
                <a:t>i</a:t>
              </a:r>
              <a:r>
                <a:rPr lang="pt-BR" sz="2000">
                  <a:solidFill>
                    <a:schemeClr val="dk2"/>
                  </a:solidFill>
                  <a:latin typeface="Calibri"/>
                  <a:ea typeface="Calibri"/>
                  <a:cs typeface="Calibri"/>
                  <a:sym typeface="Calibri"/>
                </a:rPr>
                <a:t>go 7</a:t>
              </a:r>
              <a:r>
                <a:rPr baseline="30000" lang="pt-BR" sz="2000">
                  <a:solidFill>
                    <a:schemeClr val="dk2"/>
                  </a:solidFill>
                  <a:latin typeface="Calibri"/>
                  <a:ea typeface="Calibri"/>
                  <a:cs typeface="Calibri"/>
                  <a:sym typeface="Calibri"/>
                </a:rPr>
                <a:t>o</a:t>
              </a:r>
              <a:r>
                <a:rPr lang="pt-BR" sz="2000">
                  <a:solidFill>
                    <a:schemeClr val="dk2"/>
                  </a:solidFill>
                  <a:latin typeface="Calibri"/>
                  <a:ea typeface="Calibri"/>
                  <a:cs typeface="Calibri"/>
                  <a:sym typeface="Calibri"/>
                </a:rPr>
                <a:t> deste Regulamento</a:t>
              </a:r>
              <a:r>
                <a:rPr lang="pt-BR" sz="2000">
                  <a:solidFill>
                    <a:srgbClr val="404000"/>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2504" name="Google Shape;2504;p42"/>
          <p:cNvGrpSpPr/>
          <p:nvPr/>
        </p:nvGrpSpPr>
        <p:grpSpPr>
          <a:xfrm>
            <a:off x="70903" y="5646513"/>
            <a:ext cx="11880468" cy="467175"/>
            <a:chOff x="45776" y="3973141"/>
            <a:chExt cx="11880468" cy="467175"/>
          </a:xfrm>
        </p:grpSpPr>
        <p:sp>
          <p:nvSpPr>
            <p:cNvPr id="2505" name="Google Shape;2505;p4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506" name="Google Shape;2506;p42"/>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O referido inciso: “outras atividades inerentes ao ensino, autorizadas pela Chefia de Departamento”.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1" name="Shape 2511"/>
        <p:cNvGrpSpPr/>
        <p:nvPr/>
      </p:nvGrpSpPr>
      <p:grpSpPr>
        <a:xfrm>
          <a:off x="0" y="0"/>
          <a:ext cx="0" cy="0"/>
          <a:chOff x="0" y="0"/>
          <a:chExt cx="0" cy="0"/>
        </a:xfrm>
      </p:grpSpPr>
      <p:sp>
        <p:nvSpPr>
          <p:cNvPr id="2512" name="Google Shape;2512;g1e0ef8b40d4_0_9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513" name="Google Shape;2513;g1e0ef8b40d4_0_9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514" name="Google Shape;2514;g1e0ef8b40d4_0_9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515" name="Google Shape;2515;g1e0ef8b40d4_0_9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516" name="Google Shape;2516;g1e0ef8b40d4_0_9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517" name="Google Shape;2517;g1e0ef8b40d4_0_93"/>
          <p:cNvSpPr txBox="1"/>
          <p:nvPr/>
        </p:nvSpPr>
        <p:spPr>
          <a:xfrm>
            <a:off x="1551011" y="1944572"/>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12</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A </a:t>
            </a:r>
            <a:r>
              <a:rPr b="0" i="0" lang="pt-BR" sz="2000" u="none" strike="noStrike">
                <a:solidFill>
                  <a:srgbClr val="101000"/>
                </a:solidFill>
                <a:latin typeface="Calibri"/>
                <a:ea typeface="Calibri"/>
                <a:cs typeface="Calibri"/>
                <a:sym typeface="Calibri"/>
              </a:rPr>
              <a:t>distribuição </a:t>
            </a:r>
            <a:r>
              <a:rPr b="0" i="0" lang="pt-BR" sz="2000" u="none" strike="noStrike">
                <a:solidFill>
                  <a:srgbClr val="2A2A00"/>
                </a:solidFill>
                <a:latin typeface="Calibri"/>
                <a:ea typeface="Calibri"/>
                <a:cs typeface="Calibri"/>
                <a:sym typeface="Calibri"/>
              </a:rPr>
              <a:t>da </a:t>
            </a:r>
            <a:r>
              <a:rPr b="0" i="0" lang="pt-BR" sz="2000" u="none" strike="noStrike">
                <a:solidFill>
                  <a:srgbClr val="000000"/>
                </a:solidFill>
                <a:latin typeface="Calibri"/>
                <a:ea typeface="Calibri"/>
                <a:cs typeface="Calibri"/>
                <a:sym typeface="Calibri"/>
              </a:rPr>
              <a:t>carga </a:t>
            </a:r>
            <a:r>
              <a:rPr b="0" i="0" lang="pt-BR" sz="2000" u="none" strike="noStrike">
                <a:solidFill>
                  <a:srgbClr val="101000"/>
                </a:solidFill>
                <a:latin typeface="Calibri"/>
                <a:ea typeface="Calibri"/>
                <a:cs typeface="Calibri"/>
                <a:sym typeface="Calibri"/>
              </a:rPr>
              <a:t>horária </a:t>
            </a:r>
            <a:r>
              <a:rPr b="0" i="0" lang="pt-BR" sz="2000" u="none" strike="noStrike">
                <a:solidFill>
                  <a:srgbClr val="505000"/>
                </a:solidFill>
                <a:latin typeface="Calibri"/>
                <a:ea typeface="Calibri"/>
                <a:cs typeface="Calibri"/>
                <a:sym typeface="Calibri"/>
              </a:rPr>
              <a:t>semanal </a:t>
            </a:r>
            <a:r>
              <a:rPr b="0" i="0" lang="pt-BR" sz="2000" u="none" strike="noStrike">
                <a:solidFill>
                  <a:srgbClr val="000000"/>
                </a:solidFill>
                <a:latin typeface="Calibri"/>
                <a:ea typeface="Calibri"/>
                <a:cs typeface="Calibri"/>
                <a:sym typeface="Calibri"/>
              </a:rPr>
              <a:t>do </a:t>
            </a:r>
            <a:r>
              <a:rPr b="0" i="0" lang="pt-BR" sz="2000" u="none" strike="noStrike">
                <a:solidFill>
                  <a:srgbClr val="101000"/>
                </a:solidFill>
                <a:latin typeface="Calibri"/>
                <a:ea typeface="Calibri"/>
                <a:cs typeface="Calibri"/>
                <a:sym typeface="Calibri"/>
              </a:rPr>
              <a:t>servidor </a:t>
            </a:r>
            <a:r>
              <a:rPr b="0" i="0" lang="pt-BR" sz="2000" u="none" strike="noStrike">
                <a:solidFill>
                  <a:srgbClr val="242400"/>
                </a:solidFill>
                <a:latin typeface="Calibri"/>
                <a:ea typeface="Calibri"/>
                <a:cs typeface="Calibri"/>
                <a:sym typeface="Calibri"/>
              </a:rPr>
              <a:t>docente </a:t>
            </a:r>
            <a:r>
              <a:rPr b="0" i="0" lang="pt-BR" sz="2000" u="none" strike="noStrike">
                <a:solidFill>
                  <a:srgbClr val="000000"/>
                </a:solidFill>
                <a:latin typeface="Calibri"/>
                <a:ea typeface="Calibri"/>
                <a:cs typeface="Calibri"/>
                <a:sym typeface="Calibri"/>
              </a:rPr>
              <a:t>deverá contemplar</a:t>
            </a:r>
            <a:r>
              <a:rPr b="0" i="0" lang="pt-BR" sz="2000" u="none" strike="noStrike">
                <a:solidFill>
                  <a:srgbClr val="4848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necessariamente</a:t>
            </a:r>
            <a:r>
              <a:rPr b="0" i="0" lang="pt-BR" sz="2000" u="none" strike="noStrike">
                <a:solidFill>
                  <a:srgbClr val="2323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as atividades de ensino estabelecidas nos Incisos I, II e III do Art</a:t>
            </a:r>
            <a:r>
              <a:rPr b="0" i="0" lang="pt-BR" sz="2000" u="sng">
                <a:solidFill>
                  <a:srgbClr val="000000"/>
                </a:solidFill>
                <a:latin typeface="Calibri"/>
                <a:ea typeface="Calibri"/>
                <a:cs typeface="Calibri"/>
                <a:sym typeface="Calibri"/>
              </a:rPr>
              <a:t>i</a:t>
            </a:r>
            <a:r>
              <a:rPr b="0" i="0" lang="pt-BR" sz="2000" u="none" strike="noStrike">
                <a:solidFill>
                  <a:srgbClr val="000000"/>
                </a:solidFill>
                <a:latin typeface="Calibri"/>
                <a:ea typeface="Calibri"/>
                <a:cs typeface="Calibri"/>
                <a:sym typeface="Calibri"/>
              </a:rPr>
              <a:t>go 7</a:t>
            </a:r>
            <a:r>
              <a:rPr b="0" baseline="30000" i="0" lang="pt-BR" sz="2000" u="none" strike="noStrike">
                <a:solidFill>
                  <a:srgbClr val="000000"/>
                </a:solidFill>
                <a:latin typeface="Calibri"/>
                <a:ea typeface="Calibri"/>
                <a:cs typeface="Calibri"/>
                <a:sym typeface="Calibri"/>
              </a:rPr>
              <a:t>o</a:t>
            </a:r>
            <a:r>
              <a:rPr b="0" i="0" lang="pt-BR" sz="2000" u="none" strike="noStrike">
                <a:solidFill>
                  <a:srgbClr val="000000"/>
                </a:solidFill>
                <a:latin typeface="Calibri"/>
                <a:ea typeface="Calibri"/>
                <a:cs typeface="Calibri"/>
                <a:sym typeface="Calibri"/>
              </a:rPr>
              <a:t> deste Regulamento</a:t>
            </a:r>
            <a:r>
              <a:rPr b="0" i="0" lang="pt-BR" sz="2000" u="none" strike="noStrike">
                <a:solidFill>
                  <a:srgbClr val="404000"/>
                </a:solidFill>
                <a:latin typeface="Calibri"/>
                <a:ea typeface="Calibri"/>
                <a:cs typeface="Calibri"/>
                <a:sym typeface="Calibri"/>
              </a:rPr>
              <a:t>.</a:t>
            </a:r>
            <a:endParaRPr b="0" i="0" sz="2000" u="none" strike="noStrike">
              <a:solidFill>
                <a:schemeClr val="dk1"/>
              </a:solidFill>
              <a:latin typeface="Calibri"/>
              <a:ea typeface="Calibri"/>
              <a:cs typeface="Calibri"/>
              <a:sym typeface="Calibri"/>
            </a:endParaRPr>
          </a:p>
        </p:txBody>
      </p:sp>
      <p:sp>
        <p:nvSpPr>
          <p:cNvPr id="2518" name="Google Shape;2518;g1e0ef8b40d4_0_9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519" name="Google Shape;2519;g1e0ef8b40d4_0_93"/>
          <p:cNvSpPr txBox="1"/>
          <p:nvPr/>
        </p:nvSpPr>
        <p:spPr>
          <a:xfrm>
            <a:off x="6289875" y="1305000"/>
            <a:ext cx="3296400" cy="467100"/>
          </a:xfrm>
          <a:prstGeom prst="rect">
            <a:avLst/>
          </a:prstGeom>
          <a:solidFill>
            <a:schemeClr val="lt1">
              <a:alpha val="52940"/>
            </a:schemeClr>
          </a:solid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Goiânia DAA IV e Goiânia Oeste</a:t>
            </a:r>
            <a:endParaRPr sz="2200">
              <a:solidFill>
                <a:schemeClr val="dk1"/>
              </a:solidFill>
              <a:latin typeface="Calibri"/>
              <a:ea typeface="Calibri"/>
              <a:cs typeface="Calibri"/>
              <a:sym typeface="Calibri"/>
            </a:endParaRPr>
          </a:p>
        </p:txBody>
      </p:sp>
      <p:grpSp>
        <p:nvGrpSpPr>
          <p:cNvPr id="2520" name="Google Shape;2520;g1e0ef8b40d4_0_93"/>
          <p:cNvGrpSpPr/>
          <p:nvPr/>
        </p:nvGrpSpPr>
        <p:grpSpPr>
          <a:xfrm>
            <a:off x="70903" y="4157541"/>
            <a:ext cx="11880468" cy="1015800"/>
            <a:chOff x="45776" y="3545009"/>
            <a:chExt cx="11880468" cy="1015800"/>
          </a:xfrm>
        </p:grpSpPr>
        <p:sp>
          <p:nvSpPr>
            <p:cNvPr id="2521" name="Google Shape;2521;g1e0ef8b40d4_0_9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522" name="Google Shape;2522;g1e0ef8b40d4_0_93"/>
            <p:cNvSpPr txBox="1"/>
            <p:nvPr/>
          </p:nvSpPr>
          <p:spPr>
            <a:xfrm>
              <a:off x="1555844" y="354500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12</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A </a:t>
              </a:r>
              <a:r>
                <a:rPr lang="pt-BR" sz="2000">
                  <a:solidFill>
                    <a:srgbClr val="101000"/>
                  </a:solidFill>
                  <a:latin typeface="Calibri"/>
                  <a:ea typeface="Calibri"/>
                  <a:cs typeface="Calibri"/>
                  <a:sym typeface="Calibri"/>
                </a:rPr>
                <a:t>distribuição </a:t>
              </a:r>
              <a:r>
                <a:rPr lang="pt-BR" sz="2000">
                  <a:solidFill>
                    <a:srgbClr val="2A2A00"/>
                  </a:solidFill>
                  <a:latin typeface="Calibri"/>
                  <a:ea typeface="Calibri"/>
                  <a:cs typeface="Calibri"/>
                  <a:sym typeface="Calibri"/>
                </a:rPr>
                <a:t>da </a:t>
              </a:r>
              <a:r>
                <a:rPr lang="pt-BR" sz="2000">
                  <a:solidFill>
                    <a:schemeClr val="dk2"/>
                  </a:solidFill>
                  <a:latin typeface="Calibri"/>
                  <a:ea typeface="Calibri"/>
                  <a:cs typeface="Calibri"/>
                  <a:sym typeface="Calibri"/>
                </a:rPr>
                <a:t>carga </a:t>
              </a:r>
              <a:r>
                <a:rPr lang="pt-BR" sz="2000">
                  <a:solidFill>
                    <a:srgbClr val="101000"/>
                  </a:solidFill>
                  <a:latin typeface="Calibri"/>
                  <a:ea typeface="Calibri"/>
                  <a:cs typeface="Calibri"/>
                  <a:sym typeface="Calibri"/>
                </a:rPr>
                <a:t>horária </a:t>
              </a:r>
              <a:r>
                <a:rPr lang="pt-BR" sz="2000">
                  <a:solidFill>
                    <a:srgbClr val="505000"/>
                  </a:solidFill>
                  <a:latin typeface="Calibri"/>
                  <a:ea typeface="Calibri"/>
                  <a:cs typeface="Calibri"/>
                  <a:sym typeface="Calibri"/>
                </a:rPr>
                <a:t>semanal </a:t>
              </a:r>
              <a:r>
                <a:rPr lang="pt-BR" sz="2000">
                  <a:solidFill>
                    <a:schemeClr val="dk2"/>
                  </a:solidFill>
                  <a:latin typeface="Calibri"/>
                  <a:ea typeface="Calibri"/>
                  <a:cs typeface="Calibri"/>
                  <a:sym typeface="Calibri"/>
                </a:rPr>
                <a:t>do </a:t>
              </a:r>
              <a:r>
                <a:rPr lang="pt-BR" sz="2000">
                  <a:solidFill>
                    <a:srgbClr val="101000"/>
                  </a:solidFill>
                  <a:latin typeface="Calibri"/>
                  <a:ea typeface="Calibri"/>
                  <a:cs typeface="Calibri"/>
                  <a:sym typeface="Calibri"/>
                </a:rPr>
                <a:t>servidor </a:t>
              </a:r>
              <a:r>
                <a:rPr lang="pt-BR" sz="2000">
                  <a:solidFill>
                    <a:srgbClr val="242400"/>
                  </a:solidFill>
                  <a:latin typeface="Calibri"/>
                  <a:ea typeface="Calibri"/>
                  <a:cs typeface="Calibri"/>
                  <a:sym typeface="Calibri"/>
                </a:rPr>
                <a:t>docente </a:t>
              </a:r>
              <a:r>
                <a:rPr lang="pt-BR" sz="2000">
                  <a:solidFill>
                    <a:schemeClr val="dk2"/>
                  </a:solidFill>
                  <a:latin typeface="Calibri"/>
                  <a:ea typeface="Calibri"/>
                  <a:cs typeface="Calibri"/>
                  <a:sym typeface="Calibri"/>
                </a:rPr>
                <a:t>deverá contemplar</a:t>
              </a:r>
              <a:r>
                <a:rPr lang="pt-BR" sz="2000">
                  <a:solidFill>
                    <a:srgbClr val="484800"/>
                  </a:solidFill>
                  <a:latin typeface="Calibri"/>
                  <a:ea typeface="Calibri"/>
                  <a:cs typeface="Calibri"/>
                  <a:sym typeface="Calibri"/>
                </a:rPr>
                <a:t>, </a:t>
              </a:r>
              <a:r>
                <a:rPr lang="pt-BR" sz="2000">
                  <a:solidFill>
                    <a:schemeClr val="dk2"/>
                  </a:solidFill>
                  <a:latin typeface="Calibri"/>
                  <a:ea typeface="Calibri"/>
                  <a:cs typeface="Calibri"/>
                  <a:sym typeface="Calibri"/>
                </a:rPr>
                <a:t>necessariamente</a:t>
              </a:r>
              <a:r>
                <a:rPr lang="pt-BR" sz="2000">
                  <a:solidFill>
                    <a:srgbClr val="232300"/>
                  </a:solidFill>
                  <a:latin typeface="Calibri"/>
                  <a:ea typeface="Calibri"/>
                  <a:cs typeface="Calibri"/>
                  <a:sym typeface="Calibri"/>
                </a:rPr>
                <a:t>, </a:t>
              </a:r>
              <a:r>
                <a:rPr lang="pt-BR" sz="2000">
                  <a:solidFill>
                    <a:schemeClr val="dk2"/>
                  </a:solidFill>
                  <a:latin typeface="Calibri"/>
                  <a:ea typeface="Calibri"/>
                  <a:cs typeface="Calibri"/>
                  <a:sym typeface="Calibri"/>
                </a:rPr>
                <a:t>as atividades de ensino estabelecidas nos Incisos I, II, III e </a:t>
              </a:r>
              <a:r>
                <a:rPr b="1" lang="pt-BR" sz="2000">
                  <a:solidFill>
                    <a:srgbClr val="0000FF"/>
                  </a:solidFill>
                  <a:latin typeface="Calibri"/>
                  <a:ea typeface="Calibri"/>
                  <a:cs typeface="Calibri"/>
                  <a:sym typeface="Calibri"/>
                </a:rPr>
                <a:t>IV</a:t>
              </a:r>
              <a:r>
                <a:rPr lang="pt-BR" sz="2000">
                  <a:solidFill>
                    <a:schemeClr val="dk2"/>
                  </a:solidFill>
                  <a:latin typeface="Calibri"/>
                  <a:ea typeface="Calibri"/>
                  <a:cs typeface="Calibri"/>
                  <a:sym typeface="Calibri"/>
                </a:rPr>
                <a:t> do Art</a:t>
              </a:r>
              <a:r>
                <a:rPr lang="pt-BR" sz="2000" u="sng">
                  <a:solidFill>
                    <a:schemeClr val="dk2"/>
                  </a:solidFill>
                  <a:latin typeface="Calibri"/>
                  <a:ea typeface="Calibri"/>
                  <a:cs typeface="Calibri"/>
                  <a:sym typeface="Calibri"/>
                </a:rPr>
                <a:t>i</a:t>
              </a:r>
              <a:r>
                <a:rPr lang="pt-BR" sz="2000">
                  <a:solidFill>
                    <a:schemeClr val="dk2"/>
                  </a:solidFill>
                  <a:latin typeface="Calibri"/>
                  <a:ea typeface="Calibri"/>
                  <a:cs typeface="Calibri"/>
                  <a:sym typeface="Calibri"/>
                </a:rPr>
                <a:t>go 7</a:t>
              </a:r>
              <a:r>
                <a:rPr baseline="30000" lang="pt-BR" sz="2000">
                  <a:solidFill>
                    <a:schemeClr val="dk2"/>
                  </a:solidFill>
                  <a:latin typeface="Calibri"/>
                  <a:ea typeface="Calibri"/>
                  <a:cs typeface="Calibri"/>
                  <a:sym typeface="Calibri"/>
                </a:rPr>
                <a:t>o</a:t>
              </a:r>
              <a:r>
                <a:rPr lang="pt-BR" sz="2000">
                  <a:solidFill>
                    <a:schemeClr val="dk2"/>
                  </a:solidFill>
                  <a:latin typeface="Calibri"/>
                  <a:ea typeface="Calibri"/>
                  <a:cs typeface="Calibri"/>
                  <a:sym typeface="Calibri"/>
                </a:rPr>
                <a:t> deste Regulamento</a:t>
              </a:r>
              <a:r>
                <a:rPr lang="pt-BR" sz="2000">
                  <a:solidFill>
                    <a:srgbClr val="404000"/>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2523" name="Google Shape;2523;g1e0ef8b40d4_0_93"/>
          <p:cNvGrpSpPr/>
          <p:nvPr/>
        </p:nvGrpSpPr>
        <p:grpSpPr>
          <a:xfrm>
            <a:off x="70903" y="5646513"/>
            <a:ext cx="11880468" cy="972321"/>
            <a:chOff x="45776" y="3973141"/>
            <a:chExt cx="11880468" cy="972321"/>
          </a:xfrm>
        </p:grpSpPr>
        <p:sp>
          <p:nvSpPr>
            <p:cNvPr id="2524" name="Google Shape;2524;g1e0ef8b40d4_0_9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525" name="Google Shape;2525;g1e0ef8b40d4_0_93"/>
            <p:cNvSpPr txBox="1"/>
            <p:nvPr/>
          </p:nvSpPr>
          <p:spPr>
            <a:xfrm>
              <a:off x="1555844" y="402206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Inciso IV sugerido: autoria/coordenação ou participação em projeto de ensino.</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O texto original só apresenta os inciso I, II, III. Incluir o inciso IV também. Todos os itens devem compor as atividades semanais. Porque um item deveria ficar de fora? Alguém tem que fazer e pontuar por isto.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df91a4005e_1_10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294" name="Google Shape;294;g1df91a4005e_1_10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295" name="Google Shape;295;g1df91a4005e_1_10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96" name="Google Shape;296;g1df91a4005e_1_10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97" name="Google Shape;297;g1df91a4005e_1_108"/>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98" name="Google Shape;298;g1df91a4005e_1_108"/>
          <p:cNvSpPr txBox="1"/>
          <p:nvPr/>
        </p:nvSpPr>
        <p:spPr>
          <a:xfrm>
            <a:off x="1555975" y="1940028"/>
            <a:ext cx="10370400" cy="147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1800" u="none" cap="none" strike="noStrike">
                <a:solidFill>
                  <a:schemeClr val="dk1"/>
                </a:solidFill>
                <a:latin typeface="Calibri"/>
                <a:ea typeface="Calibri"/>
                <a:cs typeface="Calibri"/>
                <a:sym typeface="Calibri"/>
              </a:rPr>
              <a:t>Art. 1</a:t>
            </a:r>
            <a:r>
              <a:rPr b="1" baseline="30000" i="0" lang="pt-BR" sz="1800" u="none" cap="none" strike="noStrike">
                <a:solidFill>
                  <a:schemeClr val="dk1"/>
                </a:solidFill>
                <a:latin typeface="Calibri"/>
                <a:ea typeface="Calibri"/>
                <a:cs typeface="Calibri"/>
                <a:sym typeface="Calibri"/>
              </a:rPr>
              <a:t>o</a:t>
            </a:r>
            <a:r>
              <a:rPr b="1" i="0" lang="pt-BR" sz="1800" u="none" cap="none" strike="noStrike">
                <a:solidFill>
                  <a:schemeClr val="dk1"/>
                </a:solidFill>
                <a:latin typeface="Calibri"/>
                <a:ea typeface="Calibri"/>
                <a:cs typeface="Calibri"/>
                <a:sym typeface="Calibri"/>
              </a:rPr>
              <a:t>  - </a:t>
            </a:r>
            <a:r>
              <a:rPr b="0" i="0" lang="pt-BR" sz="18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sz="12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g1df91a4005e_1_10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300" name="Google Shape;300;g1df91a4005e_1_10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Valparaíso</a:t>
            </a:r>
            <a:endParaRPr b="0" sz="2200" u="none">
              <a:solidFill>
                <a:schemeClr val="dk1"/>
              </a:solidFill>
              <a:latin typeface="Calibri"/>
              <a:ea typeface="Calibri"/>
              <a:cs typeface="Calibri"/>
              <a:sym typeface="Calibri"/>
            </a:endParaRPr>
          </a:p>
        </p:txBody>
      </p:sp>
      <p:grpSp>
        <p:nvGrpSpPr>
          <p:cNvPr id="301" name="Google Shape;301;g1df91a4005e_1_108"/>
          <p:cNvGrpSpPr/>
          <p:nvPr/>
        </p:nvGrpSpPr>
        <p:grpSpPr>
          <a:xfrm>
            <a:off x="45776" y="3800935"/>
            <a:ext cx="11880593" cy="1477500"/>
            <a:chOff x="45776" y="3637159"/>
            <a:chExt cx="11880593" cy="1477500"/>
          </a:xfrm>
        </p:grpSpPr>
        <p:sp>
          <p:nvSpPr>
            <p:cNvPr id="302" name="Google Shape;302;g1df91a4005e_1_1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303" name="Google Shape;303;g1df91a4005e_1_108"/>
            <p:cNvSpPr txBox="1"/>
            <p:nvPr/>
          </p:nvSpPr>
          <p:spPr>
            <a:xfrm>
              <a:off x="1555969" y="3637159"/>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800">
                  <a:solidFill>
                    <a:schemeClr val="dk1"/>
                  </a:solidFill>
                  <a:latin typeface="Calibri"/>
                  <a:ea typeface="Calibri"/>
                  <a:cs typeface="Calibri"/>
                  <a:sym typeface="Calibri"/>
                </a:rPr>
                <a:t>Art. 1o. As atividades acadêmicas a serem desenvolvidas pelo servidor docente do Instituto Federal de Educação, Ciência e Tecnologia de Goiás serão programadas semestralmente pelo Departamento de Áreas Acadêmicas </a:t>
              </a:r>
              <a:r>
                <a:rPr lang="pt-BR" sz="1800">
                  <a:solidFill>
                    <a:srgbClr val="0000FF"/>
                  </a:solidFill>
                  <a:latin typeface="Calibri"/>
                  <a:ea typeface="Calibri"/>
                  <a:cs typeface="Calibri"/>
                  <a:sym typeface="Calibri"/>
                </a:rPr>
                <a:t>(DAA)</a:t>
              </a:r>
              <a:r>
                <a:rPr lang="pt-BR" sz="1800">
                  <a:solidFill>
                    <a:schemeClr val="dk1"/>
                  </a:solidFill>
                  <a:latin typeface="Calibri"/>
                  <a:ea typeface="Calibri"/>
                  <a:cs typeface="Calibri"/>
                  <a:sym typeface="Calibri"/>
                </a:rPr>
                <a:t>, sob o acompanhamento da </a:t>
              </a:r>
              <a:r>
                <a:rPr lang="pt-BR" sz="1800">
                  <a:solidFill>
                    <a:srgbClr val="0000FF"/>
                  </a:solidFill>
                  <a:latin typeface="Calibri"/>
                  <a:ea typeface="Calibri"/>
                  <a:cs typeface="Calibri"/>
                  <a:sym typeface="Calibri"/>
                </a:rPr>
                <a:t>Gerência de Pesquisa, Pós-Graduação e Extensão (GEPEX)</a:t>
              </a:r>
              <a:r>
                <a:rPr lang="pt-BR" sz="1800">
                  <a:solidFill>
                    <a:schemeClr val="dk1"/>
                  </a:solidFill>
                  <a:latin typeface="Calibri"/>
                  <a:ea typeface="Calibri"/>
                  <a:cs typeface="Calibri"/>
                  <a:sym typeface="Calibri"/>
                </a:rPr>
                <a:t> e da Direção-Geral do Campus, observado o regime de trabalho, a legislação em vigor e os termos deste Regulamento.</a:t>
              </a:r>
              <a:r>
                <a:rPr lang="pt-BR" sz="1000">
                  <a:solidFill>
                    <a:schemeClr val="dk2"/>
                  </a:solidFill>
                  <a:highlight>
                    <a:srgbClr val="FFFFFF"/>
                  </a:highlight>
                </a:rPr>
                <a:t> </a:t>
              </a:r>
              <a:endParaRPr sz="1700">
                <a:solidFill>
                  <a:schemeClr val="dk1"/>
                </a:solidFill>
                <a:latin typeface="Calibri"/>
                <a:ea typeface="Calibri"/>
                <a:cs typeface="Calibri"/>
                <a:sym typeface="Calibri"/>
              </a:endParaRPr>
            </a:p>
          </p:txBody>
        </p:sp>
      </p:grpSp>
      <p:grpSp>
        <p:nvGrpSpPr>
          <p:cNvPr id="304" name="Google Shape;304;g1df91a4005e_1_108"/>
          <p:cNvGrpSpPr/>
          <p:nvPr/>
        </p:nvGrpSpPr>
        <p:grpSpPr>
          <a:xfrm>
            <a:off x="99478" y="5665563"/>
            <a:ext cx="11880593" cy="523218"/>
            <a:chOff x="45776" y="3973141"/>
            <a:chExt cx="11880593" cy="523218"/>
          </a:xfrm>
        </p:grpSpPr>
        <p:sp>
          <p:nvSpPr>
            <p:cNvPr id="305" name="Google Shape;305;g1df91a4005e_1_1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306" name="Google Shape;306;g1df91a4005e_1_108"/>
            <p:cNvSpPr txBox="1"/>
            <p:nvPr/>
          </p:nvSpPr>
          <p:spPr>
            <a:xfrm>
              <a:off x="1555969" y="3973159"/>
              <a:ext cx="10370400" cy="52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a:solidFill>
                    <a:schemeClr val="dk1"/>
                  </a:solidFill>
                  <a:latin typeface="Calibri"/>
                  <a:ea typeface="Calibri"/>
                  <a:cs typeface="Calibri"/>
                  <a:sym typeface="Calibri"/>
                </a:rPr>
                <a:t>A carga horária que compõe a jornada docente abarca atividades de ensino, pesquisa, extensão, representação e gestão. Desse modo, entende-se que a GEPEX pode contribuir com informações inerentes à pesquisa, extensão e publicações computadas pelos docentes.</a:t>
              </a:r>
              <a:endParaRPr sz="11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0" name="Shape 2530"/>
        <p:cNvGrpSpPr/>
        <p:nvPr/>
      </p:nvGrpSpPr>
      <p:grpSpPr>
        <a:xfrm>
          <a:off x="0" y="0"/>
          <a:ext cx="0" cy="0"/>
          <a:chOff x="0" y="0"/>
          <a:chExt cx="0" cy="0"/>
        </a:xfrm>
      </p:grpSpPr>
      <p:sp>
        <p:nvSpPr>
          <p:cNvPr id="2531" name="Google Shape;2531;g1e0ef8b40d4_0_11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532" name="Google Shape;2532;g1e0ef8b40d4_0_11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533" name="Google Shape;2533;g1e0ef8b40d4_0_11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534" name="Google Shape;2534;g1e0ef8b40d4_0_1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535" name="Google Shape;2535;g1e0ef8b40d4_0_11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536" name="Google Shape;2536;g1e0ef8b40d4_0_113"/>
          <p:cNvSpPr txBox="1"/>
          <p:nvPr/>
        </p:nvSpPr>
        <p:spPr>
          <a:xfrm>
            <a:off x="1551011" y="1944572"/>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12</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A </a:t>
            </a:r>
            <a:r>
              <a:rPr b="0" i="0" lang="pt-BR" sz="2000" u="none" strike="noStrike">
                <a:solidFill>
                  <a:srgbClr val="101000"/>
                </a:solidFill>
                <a:latin typeface="Calibri"/>
                <a:ea typeface="Calibri"/>
                <a:cs typeface="Calibri"/>
                <a:sym typeface="Calibri"/>
              </a:rPr>
              <a:t>distribuição </a:t>
            </a:r>
            <a:r>
              <a:rPr b="0" i="0" lang="pt-BR" sz="2000" u="none" strike="noStrike">
                <a:solidFill>
                  <a:srgbClr val="2A2A00"/>
                </a:solidFill>
                <a:latin typeface="Calibri"/>
                <a:ea typeface="Calibri"/>
                <a:cs typeface="Calibri"/>
                <a:sym typeface="Calibri"/>
              </a:rPr>
              <a:t>da </a:t>
            </a:r>
            <a:r>
              <a:rPr b="0" i="0" lang="pt-BR" sz="2000" u="none" strike="noStrike">
                <a:solidFill>
                  <a:srgbClr val="000000"/>
                </a:solidFill>
                <a:latin typeface="Calibri"/>
                <a:ea typeface="Calibri"/>
                <a:cs typeface="Calibri"/>
                <a:sym typeface="Calibri"/>
              </a:rPr>
              <a:t>carga </a:t>
            </a:r>
            <a:r>
              <a:rPr b="0" i="0" lang="pt-BR" sz="2000" u="none" strike="noStrike">
                <a:solidFill>
                  <a:srgbClr val="101000"/>
                </a:solidFill>
                <a:latin typeface="Calibri"/>
                <a:ea typeface="Calibri"/>
                <a:cs typeface="Calibri"/>
                <a:sym typeface="Calibri"/>
              </a:rPr>
              <a:t>horária </a:t>
            </a:r>
            <a:r>
              <a:rPr b="0" i="0" lang="pt-BR" sz="2000" u="none" strike="noStrike">
                <a:solidFill>
                  <a:srgbClr val="505000"/>
                </a:solidFill>
                <a:latin typeface="Calibri"/>
                <a:ea typeface="Calibri"/>
                <a:cs typeface="Calibri"/>
                <a:sym typeface="Calibri"/>
              </a:rPr>
              <a:t>semanal </a:t>
            </a:r>
            <a:r>
              <a:rPr b="0" i="0" lang="pt-BR" sz="2000" u="none" strike="noStrike">
                <a:solidFill>
                  <a:srgbClr val="000000"/>
                </a:solidFill>
                <a:latin typeface="Calibri"/>
                <a:ea typeface="Calibri"/>
                <a:cs typeface="Calibri"/>
                <a:sym typeface="Calibri"/>
              </a:rPr>
              <a:t>do </a:t>
            </a:r>
            <a:r>
              <a:rPr b="0" i="0" lang="pt-BR" sz="2000" u="none" strike="noStrike">
                <a:solidFill>
                  <a:srgbClr val="101000"/>
                </a:solidFill>
                <a:latin typeface="Calibri"/>
                <a:ea typeface="Calibri"/>
                <a:cs typeface="Calibri"/>
                <a:sym typeface="Calibri"/>
              </a:rPr>
              <a:t>servidor </a:t>
            </a:r>
            <a:r>
              <a:rPr b="0" i="0" lang="pt-BR" sz="2000" u="none" strike="noStrike">
                <a:solidFill>
                  <a:srgbClr val="242400"/>
                </a:solidFill>
                <a:latin typeface="Calibri"/>
                <a:ea typeface="Calibri"/>
                <a:cs typeface="Calibri"/>
                <a:sym typeface="Calibri"/>
              </a:rPr>
              <a:t>docente </a:t>
            </a:r>
            <a:r>
              <a:rPr b="0" i="0" lang="pt-BR" sz="2000" u="none" strike="noStrike">
                <a:solidFill>
                  <a:srgbClr val="000000"/>
                </a:solidFill>
                <a:latin typeface="Calibri"/>
                <a:ea typeface="Calibri"/>
                <a:cs typeface="Calibri"/>
                <a:sym typeface="Calibri"/>
              </a:rPr>
              <a:t>deverá contemplar</a:t>
            </a:r>
            <a:r>
              <a:rPr b="0" i="0" lang="pt-BR" sz="2000" u="none" strike="noStrike">
                <a:solidFill>
                  <a:srgbClr val="4848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necessariamente</a:t>
            </a:r>
            <a:r>
              <a:rPr b="0" i="0" lang="pt-BR" sz="2000" u="none" strike="noStrike">
                <a:solidFill>
                  <a:srgbClr val="2323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as atividades de ensino estabelecidas nos Incisos I, II e III do Art</a:t>
            </a:r>
            <a:r>
              <a:rPr b="0" i="0" lang="pt-BR" sz="2000" u="sng">
                <a:solidFill>
                  <a:srgbClr val="000000"/>
                </a:solidFill>
                <a:latin typeface="Calibri"/>
                <a:ea typeface="Calibri"/>
                <a:cs typeface="Calibri"/>
                <a:sym typeface="Calibri"/>
              </a:rPr>
              <a:t>i</a:t>
            </a:r>
            <a:r>
              <a:rPr b="0" i="0" lang="pt-BR" sz="2000" u="none" strike="noStrike">
                <a:solidFill>
                  <a:srgbClr val="000000"/>
                </a:solidFill>
                <a:latin typeface="Calibri"/>
                <a:ea typeface="Calibri"/>
                <a:cs typeface="Calibri"/>
                <a:sym typeface="Calibri"/>
              </a:rPr>
              <a:t>go 7</a:t>
            </a:r>
            <a:r>
              <a:rPr b="0" baseline="30000" i="0" lang="pt-BR" sz="2000" u="none" strike="noStrike">
                <a:solidFill>
                  <a:srgbClr val="000000"/>
                </a:solidFill>
                <a:latin typeface="Calibri"/>
                <a:ea typeface="Calibri"/>
                <a:cs typeface="Calibri"/>
                <a:sym typeface="Calibri"/>
              </a:rPr>
              <a:t>o</a:t>
            </a:r>
            <a:r>
              <a:rPr b="0" i="0" lang="pt-BR" sz="2000" u="none" strike="noStrike">
                <a:solidFill>
                  <a:srgbClr val="000000"/>
                </a:solidFill>
                <a:latin typeface="Calibri"/>
                <a:ea typeface="Calibri"/>
                <a:cs typeface="Calibri"/>
                <a:sym typeface="Calibri"/>
              </a:rPr>
              <a:t> deste Regulamento</a:t>
            </a:r>
            <a:r>
              <a:rPr b="0" i="0" lang="pt-BR" sz="2000" u="none" strike="noStrike">
                <a:solidFill>
                  <a:srgbClr val="404000"/>
                </a:solidFill>
                <a:latin typeface="Calibri"/>
                <a:ea typeface="Calibri"/>
                <a:cs typeface="Calibri"/>
                <a:sym typeface="Calibri"/>
              </a:rPr>
              <a:t>.</a:t>
            </a:r>
            <a:endParaRPr b="0" i="0" sz="2000" u="none" strike="noStrike">
              <a:solidFill>
                <a:schemeClr val="dk1"/>
              </a:solidFill>
              <a:latin typeface="Calibri"/>
              <a:ea typeface="Calibri"/>
              <a:cs typeface="Calibri"/>
              <a:sym typeface="Calibri"/>
            </a:endParaRPr>
          </a:p>
        </p:txBody>
      </p:sp>
      <p:sp>
        <p:nvSpPr>
          <p:cNvPr id="2537" name="Google Shape;2537;g1e0ef8b40d4_0_11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538" name="Google Shape;2538;g1e0ef8b40d4_0_113"/>
          <p:cNvSpPr txBox="1"/>
          <p:nvPr/>
        </p:nvSpPr>
        <p:spPr>
          <a:xfrm>
            <a:off x="6289875" y="1305000"/>
            <a:ext cx="329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2539" name="Google Shape;2539;g1e0ef8b40d4_0_113"/>
          <p:cNvGrpSpPr/>
          <p:nvPr/>
        </p:nvGrpSpPr>
        <p:grpSpPr>
          <a:xfrm>
            <a:off x="55903" y="3681466"/>
            <a:ext cx="11880493" cy="1015800"/>
            <a:chOff x="30776" y="3068934"/>
            <a:chExt cx="11880493" cy="1015800"/>
          </a:xfrm>
        </p:grpSpPr>
        <p:sp>
          <p:nvSpPr>
            <p:cNvPr id="2540" name="Google Shape;2540;g1e0ef8b40d4_0_113"/>
            <p:cNvSpPr txBox="1"/>
            <p:nvPr/>
          </p:nvSpPr>
          <p:spPr>
            <a:xfrm>
              <a:off x="30776" y="342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541" name="Google Shape;2541;g1e0ef8b40d4_0_113"/>
            <p:cNvSpPr txBox="1"/>
            <p:nvPr/>
          </p:nvSpPr>
          <p:spPr>
            <a:xfrm>
              <a:off x="1540869" y="3068934"/>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12</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A distribuição da carga horária semanal do servidor docente deverá contemplar, necessariamente, as atividades de ensino estabelecidas </a:t>
              </a:r>
              <a:r>
                <a:rPr lang="pt-BR" sz="2000">
                  <a:solidFill>
                    <a:srgbClr val="0000FF"/>
                  </a:solidFill>
                  <a:latin typeface="Calibri"/>
                  <a:ea typeface="Calibri"/>
                  <a:cs typeface="Calibri"/>
                  <a:sym typeface="Calibri"/>
                </a:rPr>
                <a:t>no Art. 8°, no Art. 9° e na alínea f) do Art. 10 deste Regulamento.</a:t>
              </a:r>
              <a:endParaRPr sz="1800">
                <a:solidFill>
                  <a:srgbClr val="0000FF"/>
                </a:solidFill>
                <a:latin typeface="Calibri"/>
                <a:ea typeface="Calibri"/>
                <a:cs typeface="Calibri"/>
                <a:sym typeface="Calibri"/>
              </a:endParaRPr>
            </a:p>
          </p:txBody>
        </p:sp>
      </p:grpSp>
      <p:grpSp>
        <p:nvGrpSpPr>
          <p:cNvPr id="2542" name="Google Shape;2542;g1e0ef8b40d4_0_113"/>
          <p:cNvGrpSpPr/>
          <p:nvPr/>
        </p:nvGrpSpPr>
        <p:grpSpPr>
          <a:xfrm>
            <a:off x="70903" y="5141334"/>
            <a:ext cx="11865493" cy="1477500"/>
            <a:chOff x="45776" y="3467962"/>
            <a:chExt cx="11865493" cy="1477500"/>
          </a:xfrm>
        </p:grpSpPr>
        <p:sp>
          <p:nvSpPr>
            <p:cNvPr id="2543" name="Google Shape;2543;g1e0ef8b40d4_0_11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544" name="Google Shape;2544;g1e0ef8b40d4_0_113"/>
            <p:cNvSpPr txBox="1"/>
            <p:nvPr/>
          </p:nvSpPr>
          <p:spPr>
            <a:xfrm>
              <a:off x="1540869" y="3467962"/>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 forma de escrita do artigo dá a entender, por exemplo, que a carga horária do docente deverá contem-plar, necessariamente, orientação de tese de doutorado. Sugiro que a única atividade de ensino relativa ao inciso III do Art. 7° necessariamente atendida seja o atendimento ao discente, pais ou responsáveis.O artigo 8º define a regência, o artigo 9º define as atividades de planejamento do ensino e a alínea f do artigo 10 refere-se ao atendimento ao discente e pais ou responsáveis.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9" name="Shape 2549"/>
        <p:cNvGrpSpPr/>
        <p:nvPr/>
      </p:nvGrpSpPr>
      <p:grpSpPr>
        <a:xfrm>
          <a:off x="0" y="0"/>
          <a:ext cx="0" cy="0"/>
          <a:chOff x="0" y="0"/>
          <a:chExt cx="0" cy="0"/>
        </a:xfrm>
      </p:grpSpPr>
      <p:sp>
        <p:nvSpPr>
          <p:cNvPr id="2550" name="Google Shape;2550;p44"/>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551" name="Google Shape;2551;p4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552" name="Google Shape;2552;p4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553" name="Google Shape;2553;p4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554" name="Google Shape;2554;p44"/>
          <p:cNvSpPr txBox="1"/>
          <p:nvPr>
            <p:ph idx="1" type="body"/>
          </p:nvPr>
        </p:nvSpPr>
        <p:spPr>
          <a:xfrm>
            <a:off x="70903" y="2088938"/>
            <a:ext cx="1480107" cy="55952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555" name="Google Shape;2555;p44"/>
          <p:cNvSpPr txBox="1"/>
          <p:nvPr/>
        </p:nvSpPr>
        <p:spPr>
          <a:xfrm>
            <a:off x="1551011" y="1944572"/>
            <a:ext cx="10400495" cy="204056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6" marR="0"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b="0" i="0" lang="pt-BR" sz="2000" u="none" strike="noStrike">
                <a:solidFill>
                  <a:srgbClr val="000000"/>
                </a:solidFill>
                <a:latin typeface="Calibri"/>
                <a:ea typeface="Calibri"/>
                <a:cs typeface="Calibri"/>
                <a:sym typeface="Calibri"/>
              </a:rPr>
              <a:t>Fica estabelecido como limite máximo para a carga horária do servidor docente em atividade de regência: </a:t>
            </a:r>
            <a:endParaRPr b="0" sz="2000">
              <a:solidFill>
                <a:schemeClr val="dk1"/>
              </a:solidFill>
              <a:latin typeface="Calibri"/>
              <a:ea typeface="Calibri"/>
              <a:cs typeface="Calibri"/>
              <a:sym typeface="Calibri"/>
            </a:endParaRPr>
          </a:p>
          <a:p>
            <a:pPr indent="397561" lvl="0" marL="128435" marR="0" rtl="0" algn="l">
              <a:spcBef>
                <a:spcPts val="96"/>
              </a:spcBef>
              <a:spcAft>
                <a:spcPts val="0"/>
              </a:spcAft>
              <a:buNone/>
            </a:pPr>
            <a:r>
              <a:rPr b="0" i="0" lang="pt-BR" sz="2000" u="none" strike="noStrike">
                <a:solidFill>
                  <a:srgbClr val="000000"/>
                </a:solidFill>
                <a:latin typeface="Calibri"/>
                <a:ea typeface="Calibri"/>
                <a:cs typeface="Calibri"/>
                <a:sym typeface="Calibri"/>
              </a:rPr>
              <a:t>I. 10 (dez) horas-aula semanais para o servidor docente em regime de trabalho de 20 </a:t>
            </a:r>
            <a:r>
              <a:rPr b="0" i="0" lang="pt-BR" sz="2000" u="none" strike="noStrike">
                <a:solidFill>
                  <a:srgbClr val="101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a:t>
            </a:r>
            <a:r>
              <a:rPr b="0" i="0" lang="pt-BR" sz="2000" u="none" strike="noStrike">
                <a:solidFill>
                  <a:srgbClr val="0808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43433" lvl="0" marL="110084" marR="0" rtl="0" algn="l">
              <a:spcBef>
                <a:spcPts val="0"/>
              </a:spcBef>
              <a:spcAft>
                <a:spcPts val="0"/>
              </a:spcAft>
              <a:buNone/>
            </a:pPr>
            <a:r>
              <a:rPr b="0" i="0" lang="pt-BR" sz="2000" u="none" strike="noStrike">
                <a:solidFill>
                  <a:srgbClr val="000000"/>
                </a:solidFill>
                <a:latin typeface="Calibri"/>
                <a:ea typeface="Calibri"/>
                <a:cs typeface="Calibri"/>
                <a:sym typeface="Calibri"/>
              </a:rPr>
              <a:t>II</a:t>
            </a:r>
            <a:r>
              <a:rPr b="0" i="0" lang="pt-BR" sz="2000" u="none" strike="noStrike">
                <a:solidFill>
                  <a:srgbClr val="B7B7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20 </a:t>
            </a:r>
            <a:r>
              <a:rPr b="0" i="0" lang="pt-BR" sz="2000" u="none" strike="noStrike">
                <a:solidFill>
                  <a:srgbClr val="4848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vinte) horas-aula semanais para o servidor docente em regime de trabalho </a:t>
            </a:r>
            <a:r>
              <a:rPr b="0" i="0" lang="pt-BR" sz="2000" u="none" strike="noStrike">
                <a:solidFill>
                  <a:srgbClr val="101000"/>
                </a:solidFill>
                <a:latin typeface="Calibri"/>
                <a:ea typeface="Calibri"/>
                <a:cs typeface="Calibri"/>
                <a:sym typeface="Calibri"/>
              </a:rPr>
              <a:t>de </a:t>
            </a:r>
            <a:r>
              <a:rPr b="0" i="0" lang="pt-BR" sz="2000" u="none" strike="noStrike">
                <a:solidFill>
                  <a:srgbClr val="000000"/>
                </a:solidFill>
                <a:latin typeface="Calibri"/>
                <a:ea typeface="Calibri"/>
                <a:cs typeface="Calibri"/>
                <a:sym typeface="Calibri"/>
              </a:rPr>
              <a:t>40 </a:t>
            </a:r>
            <a:r>
              <a:rPr b="0" i="0" lang="pt-BR" sz="2000" u="none" strike="noStrike">
                <a:solidFill>
                  <a:srgbClr val="404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 </a:t>
            </a:r>
            <a:r>
              <a:rPr b="0" i="0" lang="pt-BR" sz="2000" u="none" strike="noStrike">
                <a:solidFill>
                  <a:srgbClr val="101000"/>
                </a:solidFill>
                <a:latin typeface="Calibri"/>
                <a:ea typeface="Calibri"/>
                <a:cs typeface="Calibri"/>
                <a:sym typeface="Calibri"/>
              </a:rPr>
              <a:t>ou </a:t>
            </a:r>
            <a:r>
              <a:rPr b="0" i="0" lang="pt-BR" sz="2000" u="none" strike="noStrike">
                <a:solidFill>
                  <a:srgbClr val="000000"/>
                </a:solidFill>
                <a:latin typeface="Calibri"/>
                <a:ea typeface="Calibri"/>
                <a:cs typeface="Calibri"/>
                <a:sym typeface="Calibri"/>
              </a:rPr>
              <a:t>dedicação exclusiva (DE). </a:t>
            </a:r>
            <a:endParaRPr b="0" sz="2000">
              <a:solidFill>
                <a:schemeClr val="dk1"/>
              </a:solidFill>
              <a:latin typeface="Calibri"/>
              <a:ea typeface="Calibri"/>
              <a:cs typeface="Calibri"/>
              <a:sym typeface="Calibri"/>
            </a:endParaRPr>
          </a:p>
          <a:p>
            <a:pPr indent="0" lvl="0" marL="0" marR="0" rtl="0" algn="l">
              <a:spcBef>
                <a:spcPts val="0"/>
              </a:spcBef>
              <a:spcAft>
                <a:spcPts val="0"/>
              </a:spcAft>
              <a:buNone/>
            </a:pPr>
            <a:br>
              <a:rPr lang="pt-BR" sz="2000">
                <a:solidFill>
                  <a:schemeClr val="dk1"/>
                </a:solidFill>
                <a:latin typeface="Calibri"/>
                <a:ea typeface="Calibri"/>
                <a:cs typeface="Calibri"/>
                <a:sym typeface="Calibri"/>
              </a:rPr>
            </a:br>
            <a:endParaRPr b="0" i="0" sz="2000" u="none" strike="noStrike">
              <a:solidFill>
                <a:schemeClr val="dk1"/>
              </a:solidFill>
              <a:latin typeface="Calibri"/>
              <a:ea typeface="Calibri"/>
              <a:cs typeface="Calibri"/>
              <a:sym typeface="Calibri"/>
            </a:endParaRPr>
          </a:p>
        </p:txBody>
      </p:sp>
      <p:sp>
        <p:nvSpPr>
          <p:cNvPr id="2556" name="Google Shape;2556;p4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557" name="Google Shape;2557;p4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2558" name="Google Shape;2558;p44"/>
          <p:cNvGrpSpPr/>
          <p:nvPr/>
        </p:nvGrpSpPr>
        <p:grpSpPr>
          <a:xfrm>
            <a:off x="70903" y="4157541"/>
            <a:ext cx="11880468" cy="1951800"/>
            <a:chOff x="45776" y="3545009"/>
            <a:chExt cx="11880468" cy="1951800"/>
          </a:xfrm>
        </p:grpSpPr>
        <p:sp>
          <p:nvSpPr>
            <p:cNvPr id="2559" name="Google Shape;2559;p4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560" name="Google Shape;2560;p44"/>
            <p:cNvSpPr txBox="1"/>
            <p:nvPr/>
          </p:nvSpPr>
          <p:spPr>
            <a:xfrm>
              <a:off x="1555844" y="3545009"/>
              <a:ext cx="10370400" cy="1951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rtl="0" algn="l">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lang="pt-BR" sz="2000">
                  <a:solidFill>
                    <a:schemeClr val="dk2"/>
                  </a:solidFill>
                  <a:latin typeface="Calibri"/>
                  <a:ea typeface="Calibri"/>
                  <a:cs typeface="Calibri"/>
                  <a:sym typeface="Calibri"/>
                </a:rPr>
                <a:t>Fica estabelecido como limite máximo para a carga horária do servidor docente em atividade de regência: </a:t>
              </a:r>
              <a:endParaRPr sz="2000">
                <a:solidFill>
                  <a:schemeClr val="dk1"/>
                </a:solidFill>
                <a:latin typeface="Calibri"/>
                <a:ea typeface="Calibri"/>
                <a:cs typeface="Calibri"/>
                <a:sym typeface="Calibri"/>
              </a:endParaRPr>
            </a:p>
            <a:p>
              <a:pPr indent="397560" lvl="0" marL="128435" rtl="0" algn="l">
                <a:spcBef>
                  <a:spcPts val="96"/>
                </a:spcBef>
                <a:spcAft>
                  <a:spcPts val="0"/>
                </a:spcAft>
                <a:buClr>
                  <a:schemeClr val="dk2"/>
                </a:buClr>
                <a:buFont typeface="Arial"/>
                <a:buNone/>
              </a:pPr>
              <a:r>
                <a:rPr lang="pt-BR" sz="2000">
                  <a:solidFill>
                    <a:schemeClr val="dk2"/>
                  </a:solidFill>
                  <a:latin typeface="Calibri"/>
                  <a:ea typeface="Calibri"/>
                  <a:cs typeface="Calibri"/>
                  <a:sym typeface="Calibri"/>
                </a:rPr>
                <a:t>I. 10 (dez) </a:t>
              </a:r>
              <a:r>
                <a:rPr lang="pt-BR" sz="2000">
                  <a:solidFill>
                    <a:srgbClr val="0000FF"/>
                  </a:solidFill>
                  <a:latin typeface="Calibri"/>
                  <a:ea typeface="Calibri"/>
                  <a:cs typeface="Calibri"/>
                  <a:sym typeface="Calibri"/>
                </a:rPr>
                <a:t>aulas</a:t>
              </a:r>
              <a:r>
                <a:rPr lang="pt-BR" sz="2000">
                  <a:solidFill>
                    <a:schemeClr val="dk2"/>
                  </a:solidFill>
                  <a:latin typeface="Calibri"/>
                  <a:ea typeface="Calibri"/>
                  <a:cs typeface="Calibri"/>
                  <a:sym typeface="Calibri"/>
                </a:rPr>
                <a:t> semanais para o servidor docente em regime de trabalho de 20 </a:t>
              </a:r>
              <a:r>
                <a:rPr lang="pt-BR" sz="2000">
                  <a:solidFill>
                    <a:srgbClr val="101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a:t>
              </a:r>
              <a:r>
                <a:rPr lang="pt-BR" sz="2000">
                  <a:solidFill>
                    <a:srgbClr val="080800"/>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443433" lvl="0" marL="110083" rtl="0" algn="l">
                <a:spcBef>
                  <a:spcPts val="0"/>
                </a:spcBef>
                <a:spcAft>
                  <a:spcPts val="0"/>
                </a:spcAft>
                <a:buNone/>
              </a:pPr>
              <a:r>
                <a:rPr lang="pt-BR" sz="2000">
                  <a:solidFill>
                    <a:schemeClr val="dk2"/>
                  </a:solidFill>
                  <a:latin typeface="Calibri"/>
                  <a:ea typeface="Calibri"/>
                  <a:cs typeface="Calibri"/>
                  <a:sym typeface="Calibri"/>
                </a:rPr>
                <a:t>II</a:t>
              </a:r>
              <a:r>
                <a:rPr lang="pt-BR" sz="2000">
                  <a:solidFill>
                    <a:srgbClr val="B7B700"/>
                  </a:solidFill>
                  <a:latin typeface="Calibri"/>
                  <a:ea typeface="Calibri"/>
                  <a:cs typeface="Calibri"/>
                  <a:sym typeface="Calibri"/>
                </a:rPr>
                <a:t>. </a:t>
              </a:r>
              <a:r>
                <a:rPr lang="pt-BR" sz="2000">
                  <a:solidFill>
                    <a:schemeClr val="dk2"/>
                  </a:solidFill>
                  <a:latin typeface="Calibri"/>
                  <a:ea typeface="Calibri"/>
                  <a:cs typeface="Calibri"/>
                  <a:sym typeface="Calibri"/>
                </a:rPr>
                <a:t>20 </a:t>
              </a:r>
              <a:r>
                <a:rPr lang="pt-BR" sz="2000">
                  <a:solidFill>
                    <a:srgbClr val="484800"/>
                  </a:solidFill>
                  <a:latin typeface="Calibri"/>
                  <a:ea typeface="Calibri"/>
                  <a:cs typeface="Calibri"/>
                  <a:sym typeface="Calibri"/>
                </a:rPr>
                <a:t>(</a:t>
              </a:r>
              <a:r>
                <a:rPr lang="pt-BR" sz="2000">
                  <a:solidFill>
                    <a:schemeClr val="dk2"/>
                  </a:solidFill>
                  <a:latin typeface="Calibri"/>
                  <a:ea typeface="Calibri"/>
                  <a:cs typeface="Calibri"/>
                  <a:sym typeface="Calibri"/>
                </a:rPr>
                <a:t>vinte) </a:t>
              </a:r>
              <a:r>
                <a:rPr lang="pt-BR" sz="2000">
                  <a:solidFill>
                    <a:srgbClr val="0000FF"/>
                  </a:solidFill>
                  <a:latin typeface="Calibri"/>
                  <a:ea typeface="Calibri"/>
                  <a:cs typeface="Calibri"/>
                  <a:sym typeface="Calibri"/>
                </a:rPr>
                <a:t>aulas</a:t>
              </a:r>
              <a:r>
                <a:rPr lang="pt-BR" sz="2000">
                  <a:solidFill>
                    <a:schemeClr val="dk2"/>
                  </a:solidFill>
                  <a:latin typeface="Calibri"/>
                  <a:ea typeface="Calibri"/>
                  <a:cs typeface="Calibri"/>
                  <a:sym typeface="Calibri"/>
                </a:rPr>
                <a:t> semanais para o servidor docente em regime de trabalho </a:t>
              </a:r>
              <a:r>
                <a:rPr lang="pt-BR" sz="2000">
                  <a:solidFill>
                    <a:srgbClr val="101000"/>
                  </a:solidFill>
                  <a:latin typeface="Calibri"/>
                  <a:ea typeface="Calibri"/>
                  <a:cs typeface="Calibri"/>
                  <a:sym typeface="Calibri"/>
                </a:rPr>
                <a:t>de </a:t>
              </a:r>
              <a:r>
                <a:rPr lang="pt-BR" sz="2000">
                  <a:solidFill>
                    <a:schemeClr val="dk2"/>
                  </a:solidFill>
                  <a:latin typeface="Calibri"/>
                  <a:ea typeface="Calibri"/>
                  <a:cs typeface="Calibri"/>
                  <a:sym typeface="Calibri"/>
                </a:rPr>
                <a:t>40 </a:t>
              </a:r>
              <a:r>
                <a:rPr lang="pt-BR" sz="2000">
                  <a:solidFill>
                    <a:srgbClr val="404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 </a:t>
              </a:r>
              <a:r>
                <a:rPr lang="pt-BR" sz="2000">
                  <a:solidFill>
                    <a:srgbClr val="101000"/>
                  </a:solidFill>
                  <a:latin typeface="Calibri"/>
                  <a:ea typeface="Calibri"/>
                  <a:cs typeface="Calibri"/>
                  <a:sym typeface="Calibri"/>
                </a:rPr>
                <a:t>ou </a:t>
              </a:r>
              <a:r>
                <a:rPr lang="pt-BR" sz="2000">
                  <a:solidFill>
                    <a:schemeClr val="dk2"/>
                  </a:solidFill>
                  <a:latin typeface="Calibri"/>
                  <a:ea typeface="Calibri"/>
                  <a:cs typeface="Calibri"/>
                  <a:sym typeface="Calibri"/>
                </a:rPr>
                <a:t>dedicação exclusiva (DE).</a:t>
              </a:r>
              <a:endParaRPr sz="1800">
                <a:solidFill>
                  <a:schemeClr val="dk1"/>
                </a:solidFill>
                <a:latin typeface="Calibri"/>
                <a:ea typeface="Calibri"/>
                <a:cs typeface="Calibri"/>
                <a:sym typeface="Calibri"/>
              </a:endParaRPr>
            </a:p>
          </p:txBody>
        </p:sp>
      </p:grpSp>
      <p:grpSp>
        <p:nvGrpSpPr>
          <p:cNvPr id="2561" name="Google Shape;2561;p44"/>
          <p:cNvGrpSpPr/>
          <p:nvPr/>
        </p:nvGrpSpPr>
        <p:grpSpPr>
          <a:xfrm>
            <a:off x="70828" y="6281738"/>
            <a:ext cx="11880603" cy="467175"/>
            <a:chOff x="45776" y="3973141"/>
            <a:chExt cx="11880603" cy="467175"/>
          </a:xfrm>
        </p:grpSpPr>
        <p:sp>
          <p:nvSpPr>
            <p:cNvPr id="2562" name="Google Shape;2562;p4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563" name="Google Shape;2563;p44"/>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Alterar o termo horas-aula para aulas para não haver confusão em relação aos termos.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8" name="Shape 2568"/>
        <p:cNvGrpSpPr/>
        <p:nvPr/>
      </p:nvGrpSpPr>
      <p:grpSpPr>
        <a:xfrm>
          <a:off x="0" y="0"/>
          <a:ext cx="0" cy="0"/>
          <a:chOff x="0" y="0"/>
          <a:chExt cx="0" cy="0"/>
        </a:xfrm>
      </p:grpSpPr>
      <p:sp>
        <p:nvSpPr>
          <p:cNvPr id="2569" name="Google Shape;2569;g1e0ef8b40d4_0_13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570" name="Google Shape;2570;g1e0ef8b40d4_0_13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571" name="Google Shape;2571;g1e0ef8b40d4_0_13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572" name="Google Shape;2572;g1e0ef8b40d4_0_1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573" name="Google Shape;2573;g1e0ef8b40d4_0_137"/>
          <p:cNvSpPr txBox="1"/>
          <p:nvPr>
            <p:ph idx="1" type="body"/>
          </p:nvPr>
        </p:nvSpPr>
        <p:spPr>
          <a:xfrm>
            <a:off x="70903" y="2088938"/>
            <a:ext cx="1480200" cy="55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574" name="Google Shape;2574;g1e0ef8b40d4_0_137"/>
          <p:cNvSpPr txBox="1"/>
          <p:nvPr/>
        </p:nvSpPr>
        <p:spPr>
          <a:xfrm>
            <a:off x="1551011" y="1944572"/>
            <a:ext cx="10400400" cy="1951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marR="0"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b="0" i="0" lang="pt-BR" sz="2000" u="none" strike="noStrike">
                <a:solidFill>
                  <a:srgbClr val="000000"/>
                </a:solidFill>
                <a:latin typeface="Calibri"/>
                <a:ea typeface="Calibri"/>
                <a:cs typeface="Calibri"/>
                <a:sym typeface="Calibri"/>
              </a:rPr>
              <a:t>Fica estabelecido como limite máximo para a carga horária do servidor docente em atividade de regência: </a:t>
            </a:r>
            <a:endParaRPr b="0" sz="2000">
              <a:solidFill>
                <a:schemeClr val="dk1"/>
              </a:solidFill>
              <a:latin typeface="Calibri"/>
              <a:ea typeface="Calibri"/>
              <a:cs typeface="Calibri"/>
              <a:sym typeface="Calibri"/>
            </a:endParaRPr>
          </a:p>
          <a:p>
            <a:pPr indent="397560" lvl="0" marL="128435" marR="0" rtl="0" algn="l">
              <a:spcBef>
                <a:spcPts val="96"/>
              </a:spcBef>
              <a:spcAft>
                <a:spcPts val="0"/>
              </a:spcAft>
              <a:buNone/>
            </a:pPr>
            <a:r>
              <a:rPr b="0" i="0" lang="pt-BR" sz="2000" u="none" strike="noStrike">
                <a:solidFill>
                  <a:srgbClr val="000000"/>
                </a:solidFill>
                <a:latin typeface="Calibri"/>
                <a:ea typeface="Calibri"/>
                <a:cs typeface="Calibri"/>
                <a:sym typeface="Calibri"/>
              </a:rPr>
              <a:t>I. 10 (dez) horas-aula semanais para o servidor docente em regime de trabalho de 20 </a:t>
            </a:r>
            <a:r>
              <a:rPr b="0" i="0" lang="pt-BR" sz="2000" u="none" strike="noStrike">
                <a:solidFill>
                  <a:srgbClr val="101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a:t>
            </a:r>
            <a:r>
              <a:rPr b="0" i="0" lang="pt-BR" sz="2000" u="none" strike="noStrike">
                <a:solidFill>
                  <a:srgbClr val="0808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43433" lvl="0" marL="110083" marR="0" rtl="0" algn="l">
              <a:spcBef>
                <a:spcPts val="0"/>
              </a:spcBef>
              <a:spcAft>
                <a:spcPts val="0"/>
              </a:spcAft>
              <a:buNone/>
            </a:pPr>
            <a:r>
              <a:rPr b="0" i="0" lang="pt-BR" sz="2000" u="none" strike="noStrike">
                <a:solidFill>
                  <a:srgbClr val="000000"/>
                </a:solidFill>
                <a:latin typeface="Calibri"/>
                <a:ea typeface="Calibri"/>
                <a:cs typeface="Calibri"/>
                <a:sym typeface="Calibri"/>
              </a:rPr>
              <a:t>II</a:t>
            </a:r>
            <a:r>
              <a:rPr b="0" i="0" lang="pt-BR" sz="2000" u="none" strike="noStrike">
                <a:solidFill>
                  <a:srgbClr val="B7B7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20 </a:t>
            </a:r>
            <a:r>
              <a:rPr b="0" i="0" lang="pt-BR" sz="2000" u="none" strike="noStrike">
                <a:solidFill>
                  <a:srgbClr val="4848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vinte) horas-aula semanais para o servidor docente em regime de trabalho </a:t>
            </a:r>
            <a:r>
              <a:rPr b="0" i="0" lang="pt-BR" sz="2000" u="none" strike="noStrike">
                <a:solidFill>
                  <a:srgbClr val="101000"/>
                </a:solidFill>
                <a:latin typeface="Calibri"/>
                <a:ea typeface="Calibri"/>
                <a:cs typeface="Calibri"/>
                <a:sym typeface="Calibri"/>
              </a:rPr>
              <a:t>de </a:t>
            </a:r>
            <a:r>
              <a:rPr b="0" i="0" lang="pt-BR" sz="2000" u="none" strike="noStrike">
                <a:solidFill>
                  <a:srgbClr val="000000"/>
                </a:solidFill>
                <a:latin typeface="Calibri"/>
                <a:ea typeface="Calibri"/>
                <a:cs typeface="Calibri"/>
                <a:sym typeface="Calibri"/>
              </a:rPr>
              <a:t>40 </a:t>
            </a:r>
            <a:r>
              <a:rPr b="0" i="0" lang="pt-BR" sz="2000" u="none" strike="noStrike">
                <a:solidFill>
                  <a:srgbClr val="404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 </a:t>
            </a:r>
            <a:r>
              <a:rPr b="0" i="0" lang="pt-BR" sz="2000" u="none" strike="noStrike">
                <a:solidFill>
                  <a:srgbClr val="101000"/>
                </a:solidFill>
                <a:latin typeface="Calibri"/>
                <a:ea typeface="Calibri"/>
                <a:cs typeface="Calibri"/>
                <a:sym typeface="Calibri"/>
              </a:rPr>
              <a:t>ou </a:t>
            </a:r>
            <a:r>
              <a:rPr b="0" i="0" lang="pt-BR" sz="2000" u="none" strike="noStrike">
                <a:solidFill>
                  <a:srgbClr val="000000"/>
                </a:solidFill>
                <a:latin typeface="Calibri"/>
                <a:ea typeface="Calibri"/>
                <a:cs typeface="Calibri"/>
                <a:sym typeface="Calibri"/>
              </a:rPr>
              <a:t>dedicação exclusiva (DE). </a:t>
            </a:r>
            <a:endParaRPr b="0" i="0" sz="2000" u="none" strike="noStrike">
              <a:solidFill>
                <a:schemeClr val="dk1"/>
              </a:solidFill>
              <a:latin typeface="Calibri"/>
              <a:ea typeface="Calibri"/>
              <a:cs typeface="Calibri"/>
              <a:sym typeface="Calibri"/>
            </a:endParaRPr>
          </a:p>
        </p:txBody>
      </p:sp>
      <p:sp>
        <p:nvSpPr>
          <p:cNvPr id="2575" name="Google Shape;2575;g1e0ef8b40d4_0_13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576" name="Google Shape;2576;g1e0ef8b40d4_0_137"/>
          <p:cNvSpPr txBox="1"/>
          <p:nvPr/>
        </p:nvSpPr>
        <p:spPr>
          <a:xfrm>
            <a:off x="6289878" y="1305000"/>
            <a:ext cx="2900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2577" name="Google Shape;2577;g1e0ef8b40d4_0_137"/>
          <p:cNvGrpSpPr/>
          <p:nvPr/>
        </p:nvGrpSpPr>
        <p:grpSpPr>
          <a:xfrm>
            <a:off x="154240" y="4322691"/>
            <a:ext cx="11880618" cy="1084582"/>
            <a:chOff x="45776" y="3355659"/>
            <a:chExt cx="11880618" cy="1084582"/>
          </a:xfrm>
        </p:grpSpPr>
        <p:sp>
          <p:nvSpPr>
            <p:cNvPr id="2578" name="Google Shape;2578;g1e0ef8b40d4_0_1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579" name="Google Shape;2579;g1e0ef8b40d4_0_137"/>
            <p:cNvSpPr txBox="1"/>
            <p:nvPr/>
          </p:nvSpPr>
          <p:spPr>
            <a:xfrm>
              <a:off x="1555994" y="335565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lang="pt-BR" sz="2000">
                  <a:solidFill>
                    <a:srgbClr val="0000FF"/>
                  </a:solidFill>
                  <a:latin typeface="Calibri"/>
                  <a:ea typeface="Calibri"/>
                  <a:cs typeface="Calibri"/>
                  <a:sym typeface="Calibri"/>
                </a:rPr>
                <a:t>Os professores em regime de 20 horas terão um mínimo de 8 e máximo de 10 horas de ensino. Os docentes em regime de 40 horas ou dedicação exclusiva terão um mínimo de 12 e máximo de 20 horas de ensino.</a:t>
              </a:r>
              <a:endParaRPr sz="2000">
                <a:solidFill>
                  <a:srgbClr val="0000FF"/>
                </a:solidFill>
                <a:latin typeface="Calibri"/>
                <a:ea typeface="Calibri"/>
                <a:cs typeface="Calibri"/>
                <a:sym typeface="Calibri"/>
              </a:endParaRPr>
            </a:p>
          </p:txBody>
        </p:sp>
      </p:grpSp>
      <p:grpSp>
        <p:nvGrpSpPr>
          <p:cNvPr id="2580" name="Google Shape;2580;g1e0ef8b40d4_0_137"/>
          <p:cNvGrpSpPr/>
          <p:nvPr/>
        </p:nvGrpSpPr>
        <p:grpSpPr>
          <a:xfrm>
            <a:off x="55903" y="5764813"/>
            <a:ext cx="11880493" cy="467100"/>
            <a:chOff x="30851" y="3456216"/>
            <a:chExt cx="11880493" cy="467100"/>
          </a:xfrm>
        </p:grpSpPr>
        <p:sp>
          <p:nvSpPr>
            <p:cNvPr id="2581" name="Google Shape;2581;g1e0ef8b40d4_0_137"/>
            <p:cNvSpPr txBox="1"/>
            <p:nvPr/>
          </p:nvSpPr>
          <p:spPr>
            <a:xfrm>
              <a:off x="30851" y="34562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582" name="Google Shape;2582;g1e0ef8b40d4_0_137"/>
            <p:cNvSpPr txBox="1"/>
            <p:nvPr/>
          </p:nvSpPr>
          <p:spPr>
            <a:xfrm>
              <a:off x="1540944" y="350513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Unificar os Art 13 e 14, Alterar o mínimo de carga horária de ensino para docentes de 20 horas.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7" name="Shape 2587"/>
        <p:cNvGrpSpPr/>
        <p:nvPr/>
      </p:nvGrpSpPr>
      <p:grpSpPr>
        <a:xfrm>
          <a:off x="0" y="0"/>
          <a:ext cx="0" cy="0"/>
          <a:chOff x="0" y="0"/>
          <a:chExt cx="0" cy="0"/>
        </a:xfrm>
      </p:grpSpPr>
      <p:sp>
        <p:nvSpPr>
          <p:cNvPr id="2588" name="Google Shape;2588;g1e0ef8b40d4_0_16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589" name="Google Shape;2589;g1e0ef8b40d4_0_1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590" name="Google Shape;2590;g1e0ef8b40d4_0_1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591" name="Google Shape;2591;g1e0ef8b40d4_0_1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592" name="Google Shape;2592;g1e0ef8b40d4_0_160"/>
          <p:cNvSpPr txBox="1"/>
          <p:nvPr>
            <p:ph idx="1" type="body"/>
          </p:nvPr>
        </p:nvSpPr>
        <p:spPr>
          <a:xfrm>
            <a:off x="70903" y="2088938"/>
            <a:ext cx="1480200" cy="55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593" name="Google Shape;2593;g1e0ef8b40d4_0_160"/>
          <p:cNvSpPr txBox="1"/>
          <p:nvPr/>
        </p:nvSpPr>
        <p:spPr>
          <a:xfrm>
            <a:off x="1551011" y="1944572"/>
            <a:ext cx="10400400" cy="1951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marR="0"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b="0" i="0" lang="pt-BR" sz="2000" u="none" strike="noStrike">
                <a:solidFill>
                  <a:srgbClr val="000000"/>
                </a:solidFill>
                <a:latin typeface="Calibri"/>
                <a:ea typeface="Calibri"/>
                <a:cs typeface="Calibri"/>
                <a:sym typeface="Calibri"/>
              </a:rPr>
              <a:t>Fica estabelecido como limite máximo para a carga horária do servidor docente em atividade de regência: </a:t>
            </a:r>
            <a:endParaRPr b="0" sz="2000">
              <a:solidFill>
                <a:schemeClr val="dk1"/>
              </a:solidFill>
              <a:latin typeface="Calibri"/>
              <a:ea typeface="Calibri"/>
              <a:cs typeface="Calibri"/>
              <a:sym typeface="Calibri"/>
            </a:endParaRPr>
          </a:p>
          <a:p>
            <a:pPr indent="397560" lvl="0" marL="128435" marR="0" rtl="0" algn="l">
              <a:spcBef>
                <a:spcPts val="96"/>
              </a:spcBef>
              <a:spcAft>
                <a:spcPts val="0"/>
              </a:spcAft>
              <a:buNone/>
            </a:pPr>
            <a:r>
              <a:rPr b="0" i="0" lang="pt-BR" sz="2000" u="none" strike="noStrike">
                <a:solidFill>
                  <a:srgbClr val="000000"/>
                </a:solidFill>
                <a:latin typeface="Calibri"/>
                <a:ea typeface="Calibri"/>
                <a:cs typeface="Calibri"/>
                <a:sym typeface="Calibri"/>
              </a:rPr>
              <a:t>I. 1</a:t>
            </a:r>
            <a:r>
              <a:rPr b="0" i="0" lang="pt-BR" sz="2000" u="none" strike="noStrike">
                <a:solidFill>
                  <a:srgbClr val="000000"/>
                </a:solidFill>
                <a:latin typeface="Calibri"/>
                <a:ea typeface="Calibri"/>
                <a:cs typeface="Calibri"/>
                <a:sym typeface="Calibri"/>
              </a:rPr>
              <a:t>0</a:t>
            </a:r>
            <a:r>
              <a:rPr b="0" i="0" lang="pt-BR" sz="2000" u="none" strike="noStrike">
                <a:solidFill>
                  <a:srgbClr val="0000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dez</a:t>
            </a:r>
            <a:r>
              <a:rPr b="0" i="0" lang="pt-BR" sz="2000" u="none" strike="noStrike">
                <a:solidFill>
                  <a:srgbClr val="000000"/>
                </a:solidFill>
                <a:latin typeface="Calibri"/>
                <a:ea typeface="Calibri"/>
                <a:cs typeface="Calibri"/>
                <a:sym typeface="Calibri"/>
              </a:rPr>
              <a:t>) horas-aula semanais para o servidor docente em regime de trabalho de 20 </a:t>
            </a:r>
            <a:r>
              <a:rPr b="0" i="0" lang="pt-BR" sz="2000" u="none" strike="noStrike">
                <a:solidFill>
                  <a:srgbClr val="101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a:t>
            </a:r>
            <a:r>
              <a:rPr b="0" i="0" lang="pt-BR" sz="2000" u="none" strike="noStrike">
                <a:solidFill>
                  <a:srgbClr val="0808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43433" lvl="0" marL="110083" marR="0" rtl="0" algn="l">
              <a:spcBef>
                <a:spcPts val="0"/>
              </a:spcBef>
              <a:spcAft>
                <a:spcPts val="0"/>
              </a:spcAft>
              <a:buNone/>
            </a:pPr>
            <a:r>
              <a:rPr b="0" i="0" lang="pt-BR" sz="2000" u="none" strike="noStrike">
                <a:solidFill>
                  <a:srgbClr val="000000"/>
                </a:solidFill>
                <a:latin typeface="Calibri"/>
                <a:ea typeface="Calibri"/>
                <a:cs typeface="Calibri"/>
                <a:sym typeface="Calibri"/>
              </a:rPr>
              <a:t>II</a:t>
            </a:r>
            <a:r>
              <a:rPr b="0" i="0" lang="pt-BR" sz="2000" u="none" strike="noStrike">
                <a:solidFill>
                  <a:srgbClr val="B7B7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20 </a:t>
            </a:r>
            <a:r>
              <a:rPr b="0" i="0" lang="pt-BR" sz="2000" u="none" strike="noStrike">
                <a:solidFill>
                  <a:srgbClr val="4848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vinte) horas-aula semanais para o servidor docente em regime de trabalho </a:t>
            </a:r>
            <a:r>
              <a:rPr b="0" i="0" lang="pt-BR" sz="2000" u="none" strike="noStrike">
                <a:solidFill>
                  <a:srgbClr val="101000"/>
                </a:solidFill>
                <a:latin typeface="Calibri"/>
                <a:ea typeface="Calibri"/>
                <a:cs typeface="Calibri"/>
                <a:sym typeface="Calibri"/>
              </a:rPr>
              <a:t>de </a:t>
            </a:r>
            <a:r>
              <a:rPr b="0" i="0" lang="pt-BR" sz="2000" u="none" strike="noStrike">
                <a:solidFill>
                  <a:srgbClr val="000000"/>
                </a:solidFill>
                <a:latin typeface="Calibri"/>
                <a:ea typeface="Calibri"/>
                <a:cs typeface="Calibri"/>
                <a:sym typeface="Calibri"/>
              </a:rPr>
              <a:t>40 </a:t>
            </a:r>
            <a:r>
              <a:rPr b="0" i="0" lang="pt-BR" sz="2000" u="none" strike="noStrike">
                <a:solidFill>
                  <a:srgbClr val="404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 </a:t>
            </a:r>
            <a:r>
              <a:rPr b="0" i="0" lang="pt-BR" sz="2000" u="none" strike="noStrike">
                <a:solidFill>
                  <a:srgbClr val="101000"/>
                </a:solidFill>
                <a:latin typeface="Calibri"/>
                <a:ea typeface="Calibri"/>
                <a:cs typeface="Calibri"/>
                <a:sym typeface="Calibri"/>
              </a:rPr>
              <a:t>ou </a:t>
            </a:r>
            <a:r>
              <a:rPr b="0" i="0" lang="pt-BR" sz="2000" u="none" strike="noStrike">
                <a:solidFill>
                  <a:srgbClr val="000000"/>
                </a:solidFill>
                <a:latin typeface="Calibri"/>
                <a:ea typeface="Calibri"/>
                <a:cs typeface="Calibri"/>
                <a:sym typeface="Calibri"/>
              </a:rPr>
              <a:t>dedicação exclusiva (DE). </a:t>
            </a:r>
            <a:endParaRPr b="0" i="0" sz="2000" u="none" strike="noStrike">
              <a:solidFill>
                <a:schemeClr val="dk1"/>
              </a:solidFill>
              <a:latin typeface="Calibri"/>
              <a:ea typeface="Calibri"/>
              <a:cs typeface="Calibri"/>
              <a:sym typeface="Calibri"/>
            </a:endParaRPr>
          </a:p>
        </p:txBody>
      </p:sp>
      <p:sp>
        <p:nvSpPr>
          <p:cNvPr id="2594" name="Google Shape;2594;g1e0ef8b40d4_0_16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595" name="Google Shape;2595;g1e0ef8b40d4_0_1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2596" name="Google Shape;2596;g1e0ef8b40d4_0_160"/>
          <p:cNvGrpSpPr/>
          <p:nvPr/>
        </p:nvGrpSpPr>
        <p:grpSpPr>
          <a:xfrm>
            <a:off x="70903" y="4068304"/>
            <a:ext cx="11865493" cy="1951800"/>
            <a:chOff x="45776" y="3455771"/>
            <a:chExt cx="11865493" cy="1951800"/>
          </a:xfrm>
        </p:grpSpPr>
        <p:sp>
          <p:nvSpPr>
            <p:cNvPr id="2597" name="Google Shape;2597;g1e0ef8b40d4_0_1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598" name="Google Shape;2598;g1e0ef8b40d4_0_160"/>
            <p:cNvSpPr txBox="1"/>
            <p:nvPr/>
          </p:nvSpPr>
          <p:spPr>
            <a:xfrm>
              <a:off x="1540869" y="3455771"/>
              <a:ext cx="10370400" cy="1951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lang="pt-BR" sz="2000">
                  <a:solidFill>
                    <a:schemeClr val="dk2"/>
                  </a:solidFill>
                  <a:latin typeface="Calibri"/>
                  <a:ea typeface="Calibri"/>
                  <a:cs typeface="Calibri"/>
                  <a:sym typeface="Calibri"/>
                </a:rPr>
                <a:t>Fica estabelecido como limite máximo para a carga horária do servidor docente em atividade de regência: </a:t>
              </a:r>
              <a:endParaRPr sz="2000">
                <a:solidFill>
                  <a:schemeClr val="dk1"/>
                </a:solidFill>
                <a:latin typeface="Calibri"/>
                <a:ea typeface="Calibri"/>
                <a:cs typeface="Calibri"/>
                <a:sym typeface="Calibri"/>
              </a:endParaRPr>
            </a:p>
            <a:p>
              <a:pPr indent="397560" lvl="0" marL="128435" rtl="0" algn="l">
                <a:spcBef>
                  <a:spcPts val="96"/>
                </a:spcBef>
                <a:spcAft>
                  <a:spcPts val="0"/>
                </a:spcAft>
                <a:buNone/>
              </a:pPr>
              <a:r>
                <a:rPr lang="pt-BR" sz="2000">
                  <a:solidFill>
                    <a:schemeClr val="dk2"/>
                  </a:solidFill>
                  <a:latin typeface="Calibri"/>
                  <a:ea typeface="Calibri"/>
                  <a:cs typeface="Calibri"/>
                  <a:sym typeface="Calibri"/>
                </a:rPr>
                <a:t>I. </a:t>
              </a:r>
              <a:r>
                <a:rPr lang="pt-BR" sz="2000">
                  <a:solidFill>
                    <a:srgbClr val="0000FF"/>
                  </a:solidFill>
                  <a:latin typeface="Calibri"/>
                  <a:ea typeface="Calibri"/>
                  <a:cs typeface="Calibri"/>
                  <a:sym typeface="Calibri"/>
                </a:rPr>
                <a:t>12 (doze)</a:t>
              </a:r>
              <a:r>
                <a:rPr lang="pt-BR" sz="2000">
                  <a:solidFill>
                    <a:schemeClr val="dk2"/>
                  </a:solidFill>
                  <a:latin typeface="Calibri"/>
                  <a:ea typeface="Calibri"/>
                  <a:cs typeface="Calibri"/>
                  <a:sym typeface="Calibri"/>
                </a:rPr>
                <a:t> horas-aulas semanais para o servidor docente em regime de trabalho de 20 </a:t>
              </a:r>
              <a:r>
                <a:rPr lang="pt-BR" sz="2000">
                  <a:solidFill>
                    <a:srgbClr val="101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a:t>
              </a:r>
              <a:r>
                <a:rPr lang="pt-BR" sz="2000">
                  <a:solidFill>
                    <a:srgbClr val="080800"/>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443433" lvl="0" marL="110083" rtl="0" algn="l">
                <a:spcBef>
                  <a:spcPts val="0"/>
                </a:spcBef>
                <a:spcAft>
                  <a:spcPts val="0"/>
                </a:spcAft>
                <a:buNone/>
              </a:pPr>
              <a:r>
                <a:rPr lang="pt-BR" sz="2000">
                  <a:solidFill>
                    <a:schemeClr val="dk2"/>
                  </a:solidFill>
                  <a:latin typeface="Calibri"/>
                  <a:ea typeface="Calibri"/>
                  <a:cs typeface="Calibri"/>
                  <a:sym typeface="Calibri"/>
                </a:rPr>
                <a:t>II</a:t>
              </a:r>
              <a:r>
                <a:rPr lang="pt-BR" sz="2000">
                  <a:solidFill>
                    <a:srgbClr val="B7B700"/>
                  </a:solidFill>
                  <a:latin typeface="Calibri"/>
                  <a:ea typeface="Calibri"/>
                  <a:cs typeface="Calibri"/>
                  <a:sym typeface="Calibri"/>
                </a:rPr>
                <a:t>. </a:t>
              </a:r>
              <a:r>
                <a:rPr lang="pt-BR" sz="2000">
                  <a:solidFill>
                    <a:schemeClr val="dk2"/>
                  </a:solidFill>
                  <a:latin typeface="Calibri"/>
                  <a:ea typeface="Calibri"/>
                  <a:cs typeface="Calibri"/>
                  <a:sym typeface="Calibri"/>
                </a:rPr>
                <a:t>20 </a:t>
              </a:r>
              <a:r>
                <a:rPr lang="pt-BR" sz="2000">
                  <a:solidFill>
                    <a:srgbClr val="484800"/>
                  </a:solidFill>
                  <a:latin typeface="Calibri"/>
                  <a:ea typeface="Calibri"/>
                  <a:cs typeface="Calibri"/>
                  <a:sym typeface="Calibri"/>
                </a:rPr>
                <a:t>(</a:t>
              </a:r>
              <a:r>
                <a:rPr lang="pt-BR" sz="2000">
                  <a:solidFill>
                    <a:schemeClr val="dk2"/>
                  </a:solidFill>
                  <a:latin typeface="Calibri"/>
                  <a:ea typeface="Calibri"/>
                  <a:cs typeface="Calibri"/>
                  <a:sym typeface="Calibri"/>
                </a:rPr>
                <a:t>vinte) horas- aulas semanais para o servidor docente em regime de trabalho </a:t>
              </a:r>
              <a:r>
                <a:rPr lang="pt-BR" sz="2000">
                  <a:solidFill>
                    <a:srgbClr val="101000"/>
                  </a:solidFill>
                  <a:latin typeface="Calibri"/>
                  <a:ea typeface="Calibri"/>
                  <a:cs typeface="Calibri"/>
                  <a:sym typeface="Calibri"/>
                </a:rPr>
                <a:t>de </a:t>
              </a:r>
              <a:r>
                <a:rPr lang="pt-BR" sz="2000">
                  <a:solidFill>
                    <a:schemeClr val="dk2"/>
                  </a:solidFill>
                  <a:latin typeface="Calibri"/>
                  <a:ea typeface="Calibri"/>
                  <a:cs typeface="Calibri"/>
                  <a:sym typeface="Calibri"/>
                </a:rPr>
                <a:t>40 </a:t>
              </a:r>
              <a:r>
                <a:rPr lang="pt-BR" sz="2000">
                  <a:solidFill>
                    <a:srgbClr val="404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 </a:t>
              </a:r>
              <a:r>
                <a:rPr lang="pt-BR" sz="2000">
                  <a:solidFill>
                    <a:srgbClr val="101000"/>
                  </a:solidFill>
                  <a:latin typeface="Calibri"/>
                  <a:ea typeface="Calibri"/>
                  <a:cs typeface="Calibri"/>
                  <a:sym typeface="Calibri"/>
                </a:rPr>
                <a:t>ou </a:t>
              </a:r>
              <a:r>
                <a:rPr lang="pt-BR" sz="2000">
                  <a:solidFill>
                    <a:schemeClr val="dk2"/>
                  </a:solidFill>
                  <a:latin typeface="Calibri"/>
                  <a:ea typeface="Calibri"/>
                  <a:cs typeface="Calibri"/>
                  <a:sym typeface="Calibri"/>
                </a:rPr>
                <a:t>dedicação exclusiva (DE).</a:t>
              </a:r>
              <a:endParaRPr sz="1800">
                <a:solidFill>
                  <a:schemeClr val="dk1"/>
                </a:solidFill>
                <a:latin typeface="Calibri"/>
                <a:ea typeface="Calibri"/>
                <a:cs typeface="Calibri"/>
                <a:sym typeface="Calibri"/>
              </a:endParaRPr>
            </a:p>
          </p:txBody>
        </p:sp>
      </p:grpSp>
      <p:grpSp>
        <p:nvGrpSpPr>
          <p:cNvPr id="2599" name="Google Shape;2599;g1e0ef8b40d4_0_160"/>
          <p:cNvGrpSpPr/>
          <p:nvPr/>
        </p:nvGrpSpPr>
        <p:grpSpPr>
          <a:xfrm>
            <a:off x="70828" y="6102359"/>
            <a:ext cx="11865568" cy="646500"/>
            <a:chOff x="45776" y="3793762"/>
            <a:chExt cx="11865568" cy="646500"/>
          </a:xfrm>
        </p:grpSpPr>
        <p:sp>
          <p:nvSpPr>
            <p:cNvPr id="2600" name="Google Shape;2600;g1e0ef8b40d4_0_1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601" name="Google Shape;2601;g1e0ef8b40d4_0_160"/>
            <p:cNvSpPr txBox="1"/>
            <p:nvPr/>
          </p:nvSpPr>
          <p:spPr>
            <a:xfrm>
              <a:off x="1540944" y="37937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Fica incoerente que a carga horária máxima e mínima para servidor docente em regime de trabalho de 20 horas semanais, sejam iguais a 10 (dez) horas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6" name="Shape 2606"/>
        <p:cNvGrpSpPr/>
        <p:nvPr/>
      </p:nvGrpSpPr>
      <p:grpSpPr>
        <a:xfrm>
          <a:off x="0" y="0"/>
          <a:ext cx="0" cy="0"/>
          <a:chOff x="0" y="0"/>
          <a:chExt cx="0" cy="0"/>
        </a:xfrm>
      </p:grpSpPr>
      <p:sp>
        <p:nvSpPr>
          <p:cNvPr id="2607" name="Google Shape;2607;g1e0ef8b40d4_0_17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608" name="Google Shape;2608;g1e0ef8b40d4_0_1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609" name="Google Shape;2609;g1e0ef8b40d4_0_1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610" name="Google Shape;2610;g1e0ef8b40d4_0_1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611" name="Google Shape;2611;g1e0ef8b40d4_0_179"/>
          <p:cNvSpPr txBox="1"/>
          <p:nvPr>
            <p:ph idx="1" type="body"/>
          </p:nvPr>
        </p:nvSpPr>
        <p:spPr>
          <a:xfrm>
            <a:off x="70903" y="2088938"/>
            <a:ext cx="1480200" cy="55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612" name="Google Shape;2612;g1e0ef8b40d4_0_179"/>
          <p:cNvSpPr txBox="1"/>
          <p:nvPr/>
        </p:nvSpPr>
        <p:spPr>
          <a:xfrm>
            <a:off x="1551011" y="1944572"/>
            <a:ext cx="10400400" cy="1951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marR="0"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b="0" i="0" lang="pt-BR" sz="2000" u="none" strike="noStrike">
                <a:solidFill>
                  <a:srgbClr val="000000"/>
                </a:solidFill>
                <a:latin typeface="Calibri"/>
                <a:ea typeface="Calibri"/>
                <a:cs typeface="Calibri"/>
                <a:sym typeface="Calibri"/>
              </a:rPr>
              <a:t>Fica estabelecido como limite máximo para a carga horária do servidor docente em atividade de regência: </a:t>
            </a:r>
            <a:endParaRPr b="0" sz="2000">
              <a:solidFill>
                <a:schemeClr val="dk1"/>
              </a:solidFill>
              <a:latin typeface="Calibri"/>
              <a:ea typeface="Calibri"/>
              <a:cs typeface="Calibri"/>
              <a:sym typeface="Calibri"/>
            </a:endParaRPr>
          </a:p>
          <a:p>
            <a:pPr indent="397560" lvl="0" marL="128435" marR="0" rtl="0" algn="l">
              <a:spcBef>
                <a:spcPts val="96"/>
              </a:spcBef>
              <a:spcAft>
                <a:spcPts val="0"/>
              </a:spcAft>
              <a:buNone/>
            </a:pPr>
            <a:r>
              <a:rPr b="0" i="0" lang="pt-BR" sz="2000" u="none" strike="noStrike">
                <a:solidFill>
                  <a:srgbClr val="000000"/>
                </a:solidFill>
                <a:latin typeface="Calibri"/>
                <a:ea typeface="Calibri"/>
                <a:cs typeface="Calibri"/>
                <a:sym typeface="Calibri"/>
              </a:rPr>
              <a:t>I. 10 (dez) horas-aula semanais para o servidor docente em regime de trabalho de 20 </a:t>
            </a:r>
            <a:r>
              <a:rPr b="0" i="0" lang="pt-BR" sz="2000" u="none" strike="noStrike">
                <a:solidFill>
                  <a:srgbClr val="101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a:t>
            </a:r>
            <a:r>
              <a:rPr b="0" i="0" lang="pt-BR" sz="2000" u="none" strike="noStrike">
                <a:solidFill>
                  <a:srgbClr val="0808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43433" lvl="0" marL="110083" marR="0" rtl="0" algn="l">
              <a:spcBef>
                <a:spcPts val="0"/>
              </a:spcBef>
              <a:spcAft>
                <a:spcPts val="0"/>
              </a:spcAft>
              <a:buNone/>
            </a:pPr>
            <a:r>
              <a:rPr b="0" i="0" lang="pt-BR" sz="2000" u="none" strike="noStrike">
                <a:solidFill>
                  <a:srgbClr val="000000"/>
                </a:solidFill>
                <a:latin typeface="Calibri"/>
                <a:ea typeface="Calibri"/>
                <a:cs typeface="Calibri"/>
                <a:sym typeface="Calibri"/>
              </a:rPr>
              <a:t>II</a:t>
            </a:r>
            <a:r>
              <a:rPr b="0" i="0" lang="pt-BR" sz="2000" u="none" strike="noStrike">
                <a:solidFill>
                  <a:srgbClr val="B7B7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20 </a:t>
            </a:r>
            <a:r>
              <a:rPr b="0" i="0" lang="pt-BR" sz="2000" u="none" strike="noStrike">
                <a:solidFill>
                  <a:srgbClr val="4848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vinte) horas-aula semanais para o servidor docente em regime de trabalho </a:t>
            </a:r>
            <a:r>
              <a:rPr b="0" i="0" lang="pt-BR" sz="2000" u="none" strike="noStrike">
                <a:solidFill>
                  <a:srgbClr val="101000"/>
                </a:solidFill>
                <a:latin typeface="Calibri"/>
                <a:ea typeface="Calibri"/>
                <a:cs typeface="Calibri"/>
                <a:sym typeface="Calibri"/>
              </a:rPr>
              <a:t>de </a:t>
            </a:r>
            <a:r>
              <a:rPr b="0" i="0" lang="pt-BR" sz="2000" u="none" strike="noStrike">
                <a:solidFill>
                  <a:srgbClr val="000000"/>
                </a:solidFill>
                <a:latin typeface="Calibri"/>
                <a:ea typeface="Calibri"/>
                <a:cs typeface="Calibri"/>
                <a:sym typeface="Calibri"/>
              </a:rPr>
              <a:t>40 </a:t>
            </a:r>
            <a:r>
              <a:rPr b="0" i="0" lang="pt-BR" sz="2000" u="none" strike="noStrike">
                <a:solidFill>
                  <a:srgbClr val="404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 </a:t>
            </a:r>
            <a:r>
              <a:rPr b="0" i="0" lang="pt-BR" sz="2000" u="none" strike="noStrike">
                <a:solidFill>
                  <a:srgbClr val="101000"/>
                </a:solidFill>
                <a:latin typeface="Calibri"/>
                <a:ea typeface="Calibri"/>
                <a:cs typeface="Calibri"/>
                <a:sym typeface="Calibri"/>
              </a:rPr>
              <a:t>ou </a:t>
            </a:r>
            <a:r>
              <a:rPr b="0" i="0" lang="pt-BR" sz="2000" u="none" strike="noStrike">
                <a:solidFill>
                  <a:srgbClr val="000000"/>
                </a:solidFill>
                <a:latin typeface="Calibri"/>
                <a:ea typeface="Calibri"/>
                <a:cs typeface="Calibri"/>
                <a:sym typeface="Calibri"/>
              </a:rPr>
              <a:t>dedicação exclusiva (DE). </a:t>
            </a:r>
            <a:endParaRPr b="0" i="0" sz="2000" u="none" strike="noStrike">
              <a:solidFill>
                <a:schemeClr val="dk1"/>
              </a:solidFill>
              <a:latin typeface="Calibri"/>
              <a:ea typeface="Calibri"/>
              <a:cs typeface="Calibri"/>
              <a:sym typeface="Calibri"/>
            </a:endParaRPr>
          </a:p>
        </p:txBody>
      </p:sp>
      <p:sp>
        <p:nvSpPr>
          <p:cNvPr id="2613" name="Google Shape;2613;g1e0ef8b40d4_0_1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614" name="Google Shape;2614;g1e0ef8b40d4_0_1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a:t>
            </a:r>
            <a:r>
              <a:rPr lang="pt-BR" sz="2200">
                <a:solidFill>
                  <a:schemeClr val="dk1"/>
                </a:solidFill>
                <a:latin typeface="Calibri"/>
                <a:ea typeface="Calibri"/>
                <a:cs typeface="Calibri"/>
                <a:sym typeface="Calibri"/>
              </a:rPr>
              <a:t>DAA II</a:t>
            </a:r>
            <a:endParaRPr sz="2200">
              <a:solidFill>
                <a:schemeClr val="dk1"/>
              </a:solidFill>
              <a:latin typeface="Calibri"/>
              <a:ea typeface="Calibri"/>
              <a:cs typeface="Calibri"/>
              <a:sym typeface="Calibri"/>
            </a:endParaRPr>
          </a:p>
        </p:txBody>
      </p:sp>
      <p:grpSp>
        <p:nvGrpSpPr>
          <p:cNvPr id="2615" name="Google Shape;2615;g1e0ef8b40d4_0_179"/>
          <p:cNvGrpSpPr/>
          <p:nvPr/>
        </p:nvGrpSpPr>
        <p:grpSpPr>
          <a:xfrm>
            <a:off x="70903" y="4068304"/>
            <a:ext cx="11865493" cy="1951800"/>
            <a:chOff x="45776" y="3455771"/>
            <a:chExt cx="11865493" cy="1951800"/>
          </a:xfrm>
        </p:grpSpPr>
        <p:sp>
          <p:nvSpPr>
            <p:cNvPr id="2616" name="Google Shape;2616;g1e0ef8b40d4_0_1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617" name="Google Shape;2617;g1e0ef8b40d4_0_179"/>
            <p:cNvSpPr txBox="1"/>
            <p:nvPr/>
          </p:nvSpPr>
          <p:spPr>
            <a:xfrm>
              <a:off x="1540869" y="3455771"/>
              <a:ext cx="10370400" cy="1951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lang="pt-BR" sz="2000">
                  <a:solidFill>
                    <a:schemeClr val="dk2"/>
                  </a:solidFill>
                  <a:latin typeface="Calibri"/>
                  <a:ea typeface="Calibri"/>
                  <a:cs typeface="Calibri"/>
                  <a:sym typeface="Calibri"/>
                </a:rPr>
                <a:t>Fica estabelecido como limite máximo para a carga horária do servidor docente em atividade de regência: </a:t>
              </a:r>
              <a:endParaRPr sz="2000">
                <a:solidFill>
                  <a:schemeClr val="dk1"/>
                </a:solidFill>
                <a:latin typeface="Calibri"/>
                <a:ea typeface="Calibri"/>
                <a:cs typeface="Calibri"/>
                <a:sym typeface="Calibri"/>
              </a:endParaRPr>
            </a:p>
            <a:p>
              <a:pPr indent="397560" lvl="0" marL="128435" rtl="0" algn="l">
                <a:spcBef>
                  <a:spcPts val="96"/>
                </a:spcBef>
                <a:spcAft>
                  <a:spcPts val="0"/>
                </a:spcAft>
                <a:buNone/>
              </a:pPr>
              <a:r>
                <a:rPr lang="pt-BR" sz="2000">
                  <a:solidFill>
                    <a:schemeClr val="dk2"/>
                  </a:solidFill>
                  <a:latin typeface="Calibri"/>
                  <a:ea typeface="Calibri"/>
                  <a:cs typeface="Calibri"/>
                  <a:sym typeface="Calibri"/>
                </a:rPr>
                <a:t>I. </a:t>
              </a:r>
              <a:r>
                <a:rPr lang="pt-BR" sz="2000">
                  <a:solidFill>
                    <a:schemeClr val="dk2"/>
                  </a:solidFill>
                  <a:latin typeface="Calibri"/>
                  <a:ea typeface="Calibri"/>
                  <a:cs typeface="Calibri"/>
                  <a:sym typeface="Calibri"/>
                </a:rPr>
                <a:t>10</a:t>
              </a:r>
              <a:r>
                <a:rPr lang="pt-BR" sz="2000">
                  <a:solidFill>
                    <a:schemeClr val="dk2"/>
                  </a:solidFill>
                  <a:latin typeface="Calibri"/>
                  <a:ea typeface="Calibri"/>
                  <a:cs typeface="Calibri"/>
                  <a:sym typeface="Calibri"/>
                </a:rPr>
                <a:t> (dez) horas-aulas semanais para o servidor docente em regime de trabalho de 20 </a:t>
              </a:r>
              <a:r>
                <a:rPr lang="pt-BR" sz="2000">
                  <a:solidFill>
                    <a:srgbClr val="101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a:t>
              </a:r>
              <a:r>
                <a:rPr lang="pt-BR" sz="2000">
                  <a:solidFill>
                    <a:srgbClr val="080800"/>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443433" lvl="0" marL="110083" rtl="0" algn="l">
                <a:spcBef>
                  <a:spcPts val="0"/>
                </a:spcBef>
                <a:spcAft>
                  <a:spcPts val="0"/>
                </a:spcAft>
                <a:buNone/>
              </a:pPr>
              <a:r>
                <a:rPr lang="pt-BR" sz="2000">
                  <a:solidFill>
                    <a:schemeClr val="dk2"/>
                  </a:solidFill>
                  <a:latin typeface="Calibri"/>
                  <a:ea typeface="Calibri"/>
                  <a:cs typeface="Calibri"/>
                  <a:sym typeface="Calibri"/>
                </a:rPr>
                <a:t>II</a:t>
              </a:r>
              <a:r>
                <a:rPr lang="pt-BR" sz="2000">
                  <a:solidFill>
                    <a:srgbClr val="B7B700"/>
                  </a:solidFill>
                  <a:latin typeface="Calibri"/>
                  <a:ea typeface="Calibri"/>
                  <a:cs typeface="Calibri"/>
                  <a:sym typeface="Calibri"/>
                </a:rPr>
                <a:t>. </a:t>
              </a:r>
              <a:r>
                <a:rPr lang="pt-BR" sz="2000">
                  <a:solidFill>
                    <a:srgbClr val="0000FF"/>
                  </a:solidFill>
                  <a:latin typeface="Calibri"/>
                  <a:ea typeface="Calibri"/>
                  <a:cs typeface="Calibri"/>
                  <a:sym typeface="Calibri"/>
                </a:rPr>
                <a:t>16</a:t>
              </a:r>
              <a:r>
                <a:rPr lang="pt-BR" sz="2000">
                  <a:solidFill>
                    <a:srgbClr val="0000FF"/>
                  </a:solidFill>
                  <a:latin typeface="Calibri"/>
                  <a:ea typeface="Calibri"/>
                  <a:cs typeface="Calibri"/>
                  <a:sym typeface="Calibri"/>
                </a:rPr>
                <a:t> (</a:t>
              </a:r>
              <a:r>
                <a:rPr lang="pt-BR" sz="2000">
                  <a:solidFill>
                    <a:srgbClr val="0000FF"/>
                  </a:solidFill>
                  <a:latin typeface="Calibri"/>
                  <a:ea typeface="Calibri"/>
                  <a:cs typeface="Calibri"/>
                  <a:sym typeface="Calibri"/>
                </a:rPr>
                <a:t>dezesseis</a:t>
              </a:r>
              <a:r>
                <a:rPr lang="pt-BR" sz="2000">
                  <a:solidFill>
                    <a:srgbClr val="0000FF"/>
                  </a:solidFill>
                  <a:latin typeface="Calibri"/>
                  <a:ea typeface="Calibri"/>
                  <a:cs typeface="Calibri"/>
                  <a:sym typeface="Calibri"/>
                </a:rPr>
                <a:t>)</a:t>
              </a:r>
              <a:r>
                <a:rPr lang="pt-BR" sz="2000">
                  <a:solidFill>
                    <a:schemeClr val="dk2"/>
                  </a:solidFill>
                  <a:latin typeface="Calibri"/>
                  <a:ea typeface="Calibri"/>
                  <a:cs typeface="Calibri"/>
                  <a:sym typeface="Calibri"/>
                </a:rPr>
                <a:t> horas- aulas semanais para o servidor docente em regime de trabalho </a:t>
              </a:r>
              <a:r>
                <a:rPr lang="pt-BR" sz="2000">
                  <a:solidFill>
                    <a:srgbClr val="101000"/>
                  </a:solidFill>
                  <a:latin typeface="Calibri"/>
                  <a:ea typeface="Calibri"/>
                  <a:cs typeface="Calibri"/>
                  <a:sym typeface="Calibri"/>
                </a:rPr>
                <a:t>de </a:t>
              </a:r>
              <a:r>
                <a:rPr lang="pt-BR" sz="2000">
                  <a:solidFill>
                    <a:schemeClr val="dk2"/>
                  </a:solidFill>
                  <a:latin typeface="Calibri"/>
                  <a:ea typeface="Calibri"/>
                  <a:cs typeface="Calibri"/>
                  <a:sym typeface="Calibri"/>
                </a:rPr>
                <a:t>40 </a:t>
              </a:r>
              <a:r>
                <a:rPr lang="pt-BR" sz="2000">
                  <a:solidFill>
                    <a:srgbClr val="404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 </a:t>
              </a:r>
              <a:r>
                <a:rPr lang="pt-BR" sz="2000">
                  <a:solidFill>
                    <a:srgbClr val="101000"/>
                  </a:solidFill>
                  <a:latin typeface="Calibri"/>
                  <a:ea typeface="Calibri"/>
                  <a:cs typeface="Calibri"/>
                  <a:sym typeface="Calibri"/>
                </a:rPr>
                <a:t>ou </a:t>
              </a:r>
              <a:r>
                <a:rPr lang="pt-BR" sz="2000">
                  <a:solidFill>
                    <a:schemeClr val="dk2"/>
                  </a:solidFill>
                  <a:latin typeface="Calibri"/>
                  <a:ea typeface="Calibri"/>
                  <a:cs typeface="Calibri"/>
                  <a:sym typeface="Calibri"/>
                </a:rPr>
                <a:t>dedicação exclusiva (DE).</a:t>
              </a:r>
              <a:endParaRPr sz="1800">
                <a:solidFill>
                  <a:schemeClr val="dk1"/>
                </a:solidFill>
                <a:latin typeface="Calibri"/>
                <a:ea typeface="Calibri"/>
                <a:cs typeface="Calibri"/>
                <a:sym typeface="Calibri"/>
              </a:endParaRPr>
            </a:p>
          </p:txBody>
        </p:sp>
      </p:grpSp>
      <p:grpSp>
        <p:nvGrpSpPr>
          <p:cNvPr id="2618" name="Google Shape;2618;g1e0ef8b40d4_0_179"/>
          <p:cNvGrpSpPr/>
          <p:nvPr/>
        </p:nvGrpSpPr>
        <p:grpSpPr>
          <a:xfrm>
            <a:off x="70828" y="6102359"/>
            <a:ext cx="11865568" cy="646500"/>
            <a:chOff x="45776" y="3793762"/>
            <a:chExt cx="11865568" cy="646500"/>
          </a:xfrm>
        </p:grpSpPr>
        <p:sp>
          <p:nvSpPr>
            <p:cNvPr id="2619" name="Google Shape;2619;g1e0ef8b40d4_0_1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620" name="Google Shape;2620;g1e0ef8b40d4_0_179"/>
            <p:cNvSpPr txBox="1"/>
            <p:nvPr/>
          </p:nvSpPr>
          <p:spPr>
            <a:xfrm>
              <a:off x="1540944" y="37937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Visando atender o tripé ensino-pesquisa-extensão além de atender as demandas administrativas é inviável que se execute 20 horas-aula.</a:t>
              </a:r>
              <a:endParaRPr sz="1800">
                <a:solidFill>
                  <a:schemeClr val="dk1"/>
                </a:solidFill>
                <a:latin typeface="Calibri"/>
                <a:ea typeface="Calibri"/>
                <a:cs typeface="Calibri"/>
                <a:sym typeface="Calibri"/>
              </a:endParaRPr>
            </a:p>
          </p:txBody>
        </p:sp>
      </p:grpSp>
      <p:sp>
        <p:nvSpPr>
          <p:cNvPr id="2621" name="Google Shape;2621;g1e0ef8b40d4_0_1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6" name="Shape 2626"/>
        <p:cNvGrpSpPr/>
        <p:nvPr/>
      </p:nvGrpSpPr>
      <p:grpSpPr>
        <a:xfrm>
          <a:off x="0" y="0"/>
          <a:ext cx="0" cy="0"/>
          <a:chOff x="0" y="0"/>
          <a:chExt cx="0" cy="0"/>
        </a:xfrm>
      </p:grpSpPr>
      <p:sp>
        <p:nvSpPr>
          <p:cNvPr id="2627" name="Google Shape;2627;g1e0ef8b40d4_0_20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628" name="Google Shape;2628;g1e0ef8b40d4_0_20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629" name="Google Shape;2629;g1e0ef8b40d4_0_20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630" name="Google Shape;2630;g1e0ef8b40d4_0_20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631" name="Google Shape;2631;g1e0ef8b40d4_0_201"/>
          <p:cNvSpPr txBox="1"/>
          <p:nvPr>
            <p:ph idx="1" type="body"/>
          </p:nvPr>
        </p:nvSpPr>
        <p:spPr>
          <a:xfrm>
            <a:off x="70903" y="2088938"/>
            <a:ext cx="1480200" cy="55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632" name="Google Shape;2632;g1e0ef8b40d4_0_201"/>
          <p:cNvSpPr txBox="1"/>
          <p:nvPr/>
        </p:nvSpPr>
        <p:spPr>
          <a:xfrm>
            <a:off x="1551011" y="1944572"/>
            <a:ext cx="10400400" cy="1951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marR="0"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b="0" i="0" lang="pt-BR" sz="2000" u="none" strike="noStrike">
                <a:solidFill>
                  <a:srgbClr val="000000"/>
                </a:solidFill>
                <a:latin typeface="Calibri"/>
                <a:ea typeface="Calibri"/>
                <a:cs typeface="Calibri"/>
                <a:sym typeface="Calibri"/>
              </a:rPr>
              <a:t>Fica estabelecido como limite máximo para a carga horária do servidor docente em atividade de regência: </a:t>
            </a:r>
            <a:endParaRPr b="0" sz="2000">
              <a:solidFill>
                <a:schemeClr val="dk1"/>
              </a:solidFill>
              <a:latin typeface="Calibri"/>
              <a:ea typeface="Calibri"/>
              <a:cs typeface="Calibri"/>
              <a:sym typeface="Calibri"/>
            </a:endParaRPr>
          </a:p>
          <a:p>
            <a:pPr indent="397560" lvl="0" marL="128435" marR="0" rtl="0" algn="l">
              <a:spcBef>
                <a:spcPts val="96"/>
              </a:spcBef>
              <a:spcAft>
                <a:spcPts val="0"/>
              </a:spcAft>
              <a:buNone/>
            </a:pPr>
            <a:r>
              <a:rPr b="0" i="0" lang="pt-BR" sz="2000" u="none" strike="noStrike">
                <a:solidFill>
                  <a:srgbClr val="000000"/>
                </a:solidFill>
                <a:latin typeface="Calibri"/>
                <a:ea typeface="Calibri"/>
                <a:cs typeface="Calibri"/>
                <a:sym typeface="Calibri"/>
              </a:rPr>
              <a:t>I. 10 (dez) horas-aula semanais para o servidor docente em regime de trabalho de 20 </a:t>
            </a:r>
            <a:r>
              <a:rPr b="0" i="0" lang="pt-BR" sz="2000" u="none" strike="noStrike">
                <a:solidFill>
                  <a:srgbClr val="101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a:t>
            </a:r>
            <a:r>
              <a:rPr b="0" i="0" lang="pt-BR" sz="2000" u="none" strike="noStrike">
                <a:solidFill>
                  <a:srgbClr val="0808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43433" lvl="0" marL="110083" marR="0" rtl="0" algn="l">
              <a:spcBef>
                <a:spcPts val="0"/>
              </a:spcBef>
              <a:spcAft>
                <a:spcPts val="0"/>
              </a:spcAft>
              <a:buNone/>
            </a:pPr>
            <a:r>
              <a:rPr b="0" i="0" lang="pt-BR" sz="2000" u="none" strike="noStrike">
                <a:solidFill>
                  <a:srgbClr val="000000"/>
                </a:solidFill>
                <a:latin typeface="Calibri"/>
                <a:ea typeface="Calibri"/>
                <a:cs typeface="Calibri"/>
                <a:sym typeface="Calibri"/>
              </a:rPr>
              <a:t>II</a:t>
            </a:r>
            <a:r>
              <a:rPr b="0" i="0" lang="pt-BR" sz="2000" u="none" strike="noStrike">
                <a:solidFill>
                  <a:srgbClr val="B7B7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20 </a:t>
            </a:r>
            <a:r>
              <a:rPr b="0" i="0" lang="pt-BR" sz="2000" u="none" strike="noStrike">
                <a:solidFill>
                  <a:srgbClr val="4848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vinte) horas-aula semanais para o servidor docente em regime de trabalho </a:t>
            </a:r>
            <a:r>
              <a:rPr b="0" i="0" lang="pt-BR" sz="2000" u="none" strike="noStrike">
                <a:solidFill>
                  <a:srgbClr val="101000"/>
                </a:solidFill>
                <a:latin typeface="Calibri"/>
                <a:ea typeface="Calibri"/>
                <a:cs typeface="Calibri"/>
                <a:sym typeface="Calibri"/>
              </a:rPr>
              <a:t>de </a:t>
            </a:r>
            <a:r>
              <a:rPr b="0" i="0" lang="pt-BR" sz="2000" u="none" strike="noStrike">
                <a:solidFill>
                  <a:srgbClr val="000000"/>
                </a:solidFill>
                <a:latin typeface="Calibri"/>
                <a:ea typeface="Calibri"/>
                <a:cs typeface="Calibri"/>
                <a:sym typeface="Calibri"/>
              </a:rPr>
              <a:t>40 </a:t>
            </a:r>
            <a:r>
              <a:rPr b="0" i="0" lang="pt-BR" sz="2000" u="none" strike="noStrike">
                <a:solidFill>
                  <a:srgbClr val="404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 </a:t>
            </a:r>
            <a:r>
              <a:rPr b="0" i="0" lang="pt-BR" sz="2000" u="none" strike="noStrike">
                <a:solidFill>
                  <a:srgbClr val="101000"/>
                </a:solidFill>
                <a:latin typeface="Calibri"/>
                <a:ea typeface="Calibri"/>
                <a:cs typeface="Calibri"/>
                <a:sym typeface="Calibri"/>
              </a:rPr>
              <a:t>ou </a:t>
            </a:r>
            <a:r>
              <a:rPr b="0" i="0" lang="pt-BR" sz="2000" u="none" strike="noStrike">
                <a:solidFill>
                  <a:srgbClr val="000000"/>
                </a:solidFill>
                <a:latin typeface="Calibri"/>
                <a:ea typeface="Calibri"/>
                <a:cs typeface="Calibri"/>
                <a:sym typeface="Calibri"/>
              </a:rPr>
              <a:t>dedicação exclusiva (DE). </a:t>
            </a:r>
            <a:endParaRPr b="0" i="0" sz="2000" u="none" strike="noStrike">
              <a:solidFill>
                <a:schemeClr val="dk1"/>
              </a:solidFill>
              <a:latin typeface="Calibri"/>
              <a:ea typeface="Calibri"/>
              <a:cs typeface="Calibri"/>
              <a:sym typeface="Calibri"/>
            </a:endParaRPr>
          </a:p>
        </p:txBody>
      </p:sp>
      <p:sp>
        <p:nvSpPr>
          <p:cNvPr id="2633" name="Google Shape;2633;g1e0ef8b40d4_0_20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634" name="Google Shape;2634;g1e0ef8b40d4_0_20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2635" name="Google Shape;2635;g1e0ef8b40d4_0_201"/>
          <p:cNvGrpSpPr/>
          <p:nvPr/>
        </p:nvGrpSpPr>
        <p:grpSpPr>
          <a:xfrm>
            <a:off x="70903" y="4068304"/>
            <a:ext cx="11865493" cy="1939500"/>
            <a:chOff x="45776" y="3455771"/>
            <a:chExt cx="11865493" cy="1939500"/>
          </a:xfrm>
        </p:grpSpPr>
        <p:sp>
          <p:nvSpPr>
            <p:cNvPr id="2636" name="Google Shape;2636;g1e0ef8b40d4_0_20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637" name="Google Shape;2637;g1e0ef8b40d4_0_201"/>
            <p:cNvSpPr txBox="1"/>
            <p:nvPr/>
          </p:nvSpPr>
          <p:spPr>
            <a:xfrm>
              <a:off x="1540869" y="3455771"/>
              <a:ext cx="10370400" cy="193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lang="pt-BR" sz="2000">
                  <a:solidFill>
                    <a:schemeClr val="dk2"/>
                  </a:solidFill>
                  <a:latin typeface="Calibri"/>
                  <a:ea typeface="Calibri"/>
                  <a:cs typeface="Calibri"/>
                  <a:sym typeface="Calibri"/>
                </a:rPr>
                <a:t>Fica estabelecido como limite máximo para a carga horária do servidor docente em atividade de regência: </a:t>
              </a:r>
              <a:endParaRPr sz="2000">
                <a:solidFill>
                  <a:schemeClr val="dk1"/>
                </a:solidFill>
                <a:latin typeface="Calibri"/>
                <a:ea typeface="Calibri"/>
                <a:cs typeface="Calibri"/>
                <a:sym typeface="Calibri"/>
              </a:endParaRPr>
            </a:p>
            <a:p>
              <a:pPr indent="443433" lvl="0" marL="110083" rtl="0" algn="l">
                <a:spcBef>
                  <a:spcPts val="0"/>
                </a:spcBef>
                <a:spcAft>
                  <a:spcPts val="0"/>
                </a:spcAft>
                <a:buClr>
                  <a:schemeClr val="dk2"/>
                </a:buClr>
                <a:buSzPts val="1100"/>
                <a:buFont typeface="Arial"/>
                <a:buNone/>
              </a:pPr>
              <a:r>
                <a:rPr lang="pt-BR" sz="2000">
                  <a:solidFill>
                    <a:srgbClr val="0000FF"/>
                  </a:solidFill>
                  <a:latin typeface="Calibri"/>
                  <a:ea typeface="Calibri"/>
                  <a:cs typeface="Calibri"/>
                  <a:sym typeface="Calibri"/>
                </a:rPr>
                <a:t>I. 6 (seis) horas-aula ou 8 (oito) horas-relógio semanais para o servidor docente em regime de trabalho de 20 horas semanais;</a:t>
              </a:r>
              <a:endParaRPr sz="2000">
                <a:solidFill>
                  <a:srgbClr val="0000FF"/>
                </a:solidFill>
                <a:latin typeface="Calibri"/>
                <a:ea typeface="Calibri"/>
                <a:cs typeface="Calibri"/>
                <a:sym typeface="Calibri"/>
              </a:endParaRPr>
            </a:p>
            <a:p>
              <a:pPr indent="443433" lvl="0" marL="110083" rtl="0" algn="l">
                <a:spcBef>
                  <a:spcPts val="0"/>
                </a:spcBef>
                <a:spcAft>
                  <a:spcPts val="0"/>
                </a:spcAft>
                <a:buSzPts val="1100"/>
                <a:buNone/>
              </a:pPr>
              <a:r>
                <a:rPr lang="pt-BR" sz="2000">
                  <a:solidFill>
                    <a:srgbClr val="0000FF"/>
                  </a:solidFill>
                  <a:latin typeface="Calibri"/>
                  <a:ea typeface="Calibri"/>
                  <a:cs typeface="Calibri"/>
                  <a:sym typeface="Calibri"/>
                </a:rPr>
                <a:t>II. 12 (doze) horas-aula ou 18 (dezoito) horas-relógio semanais para o servidor docente em regime de trabalho de 40 horas semanais ou dedicação exclusiva (DE).</a:t>
              </a:r>
              <a:endParaRPr sz="2000">
                <a:solidFill>
                  <a:srgbClr val="0000FF"/>
                </a:solidFill>
                <a:latin typeface="Calibri"/>
                <a:ea typeface="Calibri"/>
                <a:cs typeface="Calibri"/>
                <a:sym typeface="Calibri"/>
              </a:endParaRPr>
            </a:p>
          </p:txBody>
        </p:sp>
      </p:grpSp>
      <p:grpSp>
        <p:nvGrpSpPr>
          <p:cNvPr id="2638" name="Google Shape;2638;g1e0ef8b40d4_0_201"/>
          <p:cNvGrpSpPr/>
          <p:nvPr/>
        </p:nvGrpSpPr>
        <p:grpSpPr>
          <a:xfrm>
            <a:off x="70828" y="6281738"/>
            <a:ext cx="11865568" cy="467100"/>
            <a:chOff x="45776" y="3973141"/>
            <a:chExt cx="11865568" cy="467100"/>
          </a:xfrm>
        </p:grpSpPr>
        <p:sp>
          <p:nvSpPr>
            <p:cNvPr id="2639" name="Google Shape;2639;g1e0ef8b40d4_0_20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640" name="Google Shape;2640;g1e0ef8b40d4_0_201"/>
            <p:cNvSpPr txBox="1"/>
            <p:nvPr/>
          </p:nvSpPr>
          <p:spPr>
            <a:xfrm>
              <a:off x="15409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2641" name="Google Shape;2641;g1e0ef8b40d4_0_20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6" name="Shape 2646"/>
        <p:cNvGrpSpPr/>
        <p:nvPr/>
      </p:nvGrpSpPr>
      <p:grpSpPr>
        <a:xfrm>
          <a:off x="0" y="0"/>
          <a:ext cx="0" cy="0"/>
          <a:chOff x="0" y="0"/>
          <a:chExt cx="0" cy="0"/>
        </a:xfrm>
      </p:grpSpPr>
      <p:sp>
        <p:nvSpPr>
          <p:cNvPr id="2647" name="Google Shape;2647;g1e0ef8b40d4_0_22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648" name="Google Shape;2648;g1e0ef8b40d4_0_22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649" name="Google Shape;2649;g1e0ef8b40d4_0_22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650" name="Google Shape;2650;g1e0ef8b40d4_0_22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651" name="Google Shape;2651;g1e0ef8b40d4_0_221"/>
          <p:cNvSpPr txBox="1"/>
          <p:nvPr>
            <p:ph idx="1" type="body"/>
          </p:nvPr>
        </p:nvSpPr>
        <p:spPr>
          <a:xfrm>
            <a:off x="70903" y="2088938"/>
            <a:ext cx="1480200" cy="55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652" name="Google Shape;2652;g1e0ef8b40d4_0_221"/>
          <p:cNvSpPr txBox="1"/>
          <p:nvPr/>
        </p:nvSpPr>
        <p:spPr>
          <a:xfrm>
            <a:off x="1551011" y="1944572"/>
            <a:ext cx="10400400" cy="1951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marR="0"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b="0" i="0" lang="pt-BR" sz="2000" u="none" strike="noStrike">
                <a:solidFill>
                  <a:srgbClr val="000000"/>
                </a:solidFill>
                <a:latin typeface="Calibri"/>
                <a:ea typeface="Calibri"/>
                <a:cs typeface="Calibri"/>
                <a:sym typeface="Calibri"/>
              </a:rPr>
              <a:t>Fica estabelecido como limite máximo para a carga horária do servidor docente em atividade de regência: </a:t>
            </a:r>
            <a:endParaRPr b="0" sz="2000">
              <a:solidFill>
                <a:schemeClr val="dk1"/>
              </a:solidFill>
              <a:latin typeface="Calibri"/>
              <a:ea typeface="Calibri"/>
              <a:cs typeface="Calibri"/>
              <a:sym typeface="Calibri"/>
            </a:endParaRPr>
          </a:p>
          <a:p>
            <a:pPr indent="397560" lvl="0" marL="128435" marR="0" rtl="0" algn="l">
              <a:spcBef>
                <a:spcPts val="96"/>
              </a:spcBef>
              <a:spcAft>
                <a:spcPts val="0"/>
              </a:spcAft>
              <a:buNone/>
            </a:pPr>
            <a:r>
              <a:rPr b="0" i="0" lang="pt-BR" sz="2000" u="none" strike="noStrike">
                <a:solidFill>
                  <a:srgbClr val="000000"/>
                </a:solidFill>
                <a:latin typeface="Calibri"/>
                <a:ea typeface="Calibri"/>
                <a:cs typeface="Calibri"/>
                <a:sym typeface="Calibri"/>
              </a:rPr>
              <a:t>I. 10 (dez) horas-aula semanais para o servidor docente em regime de trabalho de 20 </a:t>
            </a:r>
            <a:r>
              <a:rPr b="0" i="0" lang="pt-BR" sz="2000" u="none" strike="noStrike">
                <a:solidFill>
                  <a:srgbClr val="101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a:t>
            </a:r>
            <a:r>
              <a:rPr b="0" i="0" lang="pt-BR" sz="2000" u="none" strike="noStrike">
                <a:solidFill>
                  <a:srgbClr val="0808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43433" lvl="0" marL="110083" marR="0" rtl="0" algn="l">
              <a:spcBef>
                <a:spcPts val="0"/>
              </a:spcBef>
              <a:spcAft>
                <a:spcPts val="0"/>
              </a:spcAft>
              <a:buNone/>
            </a:pPr>
            <a:r>
              <a:rPr b="0" i="0" lang="pt-BR" sz="2000" u="none" strike="noStrike">
                <a:solidFill>
                  <a:srgbClr val="000000"/>
                </a:solidFill>
                <a:latin typeface="Calibri"/>
                <a:ea typeface="Calibri"/>
                <a:cs typeface="Calibri"/>
                <a:sym typeface="Calibri"/>
              </a:rPr>
              <a:t>II</a:t>
            </a:r>
            <a:r>
              <a:rPr b="0" i="0" lang="pt-BR" sz="2000" u="none" strike="noStrike">
                <a:solidFill>
                  <a:srgbClr val="B7B7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20 </a:t>
            </a:r>
            <a:r>
              <a:rPr b="0" i="0" lang="pt-BR" sz="2000" u="none" strike="noStrike">
                <a:solidFill>
                  <a:srgbClr val="4848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vinte) horas-aula semanais para o servidor docente em regime de trabalho </a:t>
            </a:r>
            <a:r>
              <a:rPr b="0" i="0" lang="pt-BR" sz="2000" u="none" strike="noStrike">
                <a:solidFill>
                  <a:srgbClr val="101000"/>
                </a:solidFill>
                <a:latin typeface="Calibri"/>
                <a:ea typeface="Calibri"/>
                <a:cs typeface="Calibri"/>
                <a:sym typeface="Calibri"/>
              </a:rPr>
              <a:t>de </a:t>
            </a:r>
            <a:r>
              <a:rPr b="0" i="0" lang="pt-BR" sz="2000" u="none" strike="noStrike">
                <a:solidFill>
                  <a:srgbClr val="000000"/>
                </a:solidFill>
                <a:latin typeface="Calibri"/>
                <a:ea typeface="Calibri"/>
                <a:cs typeface="Calibri"/>
                <a:sym typeface="Calibri"/>
              </a:rPr>
              <a:t>40 </a:t>
            </a:r>
            <a:r>
              <a:rPr b="0" i="0" lang="pt-BR" sz="2000" u="none" strike="noStrike">
                <a:solidFill>
                  <a:srgbClr val="404000"/>
                </a:solidFill>
                <a:latin typeface="Calibri"/>
                <a:ea typeface="Calibri"/>
                <a:cs typeface="Calibri"/>
                <a:sym typeface="Calibri"/>
              </a:rPr>
              <a:t>horas </a:t>
            </a:r>
            <a:r>
              <a:rPr b="0" i="0" lang="pt-BR" sz="2000" u="none" strike="noStrike">
                <a:solidFill>
                  <a:srgbClr val="000000"/>
                </a:solidFill>
                <a:latin typeface="Calibri"/>
                <a:ea typeface="Calibri"/>
                <a:cs typeface="Calibri"/>
                <a:sym typeface="Calibri"/>
              </a:rPr>
              <a:t>semanais </a:t>
            </a:r>
            <a:r>
              <a:rPr b="0" i="0" lang="pt-BR" sz="2000" u="none" strike="noStrike">
                <a:solidFill>
                  <a:srgbClr val="101000"/>
                </a:solidFill>
                <a:latin typeface="Calibri"/>
                <a:ea typeface="Calibri"/>
                <a:cs typeface="Calibri"/>
                <a:sym typeface="Calibri"/>
              </a:rPr>
              <a:t>ou </a:t>
            </a:r>
            <a:r>
              <a:rPr b="0" i="0" lang="pt-BR" sz="2000" u="none" strike="noStrike">
                <a:solidFill>
                  <a:srgbClr val="000000"/>
                </a:solidFill>
                <a:latin typeface="Calibri"/>
                <a:ea typeface="Calibri"/>
                <a:cs typeface="Calibri"/>
                <a:sym typeface="Calibri"/>
              </a:rPr>
              <a:t>dedicação exclusiva (DE). </a:t>
            </a:r>
            <a:endParaRPr b="0" i="0" sz="2000" u="none" strike="noStrike">
              <a:solidFill>
                <a:schemeClr val="dk1"/>
              </a:solidFill>
              <a:latin typeface="Calibri"/>
              <a:ea typeface="Calibri"/>
              <a:cs typeface="Calibri"/>
              <a:sym typeface="Calibri"/>
            </a:endParaRPr>
          </a:p>
        </p:txBody>
      </p:sp>
      <p:sp>
        <p:nvSpPr>
          <p:cNvPr id="2653" name="Google Shape;2653;g1e0ef8b40d4_0_22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654" name="Google Shape;2654;g1e0ef8b40d4_0_22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2655" name="Google Shape;2655;g1e0ef8b40d4_0_221"/>
          <p:cNvGrpSpPr/>
          <p:nvPr/>
        </p:nvGrpSpPr>
        <p:grpSpPr>
          <a:xfrm>
            <a:off x="70903" y="4068304"/>
            <a:ext cx="11865493" cy="1951800"/>
            <a:chOff x="45776" y="3455771"/>
            <a:chExt cx="11865493" cy="1951800"/>
          </a:xfrm>
        </p:grpSpPr>
        <p:sp>
          <p:nvSpPr>
            <p:cNvPr id="2656" name="Google Shape;2656;g1e0ef8b40d4_0_22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657" name="Google Shape;2657;g1e0ef8b40d4_0_221"/>
            <p:cNvSpPr txBox="1"/>
            <p:nvPr/>
          </p:nvSpPr>
          <p:spPr>
            <a:xfrm>
              <a:off x="1540869" y="3455771"/>
              <a:ext cx="10370400" cy="1951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rtl="0" algn="l">
                <a:spcBef>
                  <a:spcPts val="0"/>
                </a:spcBef>
                <a:spcAft>
                  <a:spcPts val="0"/>
                </a:spcAft>
                <a:buNone/>
              </a:pPr>
              <a:r>
                <a:rPr b="1" lang="pt-BR" sz="1900">
                  <a:solidFill>
                    <a:schemeClr val="dk1"/>
                  </a:solidFill>
                  <a:latin typeface="Calibri"/>
                  <a:ea typeface="Calibri"/>
                  <a:cs typeface="Calibri"/>
                  <a:sym typeface="Calibri"/>
                </a:rPr>
                <a:t>Art. 13</a:t>
              </a:r>
              <a:r>
                <a:rPr b="1" baseline="30000" lang="pt-BR" sz="1900">
                  <a:solidFill>
                    <a:schemeClr val="dk1"/>
                  </a:solidFill>
                  <a:latin typeface="Calibri"/>
                  <a:ea typeface="Calibri"/>
                  <a:cs typeface="Calibri"/>
                  <a:sym typeface="Calibri"/>
                </a:rPr>
                <a:t>o . </a:t>
              </a:r>
              <a:r>
                <a:rPr lang="pt-BR" sz="2000">
                  <a:solidFill>
                    <a:schemeClr val="dk2"/>
                  </a:solidFill>
                  <a:latin typeface="Calibri"/>
                  <a:ea typeface="Calibri"/>
                  <a:cs typeface="Calibri"/>
                  <a:sym typeface="Calibri"/>
                </a:rPr>
                <a:t>Fica estabelecido como limite máximo para a carga horária do servidor docente em atividade de regência: </a:t>
              </a:r>
              <a:endParaRPr sz="2000">
                <a:solidFill>
                  <a:schemeClr val="dk1"/>
                </a:solidFill>
                <a:latin typeface="Calibri"/>
                <a:ea typeface="Calibri"/>
                <a:cs typeface="Calibri"/>
                <a:sym typeface="Calibri"/>
              </a:endParaRPr>
            </a:p>
            <a:p>
              <a:pPr indent="397560" lvl="0" marL="128435" rtl="0" algn="l">
                <a:spcBef>
                  <a:spcPts val="96"/>
                </a:spcBef>
                <a:spcAft>
                  <a:spcPts val="0"/>
                </a:spcAft>
                <a:buNone/>
              </a:pPr>
              <a:r>
                <a:rPr lang="pt-BR" sz="2000">
                  <a:solidFill>
                    <a:schemeClr val="dk2"/>
                  </a:solidFill>
                  <a:latin typeface="Calibri"/>
                  <a:ea typeface="Calibri"/>
                  <a:cs typeface="Calibri"/>
                  <a:sym typeface="Calibri"/>
                </a:rPr>
                <a:t>I. </a:t>
              </a:r>
              <a:r>
                <a:rPr lang="pt-BR" sz="2000">
                  <a:solidFill>
                    <a:srgbClr val="0000FF"/>
                  </a:solidFill>
                  <a:latin typeface="Calibri"/>
                  <a:ea typeface="Calibri"/>
                  <a:cs typeface="Calibri"/>
                  <a:sym typeface="Calibri"/>
                </a:rPr>
                <a:t>12 (doze)</a:t>
              </a:r>
              <a:r>
                <a:rPr lang="pt-BR" sz="2000">
                  <a:solidFill>
                    <a:schemeClr val="dk2"/>
                  </a:solidFill>
                  <a:latin typeface="Calibri"/>
                  <a:ea typeface="Calibri"/>
                  <a:cs typeface="Calibri"/>
                  <a:sym typeface="Calibri"/>
                </a:rPr>
                <a:t> horas-aulas semanais para o servidor docente em regime de trabalho de 20 </a:t>
              </a:r>
              <a:r>
                <a:rPr lang="pt-BR" sz="2000">
                  <a:solidFill>
                    <a:srgbClr val="101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a:t>
              </a:r>
              <a:r>
                <a:rPr lang="pt-BR" sz="2000">
                  <a:solidFill>
                    <a:srgbClr val="080800"/>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443433" lvl="0" marL="110083" rtl="0" algn="l">
                <a:spcBef>
                  <a:spcPts val="0"/>
                </a:spcBef>
                <a:spcAft>
                  <a:spcPts val="0"/>
                </a:spcAft>
                <a:buNone/>
              </a:pPr>
              <a:r>
                <a:rPr lang="pt-BR" sz="2000">
                  <a:solidFill>
                    <a:schemeClr val="dk2"/>
                  </a:solidFill>
                  <a:latin typeface="Calibri"/>
                  <a:ea typeface="Calibri"/>
                  <a:cs typeface="Calibri"/>
                  <a:sym typeface="Calibri"/>
                </a:rPr>
                <a:t>II</a:t>
              </a:r>
              <a:r>
                <a:rPr lang="pt-BR" sz="2000">
                  <a:solidFill>
                    <a:srgbClr val="B7B700"/>
                  </a:solidFill>
                  <a:latin typeface="Calibri"/>
                  <a:ea typeface="Calibri"/>
                  <a:cs typeface="Calibri"/>
                  <a:sym typeface="Calibri"/>
                </a:rPr>
                <a:t>. </a:t>
              </a:r>
              <a:r>
                <a:rPr lang="pt-BR" sz="2000">
                  <a:solidFill>
                    <a:srgbClr val="0000FF"/>
                  </a:solidFill>
                  <a:latin typeface="Calibri"/>
                  <a:ea typeface="Calibri"/>
                  <a:cs typeface="Calibri"/>
                  <a:sym typeface="Calibri"/>
                </a:rPr>
                <a:t>18 (dezoito)</a:t>
              </a:r>
              <a:r>
                <a:rPr lang="pt-BR" sz="2000">
                  <a:solidFill>
                    <a:schemeClr val="dk2"/>
                  </a:solidFill>
                  <a:latin typeface="Calibri"/>
                  <a:ea typeface="Calibri"/>
                  <a:cs typeface="Calibri"/>
                  <a:sym typeface="Calibri"/>
                </a:rPr>
                <a:t> horas- aulas semanais para o servidor docente em regime de trabalho </a:t>
              </a:r>
              <a:r>
                <a:rPr lang="pt-BR" sz="2000">
                  <a:solidFill>
                    <a:srgbClr val="101000"/>
                  </a:solidFill>
                  <a:latin typeface="Calibri"/>
                  <a:ea typeface="Calibri"/>
                  <a:cs typeface="Calibri"/>
                  <a:sym typeface="Calibri"/>
                </a:rPr>
                <a:t>de </a:t>
              </a:r>
              <a:r>
                <a:rPr lang="pt-BR" sz="2000">
                  <a:solidFill>
                    <a:schemeClr val="dk2"/>
                  </a:solidFill>
                  <a:latin typeface="Calibri"/>
                  <a:ea typeface="Calibri"/>
                  <a:cs typeface="Calibri"/>
                  <a:sym typeface="Calibri"/>
                </a:rPr>
                <a:t>40 </a:t>
              </a:r>
              <a:r>
                <a:rPr lang="pt-BR" sz="2000">
                  <a:solidFill>
                    <a:srgbClr val="404000"/>
                  </a:solidFill>
                  <a:latin typeface="Calibri"/>
                  <a:ea typeface="Calibri"/>
                  <a:cs typeface="Calibri"/>
                  <a:sym typeface="Calibri"/>
                </a:rPr>
                <a:t>horas </a:t>
              </a:r>
              <a:r>
                <a:rPr lang="pt-BR" sz="2000">
                  <a:solidFill>
                    <a:schemeClr val="dk2"/>
                  </a:solidFill>
                  <a:latin typeface="Calibri"/>
                  <a:ea typeface="Calibri"/>
                  <a:cs typeface="Calibri"/>
                  <a:sym typeface="Calibri"/>
                </a:rPr>
                <a:t>semanais </a:t>
              </a:r>
              <a:r>
                <a:rPr lang="pt-BR" sz="2000">
                  <a:solidFill>
                    <a:srgbClr val="101000"/>
                  </a:solidFill>
                  <a:latin typeface="Calibri"/>
                  <a:ea typeface="Calibri"/>
                  <a:cs typeface="Calibri"/>
                  <a:sym typeface="Calibri"/>
                </a:rPr>
                <a:t>ou </a:t>
              </a:r>
              <a:r>
                <a:rPr lang="pt-BR" sz="2000">
                  <a:solidFill>
                    <a:schemeClr val="dk2"/>
                  </a:solidFill>
                  <a:latin typeface="Calibri"/>
                  <a:ea typeface="Calibri"/>
                  <a:cs typeface="Calibri"/>
                  <a:sym typeface="Calibri"/>
                </a:rPr>
                <a:t>dedicação exclusiva (DE).</a:t>
              </a:r>
              <a:endParaRPr sz="1800">
                <a:solidFill>
                  <a:schemeClr val="dk1"/>
                </a:solidFill>
                <a:latin typeface="Calibri"/>
                <a:ea typeface="Calibri"/>
                <a:cs typeface="Calibri"/>
                <a:sym typeface="Calibri"/>
              </a:endParaRPr>
            </a:p>
          </p:txBody>
        </p:sp>
      </p:grpSp>
      <p:grpSp>
        <p:nvGrpSpPr>
          <p:cNvPr id="2658" name="Google Shape;2658;g1e0ef8b40d4_0_221"/>
          <p:cNvGrpSpPr/>
          <p:nvPr/>
        </p:nvGrpSpPr>
        <p:grpSpPr>
          <a:xfrm>
            <a:off x="70828" y="6281738"/>
            <a:ext cx="11865568" cy="467100"/>
            <a:chOff x="45776" y="3973141"/>
            <a:chExt cx="11865568" cy="467100"/>
          </a:xfrm>
        </p:grpSpPr>
        <p:sp>
          <p:nvSpPr>
            <p:cNvPr id="2659" name="Google Shape;2659;g1e0ef8b40d4_0_22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660" name="Google Shape;2660;g1e0ef8b40d4_0_221"/>
            <p:cNvSpPr txBox="1"/>
            <p:nvPr/>
          </p:nvSpPr>
          <p:spPr>
            <a:xfrm>
              <a:off x="15409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Visando </a:t>
              </a:r>
              <a:r>
                <a:rPr lang="pt-BR" sz="1800">
                  <a:solidFill>
                    <a:schemeClr val="dk1"/>
                  </a:solidFill>
                  <a:latin typeface="Calibri"/>
                  <a:ea typeface="Calibri"/>
                  <a:cs typeface="Calibri"/>
                  <a:sym typeface="Calibri"/>
                </a:rPr>
                <a:t>Evitar a precarização do trabalho</a:t>
              </a:r>
              <a:endParaRPr sz="1800">
                <a:solidFill>
                  <a:schemeClr val="dk1"/>
                </a:solidFill>
                <a:latin typeface="Calibri"/>
                <a:ea typeface="Calibri"/>
                <a:cs typeface="Calibri"/>
                <a:sym typeface="Calibri"/>
              </a:endParaRPr>
            </a:p>
          </p:txBody>
        </p:sp>
      </p:grpSp>
      <p:sp>
        <p:nvSpPr>
          <p:cNvPr id="2661" name="Google Shape;2661;g1e0ef8b40d4_0_2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6" name="Shape 2666"/>
        <p:cNvGrpSpPr/>
        <p:nvPr/>
      </p:nvGrpSpPr>
      <p:grpSpPr>
        <a:xfrm>
          <a:off x="0" y="0"/>
          <a:ext cx="0" cy="0"/>
          <a:chOff x="0" y="0"/>
          <a:chExt cx="0" cy="0"/>
        </a:xfrm>
      </p:grpSpPr>
      <p:sp>
        <p:nvSpPr>
          <p:cNvPr id="2667" name="Google Shape;2667;g1e0ef8b40d4_0_24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668" name="Google Shape;2668;g1e0ef8b40d4_0_24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669" name="Google Shape;2669;g1e0ef8b40d4_0_24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670" name="Google Shape;2670;g1e0ef8b40d4_0_24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671" name="Google Shape;2671;g1e0ef8b40d4_0_241"/>
          <p:cNvSpPr txBox="1"/>
          <p:nvPr>
            <p:ph idx="1" type="body"/>
          </p:nvPr>
        </p:nvSpPr>
        <p:spPr>
          <a:xfrm>
            <a:off x="70903" y="2088938"/>
            <a:ext cx="1480200" cy="55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672" name="Google Shape;2672;g1e0ef8b40d4_0_241"/>
          <p:cNvSpPr txBox="1"/>
          <p:nvPr/>
        </p:nvSpPr>
        <p:spPr>
          <a:xfrm>
            <a:off x="1551011" y="1944572"/>
            <a:ext cx="10400400" cy="1489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marR="0" rtl="0" algn="l">
              <a:spcBef>
                <a:spcPts val="0"/>
              </a:spcBef>
              <a:spcAft>
                <a:spcPts val="0"/>
              </a:spcAft>
              <a:buNone/>
            </a:pPr>
            <a:r>
              <a:rPr b="1" lang="pt-BR" sz="1700">
                <a:solidFill>
                  <a:schemeClr val="dk1"/>
                </a:solidFill>
                <a:latin typeface="Calibri"/>
                <a:ea typeface="Calibri"/>
                <a:cs typeface="Calibri"/>
                <a:sym typeface="Calibri"/>
              </a:rPr>
              <a:t>Art. 13</a:t>
            </a:r>
            <a:r>
              <a:rPr b="1" baseline="30000" lang="pt-BR" sz="1700">
                <a:solidFill>
                  <a:schemeClr val="dk1"/>
                </a:solidFill>
                <a:latin typeface="Calibri"/>
                <a:ea typeface="Calibri"/>
                <a:cs typeface="Calibri"/>
                <a:sym typeface="Calibri"/>
              </a:rPr>
              <a:t>o . </a:t>
            </a:r>
            <a:r>
              <a:rPr b="0" i="0" lang="pt-BR" sz="1800" u="none" strike="noStrike">
                <a:solidFill>
                  <a:srgbClr val="000000"/>
                </a:solidFill>
                <a:latin typeface="Calibri"/>
                <a:ea typeface="Calibri"/>
                <a:cs typeface="Calibri"/>
                <a:sym typeface="Calibri"/>
              </a:rPr>
              <a:t>Fica estabelecido como limite máximo para a carga horária do servidor docente em atividade de regência: </a:t>
            </a:r>
            <a:endParaRPr b="0" sz="1800">
              <a:solidFill>
                <a:schemeClr val="dk1"/>
              </a:solidFill>
              <a:latin typeface="Calibri"/>
              <a:ea typeface="Calibri"/>
              <a:cs typeface="Calibri"/>
              <a:sym typeface="Calibri"/>
            </a:endParaRPr>
          </a:p>
          <a:p>
            <a:pPr indent="397560" lvl="0" marL="128435" marR="0" rtl="0" algn="l">
              <a:spcBef>
                <a:spcPts val="96"/>
              </a:spcBef>
              <a:spcAft>
                <a:spcPts val="0"/>
              </a:spcAft>
              <a:buNone/>
            </a:pPr>
            <a:r>
              <a:rPr b="0" i="0" lang="pt-BR" sz="1800" u="none" strike="noStrike">
                <a:solidFill>
                  <a:srgbClr val="000000"/>
                </a:solidFill>
                <a:latin typeface="Calibri"/>
                <a:ea typeface="Calibri"/>
                <a:cs typeface="Calibri"/>
                <a:sym typeface="Calibri"/>
              </a:rPr>
              <a:t>I. 10 (dez) horas-aula semanais para o servidor docente em regime de trabalho de 20 </a:t>
            </a:r>
            <a:r>
              <a:rPr b="0" i="0" lang="pt-BR" sz="1800" u="none" strike="noStrike">
                <a:solidFill>
                  <a:srgbClr val="101000"/>
                </a:solidFill>
                <a:latin typeface="Calibri"/>
                <a:ea typeface="Calibri"/>
                <a:cs typeface="Calibri"/>
                <a:sym typeface="Calibri"/>
              </a:rPr>
              <a:t>horas </a:t>
            </a:r>
            <a:r>
              <a:rPr b="0" i="0" lang="pt-BR" sz="1800" u="none" strike="noStrike">
                <a:solidFill>
                  <a:srgbClr val="000000"/>
                </a:solidFill>
                <a:latin typeface="Calibri"/>
                <a:ea typeface="Calibri"/>
                <a:cs typeface="Calibri"/>
                <a:sym typeface="Calibri"/>
              </a:rPr>
              <a:t>semanais</a:t>
            </a:r>
            <a:r>
              <a:rPr b="0" i="0" lang="pt-BR" sz="1800" u="none" strike="noStrike">
                <a:solidFill>
                  <a:srgbClr val="0808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43433" lvl="0" marL="110083" marR="0" rtl="0" algn="l">
              <a:spcBef>
                <a:spcPts val="0"/>
              </a:spcBef>
              <a:spcAft>
                <a:spcPts val="0"/>
              </a:spcAft>
              <a:buNone/>
            </a:pPr>
            <a:r>
              <a:rPr b="0" i="0" lang="pt-BR" sz="1800" u="none" strike="noStrike">
                <a:solidFill>
                  <a:srgbClr val="000000"/>
                </a:solidFill>
                <a:latin typeface="Calibri"/>
                <a:ea typeface="Calibri"/>
                <a:cs typeface="Calibri"/>
                <a:sym typeface="Calibri"/>
              </a:rPr>
              <a:t>II</a:t>
            </a:r>
            <a:r>
              <a:rPr b="0" i="0" lang="pt-BR" sz="1800" u="none" strike="noStrike">
                <a:solidFill>
                  <a:srgbClr val="B7B7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20 </a:t>
            </a:r>
            <a:r>
              <a:rPr b="0" i="0" lang="pt-BR" sz="1800" u="none" strike="noStrike">
                <a:solidFill>
                  <a:srgbClr val="4848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vinte) horas-aula semanais para o servidor docente em regime de trabalho </a:t>
            </a:r>
            <a:r>
              <a:rPr b="0" i="0" lang="pt-BR" sz="1800" u="none" strike="noStrike">
                <a:solidFill>
                  <a:srgbClr val="1010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40 </a:t>
            </a:r>
            <a:r>
              <a:rPr b="0" i="0" lang="pt-BR" sz="1800" u="none" strike="noStrike">
                <a:solidFill>
                  <a:srgbClr val="404000"/>
                </a:solidFill>
                <a:latin typeface="Calibri"/>
                <a:ea typeface="Calibri"/>
                <a:cs typeface="Calibri"/>
                <a:sym typeface="Calibri"/>
              </a:rPr>
              <a:t>horas </a:t>
            </a:r>
            <a:r>
              <a:rPr b="0" i="0" lang="pt-BR" sz="1800" u="none" strike="noStrike">
                <a:solidFill>
                  <a:srgbClr val="000000"/>
                </a:solidFill>
                <a:latin typeface="Calibri"/>
                <a:ea typeface="Calibri"/>
                <a:cs typeface="Calibri"/>
                <a:sym typeface="Calibri"/>
              </a:rPr>
              <a:t>semanais </a:t>
            </a:r>
            <a:r>
              <a:rPr b="0" i="0" lang="pt-BR" sz="1800" u="none" strike="noStrike">
                <a:solidFill>
                  <a:srgbClr val="101000"/>
                </a:solidFill>
                <a:latin typeface="Calibri"/>
                <a:ea typeface="Calibri"/>
                <a:cs typeface="Calibri"/>
                <a:sym typeface="Calibri"/>
              </a:rPr>
              <a:t>ou </a:t>
            </a:r>
            <a:r>
              <a:rPr b="0" i="0" lang="pt-BR" sz="1800" u="none" strike="noStrike">
                <a:solidFill>
                  <a:srgbClr val="000000"/>
                </a:solidFill>
                <a:latin typeface="Calibri"/>
                <a:ea typeface="Calibri"/>
                <a:cs typeface="Calibri"/>
                <a:sym typeface="Calibri"/>
              </a:rPr>
              <a:t>dedicação exclusiva (DE). </a:t>
            </a:r>
            <a:endParaRPr b="0" i="0" sz="1800" u="none" strike="noStrike">
              <a:solidFill>
                <a:schemeClr val="dk1"/>
              </a:solidFill>
              <a:latin typeface="Calibri"/>
              <a:ea typeface="Calibri"/>
              <a:cs typeface="Calibri"/>
              <a:sym typeface="Calibri"/>
            </a:endParaRPr>
          </a:p>
        </p:txBody>
      </p:sp>
      <p:sp>
        <p:nvSpPr>
          <p:cNvPr id="2673" name="Google Shape;2673;g1e0ef8b40d4_0_24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674" name="Google Shape;2674;g1e0ef8b40d4_0_24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2675" name="Google Shape;2675;g1e0ef8b40d4_0_241"/>
          <p:cNvGrpSpPr/>
          <p:nvPr/>
        </p:nvGrpSpPr>
        <p:grpSpPr>
          <a:xfrm>
            <a:off x="70865" y="3516905"/>
            <a:ext cx="11865493" cy="2308800"/>
            <a:chOff x="45776" y="3248998"/>
            <a:chExt cx="11865493" cy="2308800"/>
          </a:xfrm>
        </p:grpSpPr>
        <p:sp>
          <p:nvSpPr>
            <p:cNvPr id="2676" name="Google Shape;2676;g1e0ef8b40d4_0_24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677" name="Google Shape;2677;g1e0ef8b40d4_0_241"/>
            <p:cNvSpPr txBox="1"/>
            <p:nvPr/>
          </p:nvSpPr>
          <p:spPr>
            <a:xfrm>
              <a:off x="1540869" y="3248998"/>
              <a:ext cx="10370400" cy="230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5" rtl="0" algn="l">
                <a:spcBef>
                  <a:spcPts val="0"/>
                </a:spcBef>
                <a:spcAft>
                  <a:spcPts val="0"/>
                </a:spcAft>
                <a:buNone/>
              </a:pPr>
              <a:r>
                <a:rPr b="1" lang="pt-BR" sz="1700">
                  <a:solidFill>
                    <a:schemeClr val="dk1"/>
                  </a:solidFill>
                  <a:latin typeface="Calibri"/>
                  <a:ea typeface="Calibri"/>
                  <a:cs typeface="Calibri"/>
                  <a:sym typeface="Calibri"/>
                </a:rPr>
                <a:t>Art. 13</a:t>
              </a:r>
              <a:r>
                <a:rPr b="1" baseline="30000" lang="pt-BR" sz="1700">
                  <a:solidFill>
                    <a:schemeClr val="dk1"/>
                  </a:solidFill>
                  <a:latin typeface="Calibri"/>
                  <a:ea typeface="Calibri"/>
                  <a:cs typeface="Calibri"/>
                  <a:sym typeface="Calibri"/>
                </a:rPr>
                <a:t>o . </a:t>
              </a:r>
              <a:r>
                <a:rPr lang="pt-BR" sz="1800">
                  <a:solidFill>
                    <a:schemeClr val="dk2"/>
                  </a:solidFill>
                  <a:latin typeface="Calibri"/>
                  <a:ea typeface="Calibri"/>
                  <a:cs typeface="Calibri"/>
                  <a:sym typeface="Calibri"/>
                </a:rPr>
                <a:t>Fica estabelecida como carga horária do servidor docente em atividade de regência:</a:t>
              </a:r>
              <a:endParaRPr sz="1800">
                <a:solidFill>
                  <a:schemeClr val="dk2"/>
                </a:solidFill>
                <a:latin typeface="Calibri"/>
                <a:ea typeface="Calibri"/>
                <a:cs typeface="Calibri"/>
                <a:sym typeface="Calibri"/>
              </a:endParaRPr>
            </a:p>
            <a:p>
              <a:pPr indent="418960" lvl="0" marL="119265" rtl="0" algn="l">
                <a:spcBef>
                  <a:spcPts val="0"/>
                </a:spcBef>
                <a:spcAft>
                  <a:spcPts val="0"/>
                </a:spcAft>
                <a:buClr>
                  <a:schemeClr val="dk2"/>
                </a:buClr>
                <a:buSzPts val="1100"/>
                <a:buFont typeface="Arial"/>
                <a:buNone/>
              </a:pPr>
              <a:r>
                <a:rPr lang="pt-BR" sz="1800">
                  <a:solidFill>
                    <a:schemeClr val="dk2"/>
                  </a:solidFill>
                  <a:latin typeface="Calibri"/>
                  <a:ea typeface="Calibri"/>
                  <a:cs typeface="Calibri"/>
                  <a:sym typeface="Calibri"/>
                </a:rPr>
                <a:t>I. mínimo de 8 (oito) e máximo de 12 (doze) horas-aula semanais para o servidor docente em regime de trabalho de 20 horas semanais;</a:t>
              </a:r>
              <a:endParaRPr sz="1800">
                <a:solidFill>
                  <a:schemeClr val="dk2"/>
                </a:solidFill>
                <a:latin typeface="Calibri"/>
                <a:ea typeface="Calibri"/>
                <a:cs typeface="Calibri"/>
                <a:sym typeface="Calibri"/>
              </a:endParaRPr>
            </a:p>
            <a:p>
              <a:pPr indent="418960" lvl="0" marL="119265" rtl="0" algn="l">
                <a:spcBef>
                  <a:spcPts val="0"/>
                </a:spcBef>
                <a:spcAft>
                  <a:spcPts val="0"/>
                </a:spcAft>
                <a:buClr>
                  <a:schemeClr val="dk2"/>
                </a:buClr>
                <a:buSzPts val="1100"/>
                <a:buFont typeface="Arial"/>
                <a:buNone/>
              </a:pPr>
              <a:r>
                <a:rPr lang="pt-BR" sz="1800">
                  <a:solidFill>
                    <a:schemeClr val="dk2"/>
                  </a:solidFill>
                  <a:latin typeface="Calibri"/>
                  <a:ea typeface="Calibri"/>
                  <a:cs typeface="Calibri"/>
                  <a:sym typeface="Calibri"/>
                </a:rPr>
                <a:t>II. mínimo de 12 (doze) e máximo de 20 (vinte) horas-aula semanais para o servidor docente em regime de trabalho de 40 horas semanais ou dedicação exclusiva (DE).</a:t>
              </a:r>
              <a:endParaRPr sz="1800">
                <a:solidFill>
                  <a:schemeClr val="dk2"/>
                </a:solidFill>
                <a:latin typeface="Calibri"/>
                <a:ea typeface="Calibri"/>
                <a:cs typeface="Calibri"/>
                <a:sym typeface="Calibri"/>
              </a:endParaRPr>
            </a:p>
            <a:p>
              <a:pPr indent="418960" lvl="0" marL="119265" rtl="0" algn="l">
                <a:spcBef>
                  <a:spcPts val="0"/>
                </a:spcBef>
                <a:spcAft>
                  <a:spcPts val="0"/>
                </a:spcAft>
                <a:buSzPts val="1100"/>
                <a:buNone/>
              </a:pPr>
              <a:r>
                <a:rPr lang="pt-BR" sz="1800">
                  <a:solidFill>
                    <a:schemeClr val="dk2"/>
                  </a:solidFill>
                  <a:latin typeface="Calibri"/>
                  <a:ea typeface="Calibri"/>
                  <a:cs typeface="Calibri"/>
                  <a:sym typeface="Calibri"/>
                </a:rPr>
                <a:t>§1°. Os servidores docentes em cargo ou função de gestão cumprirão carga horária de regência conforme o estabelecido no artigo 51 deste Regulamento.</a:t>
              </a:r>
              <a:endParaRPr sz="1800">
                <a:solidFill>
                  <a:schemeClr val="dk2"/>
                </a:solidFill>
                <a:latin typeface="Calibri"/>
                <a:ea typeface="Calibri"/>
                <a:cs typeface="Calibri"/>
                <a:sym typeface="Calibri"/>
              </a:endParaRPr>
            </a:p>
            <a:p>
              <a:pPr indent="418960" lvl="0" marL="119265" rtl="0" algn="l">
                <a:spcBef>
                  <a:spcPts val="0"/>
                </a:spcBef>
                <a:spcAft>
                  <a:spcPts val="0"/>
                </a:spcAft>
                <a:buSzPts val="1100"/>
                <a:buNone/>
              </a:pPr>
              <a:r>
                <a:rPr lang="pt-BR" sz="1800">
                  <a:solidFill>
                    <a:schemeClr val="dk2"/>
                  </a:solidFill>
                  <a:latin typeface="Calibri"/>
                  <a:ea typeface="Calibri"/>
                  <a:cs typeface="Calibri"/>
                  <a:sym typeface="Calibri"/>
                </a:rPr>
                <a:t>§2º. Não se aplica o disposto nos incisos I</a:t>
              </a:r>
              <a:endParaRPr sz="2000">
                <a:solidFill>
                  <a:schemeClr val="dk2"/>
                </a:solidFill>
                <a:latin typeface="Calibri"/>
                <a:ea typeface="Calibri"/>
                <a:cs typeface="Calibri"/>
                <a:sym typeface="Calibri"/>
              </a:endParaRPr>
            </a:p>
          </p:txBody>
        </p:sp>
      </p:grpSp>
      <p:grpSp>
        <p:nvGrpSpPr>
          <p:cNvPr id="2678" name="Google Shape;2678;g1e0ef8b40d4_0_241"/>
          <p:cNvGrpSpPr/>
          <p:nvPr/>
        </p:nvGrpSpPr>
        <p:grpSpPr>
          <a:xfrm>
            <a:off x="70828" y="5908234"/>
            <a:ext cx="11865568" cy="923400"/>
            <a:chOff x="45776" y="3599637"/>
            <a:chExt cx="11865568" cy="923400"/>
          </a:xfrm>
        </p:grpSpPr>
        <p:sp>
          <p:nvSpPr>
            <p:cNvPr id="2679" name="Google Shape;2679;g1e0ef8b40d4_0_24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680" name="Google Shape;2680;g1e0ef8b40d4_0_241"/>
            <p:cNvSpPr txBox="1"/>
            <p:nvPr/>
          </p:nvSpPr>
          <p:spPr>
            <a:xfrm>
              <a:off x="1540944" y="3599637"/>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Unificação dos artigos 13 e 14. Alteração de números para regimes de 20 horas. O parágrafo único do art. 14 foi incluído no art. 13 Do parágrafo §2º. Não se aplica o disposto nos incisos I e II quando não houver o número suficiente de turmas no campus de lotação do servidor.</a:t>
              </a:r>
              <a:endParaRPr sz="1800">
                <a:solidFill>
                  <a:schemeClr val="dk1"/>
                </a:solidFill>
                <a:latin typeface="Calibri"/>
                <a:ea typeface="Calibri"/>
                <a:cs typeface="Calibri"/>
                <a:sym typeface="Calibri"/>
              </a:endParaRPr>
            </a:p>
          </p:txBody>
        </p:sp>
      </p:grpSp>
      <p:sp>
        <p:nvSpPr>
          <p:cNvPr id="2681" name="Google Shape;2681;g1e0ef8b40d4_0_2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6" name="Shape 2686"/>
        <p:cNvGrpSpPr/>
        <p:nvPr/>
      </p:nvGrpSpPr>
      <p:grpSpPr>
        <a:xfrm>
          <a:off x="0" y="0"/>
          <a:ext cx="0" cy="0"/>
          <a:chOff x="0" y="0"/>
          <a:chExt cx="0" cy="0"/>
        </a:xfrm>
      </p:grpSpPr>
      <p:sp>
        <p:nvSpPr>
          <p:cNvPr id="2687" name="Google Shape;2687;p45"/>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688" name="Google Shape;2688;p4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689" name="Google Shape;2689;p4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690" name="Google Shape;2690;p4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691" name="Google Shape;2691;p4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692" name="Google Shape;2692;p45"/>
          <p:cNvSpPr txBox="1"/>
          <p:nvPr/>
        </p:nvSpPr>
        <p:spPr>
          <a:xfrm>
            <a:off x="1551011" y="1944572"/>
            <a:ext cx="10400495" cy="209288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18960" lvl="0" marL="119266" marR="0" rtl="0" algn="l">
              <a:lnSpc>
                <a:spcPct val="100000"/>
              </a:lnSpc>
              <a:spcBef>
                <a:spcPts val="0"/>
              </a:spcBef>
              <a:spcAft>
                <a:spcPts val="0"/>
              </a:spcAft>
              <a:buClr>
                <a:srgbClr val="3C4743"/>
              </a:buClr>
              <a:buSzPts val="1900"/>
              <a:buFont typeface="Calibri"/>
              <a:buNone/>
            </a:pPr>
            <a:r>
              <a:rPr b="1" i="0" lang="pt-BR" sz="1900" u="none" cap="none" strike="noStrike">
                <a:solidFill>
                  <a:srgbClr val="3C4743"/>
                </a:solidFill>
                <a:latin typeface="Calibri"/>
                <a:ea typeface="Calibri"/>
                <a:cs typeface="Calibri"/>
                <a:sym typeface="Calibri"/>
              </a:rPr>
              <a:t>Art. 13</a:t>
            </a:r>
            <a:r>
              <a:rPr b="1" baseline="30000" i="0" lang="pt-BR" sz="1900" u="none" cap="none" strike="noStrike">
                <a:solidFill>
                  <a:srgbClr val="3C4743"/>
                </a:solidFill>
                <a:latin typeface="Calibri"/>
                <a:ea typeface="Calibri"/>
                <a:cs typeface="Calibri"/>
                <a:sym typeface="Calibri"/>
              </a:rPr>
              <a:t>o . </a:t>
            </a:r>
            <a:r>
              <a:rPr b="0" i="0" lang="pt-BR" sz="2000" u="none" cap="none" strike="noStrike">
                <a:solidFill>
                  <a:srgbClr val="000000"/>
                </a:solidFill>
                <a:latin typeface="Calibri"/>
                <a:ea typeface="Calibri"/>
                <a:cs typeface="Calibri"/>
                <a:sym typeface="Calibri"/>
              </a:rPr>
              <a:t>Fica estabelecido como limite mínimo para a carga horária do servidor docente em atividade de regência: </a:t>
            </a:r>
            <a:endParaRPr/>
          </a:p>
          <a:p>
            <a:pPr indent="418960" lvl="0" marL="119266" marR="0" rtl="0" algn="l">
              <a:lnSpc>
                <a:spcPct val="100000"/>
              </a:lnSpc>
              <a:spcBef>
                <a:spcPts val="1806"/>
              </a:spcBef>
              <a:spcAft>
                <a:spcPts val="0"/>
              </a:spcAft>
              <a:buClr>
                <a:srgbClr val="000000"/>
              </a:buClr>
              <a:buSzPts val="2000"/>
              <a:buFont typeface="Calibri"/>
              <a:buNone/>
            </a:pPr>
            <a:r>
              <a:rPr b="0" i="0" lang="pt-BR" sz="2000" u="none" cap="none" strike="noStrike">
                <a:solidFill>
                  <a:srgbClr val="000000"/>
                </a:solidFill>
                <a:latin typeface="Calibri"/>
                <a:ea typeface="Calibri"/>
                <a:cs typeface="Calibri"/>
                <a:sym typeface="Calibri"/>
              </a:rPr>
              <a:t>1. 10 (dez) horas-aula para o servidor docente em regime de trabalho de 20 horas semanais; </a:t>
            </a:r>
            <a:endParaRPr/>
          </a:p>
          <a:p>
            <a:pPr indent="418960" lvl="0" marL="119266" marR="0" rtl="0" algn="l">
              <a:lnSpc>
                <a:spcPct val="100000"/>
              </a:lnSpc>
              <a:spcBef>
                <a:spcPts val="1806"/>
              </a:spcBef>
              <a:spcAft>
                <a:spcPts val="0"/>
              </a:spcAft>
              <a:buClr>
                <a:srgbClr val="000000"/>
              </a:buClr>
              <a:buSzPts val="2000"/>
              <a:buFont typeface="Calibri"/>
              <a:buNone/>
            </a:pPr>
            <a:r>
              <a:rPr b="0" i="0" lang="pt-BR" sz="2000" u="none" cap="none" strike="noStrike">
                <a:solidFill>
                  <a:srgbClr val="000000"/>
                </a:solidFill>
                <a:latin typeface="Calibri"/>
                <a:ea typeface="Calibri"/>
                <a:cs typeface="Calibri"/>
                <a:sym typeface="Calibri"/>
              </a:rPr>
              <a:t>II. 12 (doze) horas-aula para o servidor docente em regime de trabalho de 40 horas semanais ou dedicação exclusiva (DE). </a:t>
            </a:r>
            <a:endParaRPr b="0" i="0" sz="2000" u="none" cap="none" strike="noStrike">
              <a:solidFill>
                <a:srgbClr val="3C4743"/>
              </a:solidFill>
              <a:latin typeface="Calibri"/>
              <a:ea typeface="Calibri"/>
              <a:cs typeface="Calibri"/>
              <a:sym typeface="Calibri"/>
            </a:endParaRPr>
          </a:p>
        </p:txBody>
      </p:sp>
      <p:sp>
        <p:nvSpPr>
          <p:cNvPr id="2693" name="Google Shape;2693;p4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694" name="Google Shape;2694;p4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2695" name="Google Shape;2695;p45"/>
          <p:cNvGrpSpPr/>
          <p:nvPr/>
        </p:nvGrpSpPr>
        <p:grpSpPr>
          <a:xfrm>
            <a:off x="70903" y="4585673"/>
            <a:ext cx="11865543" cy="467175"/>
            <a:chOff x="45776" y="3973141"/>
            <a:chExt cx="11865543" cy="467175"/>
          </a:xfrm>
        </p:grpSpPr>
        <p:sp>
          <p:nvSpPr>
            <p:cNvPr id="2696" name="Google Shape;2696;p4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697" name="Google Shape;2697;p45"/>
            <p:cNvSpPr txBox="1"/>
            <p:nvPr/>
          </p:nvSpPr>
          <p:spPr>
            <a:xfrm>
              <a:off x="1540919" y="4044797"/>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Parágrafo único. Será considerado uma hora-aula o período de 45 minutos.</a:t>
              </a:r>
              <a:endParaRPr sz="1800">
                <a:solidFill>
                  <a:schemeClr val="dk1"/>
                </a:solidFill>
                <a:latin typeface="Calibri"/>
                <a:ea typeface="Calibri"/>
                <a:cs typeface="Calibri"/>
                <a:sym typeface="Calibri"/>
              </a:endParaRPr>
            </a:p>
          </p:txBody>
        </p:sp>
      </p:grpSp>
      <p:grpSp>
        <p:nvGrpSpPr>
          <p:cNvPr id="2698" name="Google Shape;2698;p45"/>
          <p:cNvGrpSpPr/>
          <p:nvPr/>
        </p:nvGrpSpPr>
        <p:grpSpPr>
          <a:xfrm>
            <a:off x="70903" y="5646513"/>
            <a:ext cx="11880603" cy="467175"/>
            <a:chOff x="45776" y="3973141"/>
            <a:chExt cx="11880603" cy="467175"/>
          </a:xfrm>
        </p:grpSpPr>
        <p:sp>
          <p:nvSpPr>
            <p:cNvPr id="2699" name="Google Shape;2699;p4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700" name="Google Shape;2700;p45"/>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Definir a hora-aula.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5" name="Shape 2705"/>
        <p:cNvGrpSpPr/>
        <p:nvPr/>
      </p:nvGrpSpPr>
      <p:grpSpPr>
        <a:xfrm>
          <a:off x="0" y="0"/>
          <a:ext cx="0" cy="0"/>
          <a:chOff x="0" y="0"/>
          <a:chExt cx="0" cy="0"/>
        </a:xfrm>
      </p:grpSpPr>
      <p:sp>
        <p:nvSpPr>
          <p:cNvPr id="2706" name="Google Shape;2706;p4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707" name="Google Shape;2707;p4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708" name="Google Shape;2708;p4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709" name="Google Shape;2709;p4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710" name="Google Shape;2710;p46"/>
          <p:cNvSpPr txBox="1"/>
          <p:nvPr>
            <p:ph idx="1" type="body"/>
          </p:nvPr>
        </p:nvSpPr>
        <p:spPr>
          <a:xfrm>
            <a:off x="70903" y="2083667"/>
            <a:ext cx="1480107" cy="53909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711" name="Google Shape;2711;p46"/>
          <p:cNvSpPr txBox="1"/>
          <p:nvPr/>
        </p:nvSpPr>
        <p:spPr>
          <a:xfrm>
            <a:off x="1551011" y="1944572"/>
            <a:ext cx="10400495" cy="210355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4" marR="0" rtl="0" algn="l">
              <a:spcBef>
                <a:spcPts val="0"/>
              </a:spcBef>
              <a:spcAft>
                <a:spcPts val="0"/>
              </a:spcAft>
              <a:buNone/>
            </a:pPr>
            <a:r>
              <a:rPr b="1" lang="pt-BR" sz="1900">
                <a:solidFill>
                  <a:schemeClr val="dk1"/>
                </a:solidFill>
                <a:latin typeface="Calibri"/>
                <a:ea typeface="Calibri"/>
                <a:cs typeface="Calibri"/>
                <a:sym typeface="Calibri"/>
              </a:rPr>
              <a:t>Art. 14</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Fica estabelecido como limite mínimo para a carga horária do servidor docente em atividade de regência: </a:t>
            </a:r>
            <a:endParaRPr b="0" sz="2000">
              <a:solidFill>
                <a:schemeClr val="dk1"/>
              </a:solidFill>
              <a:latin typeface="Calibri"/>
              <a:ea typeface="Calibri"/>
              <a:cs typeface="Calibri"/>
              <a:sym typeface="Calibri"/>
            </a:endParaRPr>
          </a:p>
          <a:p>
            <a:pPr indent="431203" lvl="0" marL="110084" marR="0" rtl="0" algn="l">
              <a:spcBef>
                <a:spcPts val="241"/>
              </a:spcBef>
              <a:spcAft>
                <a:spcPts val="0"/>
              </a:spcAft>
              <a:buNone/>
            </a:pPr>
            <a:r>
              <a:rPr b="0" i="0" lang="pt-BR" sz="1800" u="none" strike="noStrike">
                <a:solidFill>
                  <a:srgbClr val="000000"/>
                </a:solidFill>
                <a:latin typeface="Calibri"/>
                <a:ea typeface="Calibri"/>
                <a:cs typeface="Calibri"/>
                <a:sym typeface="Calibri"/>
              </a:rPr>
              <a:t>1. 10 (dez) horas-aula para o servidor docente em regime de trabalho de 20 horas semanais</a:t>
            </a:r>
            <a:r>
              <a:rPr b="0" i="0" lang="pt-BR" sz="1800" u="none" strike="noStrike">
                <a:solidFill>
                  <a:srgbClr val="1010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18960" lvl="0" marL="122326" marR="0" rtl="0" algn="l">
              <a:spcBef>
                <a:spcPts val="0"/>
              </a:spcBef>
              <a:spcAft>
                <a:spcPts val="0"/>
              </a:spcAft>
              <a:buNone/>
            </a:pPr>
            <a:r>
              <a:rPr b="0" i="0" lang="pt-BR" sz="1800" u="none" strike="noStrike">
                <a:solidFill>
                  <a:srgbClr val="000000"/>
                </a:solidFill>
                <a:latin typeface="Calibri"/>
                <a:ea typeface="Calibri"/>
                <a:cs typeface="Calibri"/>
                <a:sym typeface="Calibri"/>
              </a:rPr>
              <a:t>II. 12 (doze) </a:t>
            </a:r>
            <a:r>
              <a:rPr b="0" i="0" lang="pt-BR" sz="1800" u="none" strike="noStrike">
                <a:solidFill>
                  <a:srgbClr val="202000"/>
                </a:solidFill>
                <a:latin typeface="Calibri"/>
                <a:ea typeface="Calibri"/>
                <a:cs typeface="Calibri"/>
                <a:sym typeface="Calibri"/>
              </a:rPr>
              <a:t>horas</a:t>
            </a:r>
            <a:r>
              <a:rPr b="0" i="0" lang="pt-BR" sz="1800" u="none" strike="noStrike">
                <a:solidFill>
                  <a:srgbClr val="000000"/>
                </a:solidFill>
                <a:latin typeface="Calibri"/>
                <a:ea typeface="Calibri"/>
                <a:cs typeface="Calibri"/>
                <a:sym typeface="Calibri"/>
              </a:rPr>
              <a:t>-</a:t>
            </a:r>
            <a:r>
              <a:rPr b="0" i="0" lang="pt-BR" sz="1800" u="none" strike="noStrike">
                <a:solidFill>
                  <a:srgbClr val="1E1E00"/>
                </a:solidFill>
                <a:latin typeface="Calibri"/>
                <a:ea typeface="Calibri"/>
                <a:cs typeface="Calibri"/>
                <a:sym typeface="Calibri"/>
              </a:rPr>
              <a:t>aula </a:t>
            </a:r>
            <a:r>
              <a:rPr b="0" i="0" lang="pt-BR" sz="1800" u="none" strike="noStrike">
                <a:solidFill>
                  <a:srgbClr val="000000"/>
                </a:solidFill>
                <a:latin typeface="Calibri"/>
                <a:ea typeface="Calibri"/>
                <a:cs typeface="Calibri"/>
                <a:sym typeface="Calibri"/>
              </a:rPr>
              <a:t>para o servidor docente em regime </a:t>
            </a:r>
            <a:r>
              <a:rPr b="0" i="0" lang="pt-BR" sz="1800" u="none" strike="noStrike">
                <a:solidFill>
                  <a:srgbClr val="1A1A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trabalho de 40 horas semanais ou dedicação exclusiva </a:t>
            </a:r>
            <a:r>
              <a:rPr b="0" i="0" lang="pt-BR" sz="1800" u="none" strike="noStrike">
                <a:solidFill>
                  <a:srgbClr val="606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DE). </a:t>
            </a:r>
            <a:endParaRPr b="0" sz="2000">
              <a:solidFill>
                <a:schemeClr val="dk1"/>
              </a:solidFill>
              <a:latin typeface="Calibri"/>
              <a:ea typeface="Calibri"/>
              <a:cs typeface="Calibri"/>
              <a:sym typeface="Calibri"/>
            </a:endParaRPr>
          </a:p>
          <a:p>
            <a:pPr indent="394500" lvl="0" marL="125374" marR="0" rtl="0" algn="l">
              <a:spcBef>
                <a:spcPts val="72"/>
              </a:spcBef>
              <a:spcAft>
                <a:spcPts val="0"/>
              </a:spcAft>
              <a:buNone/>
            </a:pPr>
            <a:r>
              <a:rPr b="0" i="0" lang="pt-BR" sz="1800" u="none" strike="noStrike">
                <a:solidFill>
                  <a:srgbClr val="000000"/>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b="0" sz="2000">
              <a:solidFill>
                <a:schemeClr val="dk1"/>
              </a:solidFill>
              <a:latin typeface="Calibri"/>
              <a:ea typeface="Calibri"/>
              <a:cs typeface="Calibri"/>
              <a:sym typeface="Calibri"/>
            </a:endParaRPr>
          </a:p>
          <a:p>
            <a:pPr indent="0" lvl="0" marL="0" marR="0" rtl="0" algn="l">
              <a:spcBef>
                <a:spcPts val="0"/>
              </a:spcBef>
              <a:spcAft>
                <a:spcPts val="0"/>
              </a:spcAft>
              <a:buNone/>
            </a:pPr>
            <a:br>
              <a:rPr lang="pt-BR" sz="2000">
                <a:solidFill>
                  <a:schemeClr val="dk1"/>
                </a:solidFill>
                <a:latin typeface="Calibri"/>
                <a:ea typeface="Calibri"/>
                <a:cs typeface="Calibri"/>
                <a:sym typeface="Calibri"/>
              </a:rPr>
            </a:br>
            <a:endParaRPr b="0" i="0" sz="2000" u="none" strike="noStrike">
              <a:solidFill>
                <a:schemeClr val="dk1"/>
              </a:solidFill>
              <a:latin typeface="Calibri"/>
              <a:ea typeface="Calibri"/>
              <a:cs typeface="Calibri"/>
              <a:sym typeface="Calibri"/>
            </a:endParaRPr>
          </a:p>
        </p:txBody>
      </p:sp>
      <p:sp>
        <p:nvSpPr>
          <p:cNvPr id="2712" name="Google Shape;2712;p4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2713" name="Google Shape;2713;p46"/>
          <p:cNvSpPr txBox="1"/>
          <p:nvPr/>
        </p:nvSpPr>
        <p:spPr>
          <a:xfrm>
            <a:off x="6289874" y="1305000"/>
            <a:ext cx="3675600" cy="467100"/>
          </a:xfrm>
          <a:prstGeom prst="rect">
            <a:avLst/>
          </a:prstGeom>
          <a:solidFill>
            <a:schemeClr val="lt1">
              <a:alpha val="52941"/>
            </a:schemeClr>
          </a:solidFill>
          <a:ln>
            <a:noFill/>
          </a:ln>
        </p:spPr>
        <p:txBody>
          <a:bodyPr anchorCtr="0" anchor="t" bIns="45700" lIns="91425" spcFirstLastPara="1" rIns="91425" wrap="square" tIns="45700">
            <a:normAutofit fontScale="850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Aparecida de Goiânia e Valparaíso</a:t>
            </a:r>
            <a:endParaRPr sz="2200">
              <a:solidFill>
                <a:schemeClr val="dk1"/>
              </a:solidFill>
              <a:latin typeface="Calibri"/>
              <a:ea typeface="Calibri"/>
              <a:cs typeface="Calibri"/>
              <a:sym typeface="Calibri"/>
            </a:endParaRPr>
          </a:p>
        </p:txBody>
      </p:sp>
      <p:grpSp>
        <p:nvGrpSpPr>
          <p:cNvPr id="2714" name="Google Shape;2714;p46"/>
          <p:cNvGrpSpPr/>
          <p:nvPr/>
        </p:nvGrpSpPr>
        <p:grpSpPr>
          <a:xfrm>
            <a:off x="154178" y="4836663"/>
            <a:ext cx="11880603" cy="467175"/>
            <a:chOff x="45776" y="3973141"/>
            <a:chExt cx="11880603" cy="467175"/>
          </a:xfrm>
        </p:grpSpPr>
        <p:sp>
          <p:nvSpPr>
            <p:cNvPr id="2715" name="Google Shape;2715;p4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716" name="Google Shape;2716;p4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Foi proposta unificação dos artigos 13 e 14</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313" name="Google Shape;313;p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14" name="Google Shape;314;p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15" name="Google Shape;315;p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16" name="Google Shape;316;p5"/>
          <p:cNvSpPr txBox="1"/>
          <p:nvPr>
            <p:ph idx="1" type="body"/>
          </p:nvPr>
        </p:nvSpPr>
        <p:spPr>
          <a:xfrm>
            <a:off x="45776" y="2362937"/>
            <a:ext cx="1510068" cy="763707"/>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17" name="Google Shape;317;p5"/>
          <p:cNvSpPr txBox="1"/>
          <p:nvPr/>
        </p:nvSpPr>
        <p:spPr>
          <a:xfrm>
            <a:off x="1555845" y="1944571"/>
            <a:ext cx="10370535" cy="1600438"/>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Art. 1</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19" name="Google Shape;319;p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DAA II</a:t>
            </a:r>
            <a:endParaRPr sz="2200">
              <a:solidFill>
                <a:schemeClr val="dk1"/>
              </a:solidFill>
              <a:latin typeface="Calibri"/>
              <a:ea typeface="Calibri"/>
              <a:cs typeface="Calibri"/>
              <a:sym typeface="Calibri"/>
            </a:endParaRPr>
          </a:p>
        </p:txBody>
      </p:sp>
      <p:grpSp>
        <p:nvGrpSpPr>
          <p:cNvPr id="320" name="Google Shape;320;p5"/>
          <p:cNvGrpSpPr/>
          <p:nvPr/>
        </p:nvGrpSpPr>
        <p:grpSpPr>
          <a:xfrm>
            <a:off x="45776" y="3708785"/>
            <a:ext cx="11880603" cy="1323439"/>
            <a:chOff x="45776" y="3545009"/>
            <a:chExt cx="11880603" cy="1323439"/>
          </a:xfrm>
        </p:grpSpPr>
        <p:sp>
          <p:nvSpPr>
            <p:cNvPr id="321" name="Google Shape;321;p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2" name="Google Shape;322;p5"/>
            <p:cNvSpPr txBox="1"/>
            <p:nvPr/>
          </p:nvSpPr>
          <p:spPr>
            <a:xfrm>
              <a:off x="1555844" y="3545009"/>
              <a:ext cx="10370535" cy="1323439"/>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Parágrafo Único: Na avaliação anual pela chefia de departamento, deve se considerar a média aritmética simples das pontuações nos semestres letivos do ano corrente, incluindo a média da carga horária em sala de aula com finalidade de verificar o cumprimento dos mínimos previsto nos artigos XX, XX.</a:t>
              </a:r>
              <a:endParaRPr/>
            </a:p>
          </p:txBody>
        </p:sp>
      </p:grpSp>
      <p:grpSp>
        <p:nvGrpSpPr>
          <p:cNvPr id="323" name="Google Shape;323;p5"/>
          <p:cNvGrpSpPr/>
          <p:nvPr/>
        </p:nvGrpSpPr>
        <p:grpSpPr>
          <a:xfrm>
            <a:off x="70903" y="5526157"/>
            <a:ext cx="11880603" cy="707886"/>
            <a:chOff x="45776" y="3852785"/>
            <a:chExt cx="11880603" cy="707886"/>
          </a:xfrm>
        </p:grpSpPr>
        <p:sp>
          <p:nvSpPr>
            <p:cNvPr id="324" name="Google Shape;324;p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25" name="Google Shape;325;p5"/>
            <p:cNvSpPr txBox="1"/>
            <p:nvPr/>
          </p:nvSpPr>
          <p:spPr>
            <a:xfrm>
              <a:off x="1555844" y="3852785"/>
              <a:ext cx="10370535" cy="707886"/>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2000">
                  <a:solidFill>
                    <a:schemeClr val="dk1"/>
                  </a:solidFill>
                  <a:latin typeface="Calibri"/>
                  <a:ea typeface="Calibri"/>
                  <a:cs typeface="Calibri"/>
                  <a:sym typeface="Calibri"/>
                </a:rPr>
                <a:t>Devido a alta demanda de trabalho do chefe de departamento é inviável que a avaliação ocorra semestralmente.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1" name="Shape 2721"/>
        <p:cNvGrpSpPr/>
        <p:nvPr/>
      </p:nvGrpSpPr>
      <p:grpSpPr>
        <a:xfrm>
          <a:off x="0" y="0"/>
          <a:ext cx="0" cy="0"/>
          <a:chOff x="0" y="0"/>
          <a:chExt cx="0" cy="0"/>
        </a:xfrm>
      </p:grpSpPr>
      <p:sp>
        <p:nvSpPr>
          <p:cNvPr id="2722" name="Google Shape;2722;p4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723" name="Google Shape;2723;p4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724" name="Google Shape;2724;p4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725" name="Google Shape;2725;p4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726" name="Google Shape;2726;p47"/>
          <p:cNvSpPr txBox="1"/>
          <p:nvPr>
            <p:ph idx="1" type="body"/>
          </p:nvPr>
        </p:nvSpPr>
        <p:spPr>
          <a:xfrm>
            <a:off x="70903" y="2083667"/>
            <a:ext cx="1480107" cy="53909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727" name="Google Shape;2727;p47"/>
          <p:cNvSpPr txBox="1"/>
          <p:nvPr/>
        </p:nvSpPr>
        <p:spPr>
          <a:xfrm>
            <a:off x="1551011" y="1944572"/>
            <a:ext cx="10400495" cy="210355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4" marR="0" rtl="0" algn="l">
              <a:spcBef>
                <a:spcPts val="0"/>
              </a:spcBef>
              <a:spcAft>
                <a:spcPts val="0"/>
              </a:spcAft>
              <a:buNone/>
            </a:pPr>
            <a:r>
              <a:rPr b="1" lang="pt-BR" sz="1900">
                <a:solidFill>
                  <a:schemeClr val="dk1"/>
                </a:solidFill>
                <a:latin typeface="Calibri"/>
                <a:ea typeface="Calibri"/>
                <a:cs typeface="Calibri"/>
                <a:sym typeface="Calibri"/>
              </a:rPr>
              <a:t>Art. 14</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Fica estabelecido como limite mínimo para a carga horária do servidor docente em atividade de regência: </a:t>
            </a:r>
            <a:endParaRPr b="0" sz="2000">
              <a:solidFill>
                <a:schemeClr val="dk1"/>
              </a:solidFill>
              <a:latin typeface="Calibri"/>
              <a:ea typeface="Calibri"/>
              <a:cs typeface="Calibri"/>
              <a:sym typeface="Calibri"/>
            </a:endParaRPr>
          </a:p>
          <a:p>
            <a:pPr indent="431203" lvl="0" marL="110084" marR="0" rtl="0" algn="l">
              <a:spcBef>
                <a:spcPts val="241"/>
              </a:spcBef>
              <a:spcAft>
                <a:spcPts val="0"/>
              </a:spcAft>
              <a:buNone/>
            </a:pPr>
            <a:r>
              <a:rPr b="0" i="0" lang="pt-BR" sz="1800" u="none" strike="noStrike">
                <a:solidFill>
                  <a:srgbClr val="000000"/>
                </a:solidFill>
                <a:latin typeface="Calibri"/>
                <a:ea typeface="Calibri"/>
                <a:cs typeface="Calibri"/>
                <a:sym typeface="Calibri"/>
              </a:rPr>
              <a:t>1. 10 (dez) horas-aula para o servidor docente em regime de trabalho de 20 horas semanais</a:t>
            </a:r>
            <a:r>
              <a:rPr b="0" i="0" lang="pt-BR" sz="1800" u="none" strike="noStrike">
                <a:solidFill>
                  <a:srgbClr val="1010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18960" lvl="0" marL="122326" marR="0" rtl="0" algn="l">
              <a:spcBef>
                <a:spcPts val="0"/>
              </a:spcBef>
              <a:spcAft>
                <a:spcPts val="0"/>
              </a:spcAft>
              <a:buNone/>
            </a:pPr>
            <a:r>
              <a:rPr b="0" i="0" lang="pt-BR" sz="1800" u="none" strike="noStrike">
                <a:solidFill>
                  <a:srgbClr val="000000"/>
                </a:solidFill>
                <a:latin typeface="Calibri"/>
                <a:ea typeface="Calibri"/>
                <a:cs typeface="Calibri"/>
                <a:sym typeface="Calibri"/>
              </a:rPr>
              <a:t>II. 12 (doze) </a:t>
            </a:r>
            <a:r>
              <a:rPr b="0" i="0" lang="pt-BR" sz="1800" u="none" strike="noStrike">
                <a:solidFill>
                  <a:srgbClr val="202000"/>
                </a:solidFill>
                <a:latin typeface="Calibri"/>
                <a:ea typeface="Calibri"/>
                <a:cs typeface="Calibri"/>
                <a:sym typeface="Calibri"/>
              </a:rPr>
              <a:t>horas</a:t>
            </a:r>
            <a:r>
              <a:rPr b="0" i="0" lang="pt-BR" sz="1800" u="none" strike="noStrike">
                <a:solidFill>
                  <a:srgbClr val="000000"/>
                </a:solidFill>
                <a:latin typeface="Calibri"/>
                <a:ea typeface="Calibri"/>
                <a:cs typeface="Calibri"/>
                <a:sym typeface="Calibri"/>
              </a:rPr>
              <a:t>-</a:t>
            </a:r>
            <a:r>
              <a:rPr b="0" i="0" lang="pt-BR" sz="1800" u="none" strike="noStrike">
                <a:solidFill>
                  <a:srgbClr val="1E1E00"/>
                </a:solidFill>
                <a:latin typeface="Calibri"/>
                <a:ea typeface="Calibri"/>
                <a:cs typeface="Calibri"/>
                <a:sym typeface="Calibri"/>
              </a:rPr>
              <a:t>aula </a:t>
            </a:r>
            <a:r>
              <a:rPr b="0" i="0" lang="pt-BR" sz="1800" u="none" strike="noStrike">
                <a:solidFill>
                  <a:srgbClr val="000000"/>
                </a:solidFill>
                <a:latin typeface="Calibri"/>
                <a:ea typeface="Calibri"/>
                <a:cs typeface="Calibri"/>
                <a:sym typeface="Calibri"/>
              </a:rPr>
              <a:t>para o servidor docente em regime </a:t>
            </a:r>
            <a:r>
              <a:rPr b="0" i="0" lang="pt-BR" sz="1800" u="none" strike="noStrike">
                <a:solidFill>
                  <a:srgbClr val="1A1A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trabalho de 40 horas semanais ou dedicação exclusiva </a:t>
            </a:r>
            <a:r>
              <a:rPr b="0" i="0" lang="pt-BR" sz="1800" u="none" strike="noStrike">
                <a:solidFill>
                  <a:srgbClr val="606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DE). </a:t>
            </a:r>
            <a:endParaRPr b="0" sz="2000">
              <a:solidFill>
                <a:schemeClr val="dk1"/>
              </a:solidFill>
              <a:latin typeface="Calibri"/>
              <a:ea typeface="Calibri"/>
              <a:cs typeface="Calibri"/>
              <a:sym typeface="Calibri"/>
            </a:endParaRPr>
          </a:p>
          <a:p>
            <a:pPr indent="394500" lvl="0" marL="125374" marR="0" rtl="0" algn="l">
              <a:spcBef>
                <a:spcPts val="72"/>
              </a:spcBef>
              <a:spcAft>
                <a:spcPts val="0"/>
              </a:spcAft>
              <a:buNone/>
            </a:pPr>
            <a:r>
              <a:rPr b="0" i="0" lang="pt-BR" sz="1800" u="none" strike="noStrike">
                <a:solidFill>
                  <a:srgbClr val="000000"/>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b="0" sz="2000">
              <a:solidFill>
                <a:schemeClr val="dk1"/>
              </a:solidFill>
              <a:latin typeface="Calibri"/>
              <a:ea typeface="Calibri"/>
              <a:cs typeface="Calibri"/>
              <a:sym typeface="Calibri"/>
            </a:endParaRPr>
          </a:p>
          <a:p>
            <a:pPr indent="0" lvl="0" marL="0" marR="0" rtl="0" algn="l">
              <a:spcBef>
                <a:spcPts val="0"/>
              </a:spcBef>
              <a:spcAft>
                <a:spcPts val="0"/>
              </a:spcAft>
              <a:buNone/>
            </a:pPr>
            <a:br>
              <a:rPr lang="pt-BR" sz="2000">
                <a:solidFill>
                  <a:schemeClr val="dk1"/>
                </a:solidFill>
                <a:latin typeface="Calibri"/>
                <a:ea typeface="Calibri"/>
                <a:cs typeface="Calibri"/>
                <a:sym typeface="Calibri"/>
              </a:rPr>
            </a:br>
            <a:endParaRPr b="0" i="0" sz="2000" u="none" strike="noStrike">
              <a:solidFill>
                <a:schemeClr val="dk1"/>
              </a:solidFill>
              <a:latin typeface="Calibri"/>
              <a:ea typeface="Calibri"/>
              <a:cs typeface="Calibri"/>
              <a:sym typeface="Calibri"/>
            </a:endParaRPr>
          </a:p>
        </p:txBody>
      </p:sp>
      <p:sp>
        <p:nvSpPr>
          <p:cNvPr id="2728" name="Google Shape;2728;p4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729" name="Google Shape;2729;p4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2730" name="Google Shape;2730;p47"/>
          <p:cNvGrpSpPr/>
          <p:nvPr/>
        </p:nvGrpSpPr>
        <p:grpSpPr>
          <a:xfrm>
            <a:off x="70903" y="4157541"/>
            <a:ext cx="11880468" cy="2133600"/>
            <a:chOff x="45776" y="3545009"/>
            <a:chExt cx="11880468" cy="2133600"/>
          </a:xfrm>
        </p:grpSpPr>
        <p:sp>
          <p:nvSpPr>
            <p:cNvPr id="2731" name="Google Shape;2731;p4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732" name="Google Shape;2732;p47"/>
            <p:cNvSpPr txBox="1"/>
            <p:nvPr/>
          </p:nvSpPr>
          <p:spPr>
            <a:xfrm>
              <a:off x="1555844" y="3545009"/>
              <a:ext cx="10370400" cy="2133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rtl="0" algn="l">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14</a:t>
              </a:r>
              <a:r>
                <a:rPr b="1" baseline="30000" lang="pt-BR" sz="1900">
                  <a:solidFill>
                    <a:schemeClr val="dk1"/>
                  </a:solidFill>
                  <a:latin typeface="Calibri"/>
                  <a:ea typeface="Calibri"/>
                  <a:cs typeface="Calibri"/>
                  <a:sym typeface="Calibri"/>
                </a:rPr>
                <a:t>o </a:t>
              </a:r>
              <a:r>
                <a:rPr lang="pt-BR" sz="1800">
                  <a:solidFill>
                    <a:schemeClr val="dk2"/>
                  </a:solidFill>
                </a:rPr>
                <a:t> </a:t>
              </a:r>
              <a:r>
                <a:rPr lang="pt-BR" sz="2000">
                  <a:solidFill>
                    <a:schemeClr val="dk2"/>
                  </a:solidFill>
                  <a:latin typeface="Calibri"/>
                  <a:ea typeface="Calibri"/>
                  <a:cs typeface="Calibri"/>
                  <a:sym typeface="Calibri"/>
                </a:rPr>
                <a:t>Fica estabelecido como limite mínimo para a carga horária do servidor docente em atividade de regência: </a:t>
              </a:r>
              <a:endParaRPr sz="2000">
                <a:solidFill>
                  <a:schemeClr val="dk1"/>
                </a:solidFill>
                <a:latin typeface="Calibri"/>
                <a:ea typeface="Calibri"/>
                <a:cs typeface="Calibri"/>
                <a:sym typeface="Calibri"/>
              </a:endParaRPr>
            </a:p>
            <a:p>
              <a:pPr indent="431203" lvl="0" marL="110083" rtl="0" algn="l">
                <a:spcBef>
                  <a:spcPts val="241"/>
                </a:spcBef>
                <a:spcAft>
                  <a:spcPts val="0"/>
                </a:spcAft>
                <a:buClr>
                  <a:schemeClr val="dk2"/>
                </a:buClr>
                <a:buFont typeface="Arial"/>
                <a:buNone/>
              </a:pPr>
              <a:r>
                <a:rPr lang="pt-BR" sz="1800">
                  <a:solidFill>
                    <a:schemeClr val="dk2"/>
                  </a:solidFill>
                  <a:latin typeface="Calibri"/>
                  <a:ea typeface="Calibri"/>
                  <a:cs typeface="Calibri"/>
                  <a:sym typeface="Calibri"/>
                </a:rPr>
                <a:t>1. 10 (dez) </a:t>
              </a:r>
              <a:r>
                <a:rPr lang="pt-BR" sz="1800">
                  <a:solidFill>
                    <a:srgbClr val="0000FF"/>
                  </a:solidFill>
                  <a:latin typeface="Calibri"/>
                  <a:ea typeface="Calibri"/>
                  <a:cs typeface="Calibri"/>
                  <a:sym typeface="Calibri"/>
                </a:rPr>
                <a:t>aulas</a:t>
              </a:r>
              <a:r>
                <a:rPr lang="pt-BR" sz="1800">
                  <a:solidFill>
                    <a:schemeClr val="dk2"/>
                  </a:solidFill>
                  <a:latin typeface="Calibri"/>
                  <a:ea typeface="Calibri"/>
                  <a:cs typeface="Calibri"/>
                  <a:sym typeface="Calibri"/>
                </a:rPr>
                <a:t> para o servidor docente em regime de trabalho de 20 horas semanais</a:t>
              </a:r>
              <a:r>
                <a:rPr lang="pt-BR" sz="1800">
                  <a:solidFill>
                    <a:srgbClr val="101000"/>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418959" lvl="0" marL="122326" rtl="0" algn="l">
                <a:spcBef>
                  <a:spcPts val="0"/>
                </a:spcBef>
                <a:spcAft>
                  <a:spcPts val="0"/>
                </a:spcAft>
                <a:buClr>
                  <a:schemeClr val="dk2"/>
                </a:buClr>
                <a:buFont typeface="Arial"/>
                <a:buNone/>
              </a:pPr>
              <a:r>
                <a:rPr lang="pt-BR" sz="1800">
                  <a:solidFill>
                    <a:schemeClr val="dk2"/>
                  </a:solidFill>
                  <a:latin typeface="Calibri"/>
                  <a:ea typeface="Calibri"/>
                  <a:cs typeface="Calibri"/>
                  <a:sym typeface="Calibri"/>
                </a:rPr>
                <a:t>II. 12 (doze) </a:t>
              </a:r>
              <a:r>
                <a:rPr lang="pt-BR" sz="1800">
                  <a:solidFill>
                    <a:srgbClr val="0000FF"/>
                  </a:solidFill>
                  <a:latin typeface="Calibri"/>
                  <a:ea typeface="Calibri"/>
                  <a:cs typeface="Calibri"/>
                  <a:sym typeface="Calibri"/>
                </a:rPr>
                <a:t>aulas</a:t>
              </a:r>
              <a:r>
                <a:rPr lang="pt-BR" sz="1800">
                  <a:solidFill>
                    <a:srgbClr val="1E1E00"/>
                  </a:solidFill>
                  <a:latin typeface="Calibri"/>
                  <a:ea typeface="Calibri"/>
                  <a:cs typeface="Calibri"/>
                  <a:sym typeface="Calibri"/>
                </a:rPr>
                <a:t> </a:t>
              </a:r>
              <a:r>
                <a:rPr lang="pt-BR" sz="1800">
                  <a:solidFill>
                    <a:schemeClr val="dk2"/>
                  </a:solidFill>
                  <a:latin typeface="Calibri"/>
                  <a:ea typeface="Calibri"/>
                  <a:cs typeface="Calibri"/>
                  <a:sym typeface="Calibri"/>
                </a:rPr>
                <a:t>para o servidor docente em regime </a:t>
              </a:r>
              <a:r>
                <a:rPr lang="pt-BR" sz="1800">
                  <a:solidFill>
                    <a:srgbClr val="1A1A00"/>
                  </a:solidFill>
                  <a:latin typeface="Calibri"/>
                  <a:ea typeface="Calibri"/>
                  <a:cs typeface="Calibri"/>
                  <a:sym typeface="Calibri"/>
                </a:rPr>
                <a:t>de </a:t>
              </a:r>
              <a:r>
                <a:rPr lang="pt-BR" sz="1800">
                  <a:solidFill>
                    <a:schemeClr val="dk2"/>
                  </a:solidFill>
                  <a:latin typeface="Calibri"/>
                  <a:ea typeface="Calibri"/>
                  <a:cs typeface="Calibri"/>
                  <a:sym typeface="Calibri"/>
                </a:rPr>
                <a:t>trabalho de 40 horas semanais ou dedicação exclusiva </a:t>
              </a:r>
              <a:r>
                <a:rPr lang="pt-BR" sz="1800">
                  <a:solidFill>
                    <a:srgbClr val="606000"/>
                  </a:solidFill>
                  <a:latin typeface="Calibri"/>
                  <a:ea typeface="Calibri"/>
                  <a:cs typeface="Calibri"/>
                  <a:sym typeface="Calibri"/>
                </a:rPr>
                <a:t>(</a:t>
              </a:r>
              <a:r>
                <a:rPr lang="pt-BR" sz="1800">
                  <a:solidFill>
                    <a:schemeClr val="dk2"/>
                  </a:solidFill>
                  <a:latin typeface="Calibri"/>
                  <a:ea typeface="Calibri"/>
                  <a:cs typeface="Calibri"/>
                  <a:sym typeface="Calibri"/>
                </a:rPr>
                <a:t>DE). </a:t>
              </a:r>
              <a:endParaRPr sz="2000">
                <a:solidFill>
                  <a:schemeClr val="dk1"/>
                </a:solidFill>
                <a:latin typeface="Calibri"/>
                <a:ea typeface="Calibri"/>
                <a:cs typeface="Calibri"/>
                <a:sym typeface="Calibri"/>
              </a:endParaRPr>
            </a:p>
            <a:p>
              <a:pPr indent="394500" lvl="0" marL="125374" rtl="0" algn="l">
                <a:spcBef>
                  <a:spcPts val="72"/>
                </a:spcBef>
                <a:spcAft>
                  <a:spcPts val="0"/>
                </a:spcAft>
                <a:buClr>
                  <a:schemeClr val="dk2"/>
                </a:buClr>
                <a:buFont typeface="Arial"/>
                <a:buNone/>
              </a:pPr>
              <a:r>
                <a:rPr lang="pt-BR" sz="1800">
                  <a:solidFill>
                    <a:schemeClr val="dk2"/>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sz="1800">
                <a:solidFill>
                  <a:schemeClr val="dk1"/>
                </a:solidFill>
                <a:latin typeface="Calibri"/>
                <a:ea typeface="Calibri"/>
                <a:cs typeface="Calibri"/>
                <a:sym typeface="Calibri"/>
              </a:endParaRPr>
            </a:p>
          </p:txBody>
        </p:sp>
      </p:grpSp>
      <p:grpSp>
        <p:nvGrpSpPr>
          <p:cNvPr id="2733" name="Google Shape;2733;p47"/>
          <p:cNvGrpSpPr/>
          <p:nvPr/>
        </p:nvGrpSpPr>
        <p:grpSpPr>
          <a:xfrm>
            <a:off x="70903" y="6301297"/>
            <a:ext cx="11880468" cy="467175"/>
            <a:chOff x="45776" y="3973141"/>
            <a:chExt cx="11880468" cy="467175"/>
          </a:xfrm>
        </p:grpSpPr>
        <p:sp>
          <p:nvSpPr>
            <p:cNvPr id="2734" name="Google Shape;2734;p4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735" name="Google Shape;2735;p47"/>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Alterar o termo horas-aula para aulas para não haver confusão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0" name="Shape 2740"/>
        <p:cNvGrpSpPr/>
        <p:nvPr/>
      </p:nvGrpSpPr>
      <p:grpSpPr>
        <a:xfrm>
          <a:off x="0" y="0"/>
          <a:ext cx="0" cy="0"/>
          <a:chOff x="0" y="0"/>
          <a:chExt cx="0" cy="0"/>
        </a:xfrm>
      </p:grpSpPr>
      <p:sp>
        <p:nvSpPr>
          <p:cNvPr id="2741" name="Google Shape;2741;g1e0ef8b40d4_0_28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742" name="Google Shape;2742;g1e0ef8b40d4_0_2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743" name="Google Shape;2743;g1e0ef8b40d4_0_2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744" name="Google Shape;2744;g1e0ef8b40d4_0_2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745" name="Google Shape;2745;g1e0ef8b40d4_0_288"/>
          <p:cNvSpPr txBox="1"/>
          <p:nvPr>
            <p:ph idx="1" type="body"/>
          </p:nvPr>
        </p:nvSpPr>
        <p:spPr>
          <a:xfrm>
            <a:off x="70903" y="2083667"/>
            <a:ext cx="1480200" cy="5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746" name="Google Shape;2746;g1e0ef8b40d4_0_288"/>
          <p:cNvSpPr txBox="1"/>
          <p:nvPr/>
        </p:nvSpPr>
        <p:spPr>
          <a:xfrm>
            <a:off x="1551011" y="1944572"/>
            <a:ext cx="10400400" cy="2133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marR="0" rtl="0" algn="l">
              <a:spcBef>
                <a:spcPts val="0"/>
              </a:spcBef>
              <a:spcAft>
                <a:spcPts val="0"/>
              </a:spcAft>
              <a:buNone/>
            </a:pPr>
            <a:r>
              <a:rPr b="1" lang="pt-BR" sz="1900">
                <a:solidFill>
                  <a:schemeClr val="dk1"/>
                </a:solidFill>
                <a:latin typeface="Calibri"/>
                <a:ea typeface="Calibri"/>
                <a:cs typeface="Calibri"/>
                <a:sym typeface="Calibri"/>
              </a:rPr>
              <a:t>Art. 14</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Fica estabelecido como limite mínimo para a carga horária do servidor docente em atividade de regência: </a:t>
            </a:r>
            <a:endParaRPr b="0" sz="2000">
              <a:solidFill>
                <a:schemeClr val="dk1"/>
              </a:solidFill>
              <a:latin typeface="Calibri"/>
              <a:ea typeface="Calibri"/>
              <a:cs typeface="Calibri"/>
              <a:sym typeface="Calibri"/>
            </a:endParaRPr>
          </a:p>
          <a:p>
            <a:pPr indent="431203" lvl="0" marL="110083" marR="0" rtl="0" algn="l">
              <a:spcBef>
                <a:spcPts val="241"/>
              </a:spcBef>
              <a:spcAft>
                <a:spcPts val="0"/>
              </a:spcAft>
              <a:buNone/>
            </a:pPr>
            <a:r>
              <a:rPr b="0" i="0" lang="pt-BR" sz="1800" u="none" strike="noStrike">
                <a:solidFill>
                  <a:srgbClr val="000000"/>
                </a:solidFill>
                <a:latin typeface="Calibri"/>
                <a:ea typeface="Calibri"/>
                <a:cs typeface="Calibri"/>
                <a:sym typeface="Calibri"/>
              </a:rPr>
              <a:t>1. 10 (dez) horas-aula para o servidor docente em regime de trabalho de 20 horas semanais</a:t>
            </a:r>
            <a:r>
              <a:rPr b="0" i="0" lang="pt-BR" sz="1800" u="none" strike="noStrike">
                <a:solidFill>
                  <a:srgbClr val="1010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18959" lvl="0" marL="122326" marR="0" rtl="0" algn="l">
              <a:spcBef>
                <a:spcPts val="0"/>
              </a:spcBef>
              <a:spcAft>
                <a:spcPts val="0"/>
              </a:spcAft>
              <a:buNone/>
            </a:pPr>
            <a:r>
              <a:rPr b="0" i="0" lang="pt-BR" sz="1800" u="none" strike="noStrike">
                <a:solidFill>
                  <a:srgbClr val="000000"/>
                </a:solidFill>
                <a:latin typeface="Calibri"/>
                <a:ea typeface="Calibri"/>
                <a:cs typeface="Calibri"/>
                <a:sym typeface="Calibri"/>
              </a:rPr>
              <a:t>II. 12 (doze) </a:t>
            </a:r>
            <a:r>
              <a:rPr b="0" i="0" lang="pt-BR" sz="1800" u="none" strike="noStrike">
                <a:solidFill>
                  <a:srgbClr val="202000"/>
                </a:solidFill>
                <a:latin typeface="Calibri"/>
                <a:ea typeface="Calibri"/>
                <a:cs typeface="Calibri"/>
                <a:sym typeface="Calibri"/>
              </a:rPr>
              <a:t>horas</a:t>
            </a:r>
            <a:r>
              <a:rPr b="0" i="0" lang="pt-BR" sz="1800" u="none" strike="noStrike">
                <a:solidFill>
                  <a:srgbClr val="000000"/>
                </a:solidFill>
                <a:latin typeface="Calibri"/>
                <a:ea typeface="Calibri"/>
                <a:cs typeface="Calibri"/>
                <a:sym typeface="Calibri"/>
              </a:rPr>
              <a:t>-</a:t>
            </a:r>
            <a:r>
              <a:rPr b="0" i="0" lang="pt-BR" sz="1800" u="none" strike="noStrike">
                <a:solidFill>
                  <a:srgbClr val="1E1E00"/>
                </a:solidFill>
                <a:latin typeface="Calibri"/>
                <a:ea typeface="Calibri"/>
                <a:cs typeface="Calibri"/>
                <a:sym typeface="Calibri"/>
              </a:rPr>
              <a:t>aula </a:t>
            </a:r>
            <a:r>
              <a:rPr b="0" i="0" lang="pt-BR" sz="1800" u="none" strike="noStrike">
                <a:solidFill>
                  <a:srgbClr val="000000"/>
                </a:solidFill>
                <a:latin typeface="Calibri"/>
                <a:ea typeface="Calibri"/>
                <a:cs typeface="Calibri"/>
                <a:sym typeface="Calibri"/>
              </a:rPr>
              <a:t>para o servidor docente em regime </a:t>
            </a:r>
            <a:r>
              <a:rPr b="0" i="0" lang="pt-BR" sz="1800" u="none" strike="noStrike">
                <a:solidFill>
                  <a:srgbClr val="1A1A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trabalho de 40 horas semanais ou dedicação exclusiva </a:t>
            </a:r>
            <a:r>
              <a:rPr b="0" i="0" lang="pt-BR" sz="1800" u="none" strike="noStrike">
                <a:solidFill>
                  <a:srgbClr val="606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DE). </a:t>
            </a:r>
            <a:endParaRPr b="0" sz="2000">
              <a:solidFill>
                <a:schemeClr val="dk1"/>
              </a:solidFill>
              <a:latin typeface="Calibri"/>
              <a:ea typeface="Calibri"/>
              <a:cs typeface="Calibri"/>
              <a:sym typeface="Calibri"/>
            </a:endParaRPr>
          </a:p>
          <a:p>
            <a:pPr indent="394500" lvl="0" marL="125374" marR="0" rtl="0" algn="l">
              <a:spcBef>
                <a:spcPts val="72"/>
              </a:spcBef>
              <a:spcAft>
                <a:spcPts val="0"/>
              </a:spcAft>
              <a:buNone/>
            </a:pPr>
            <a:r>
              <a:rPr b="0" i="0" lang="pt-BR" sz="1800" u="none" strike="noStrike">
                <a:solidFill>
                  <a:srgbClr val="000000"/>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b="0" i="0" sz="2000" u="none" strike="noStrike">
              <a:solidFill>
                <a:schemeClr val="dk1"/>
              </a:solidFill>
              <a:latin typeface="Calibri"/>
              <a:ea typeface="Calibri"/>
              <a:cs typeface="Calibri"/>
              <a:sym typeface="Calibri"/>
            </a:endParaRPr>
          </a:p>
        </p:txBody>
      </p:sp>
      <p:sp>
        <p:nvSpPr>
          <p:cNvPr id="2747" name="Google Shape;2747;g1e0ef8b40d4_0_28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748" name="Google Shape;2748;g1e0ef8b40d4_0_288"/>
          <p:cNvSpPr txBox="1"/>
          <p:nvPr/>
        </p:nvSpPr>
        <p:spPr>
          <a:xfrm>
            <a:off x="6289881" y="1305000"/>
            <a:ext cx="34860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Águas Lindas e Goiânia DAA IV</a:t>
            </a:r>
            <a:endParaRPr sz="2200">
              <a:solidFill>
                <a:schemeClr val="dk1"/>
              </a:solidFill>
              <a:latin typeface="Calibri"/>
              <a:ea typeface="Calibri"/>
              <a:cs typeface="Calibri"/>
              <a:sym typeface="Calibri"/>
            </a:endParaRPr>
          </a:p>
        </p:txBody>
      </p:sp>
      <p:grpSp>
        <p:nvGrpSpPr>
          <p:cNvPr id="2749" name="Google Shape;2749;g1e0ef8b40d4_0_288"/>
          <p:cNvGrpSpPr/>
          <p:nvPr/>
        </p:nvGrpSpPr>
        <p:grpSpPr>
          <a:xfrm>
            <a:off x="70903" y="4105848"/>
            <a:ext cx="11880468" cy="2025600"/>
            <a:chOff x="45776" y="3545009"/>
            <a:chExt cx="11880468" cy="2025600"/>
          </a:xfrm>
        </p:grpSpPr>
        <p:sp>
          <p:nvSpPr>
            <p:cNvPr id="2750" name="Google Shape;2750;g1e0ef8b40d4_0_28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751" name="Google Shape;2751;g1e0ef8b40d4_0_288"/>
            <p:cNvSpPr txBox="1"/>
            <p:nvPr/>
          </p:nvSpPr>
          <p:spPr>
            <a:xfrm>
              <a:off x="1555844" y="3545009"/>
              <a:ext cx="10370400" cy="202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rtl="0" algn="l">
                <a:spcBef>
                  <a:spcPts val="0"/>
                </a:spcBef>
                <a:spcAft>
                  <a:spcPts val="0"/>
                </a:spcAft>
                <a:buNone/>
              </a:pPr>
              <a:r>
                <a:rPr b="1" lang="pt-BR" sz="1800">
                  <a:solidFill>
                    <a:schemeClr val="dk1"/>
                  </a:solidFill>
                  <a:latin typeface="Calibri"/>
                  <a:ea typeface="Calibri"/>
                  <a:cs typeface="Calibri"/>
                  <a:sym typeface="Calibri"/>
                </a:rPr>
                <a:t>Art. 14</a:t>
              </a:r>
              <a:r>
                <a:rPr b="1" baseline="30000" lang="pt-BR" sz="1800">
                  <a:solidFill>
                    <a:schemeClr val="dk1"/>
                  </a:solidFill>
                  <a:latin typeface="Calibri"/>
                  <a:ea typeface="Calibri"/>
                  <a:cs typeface="Calibri"/>
                  <a:sym typeface="Calibri"/>
                </a:rPr>
                <a:t>o </a:t>
              </a:r>
              <a:r>
                <a:rPr lang="pt-BR" sz="1700">
                  <a:solidFill>
                    <a:schemeClr val="dk2"/>
                  </a:solidFill>
                </a:rPr>
                <a:t> </a:t>
              </a:r>
              <a:r>
                <a:rPr lang="pt-BR" sz="1900">
                  <a:solidFill>
                    <a:schemeClr val="dk2"/>
                  </a:solidFill>
                  <a:latin typeface="Calibri"/>
                  <a:ea typeface="Calibri"/>
                  <a:cs typeface="Calibri"/>
                  <a:sym typeface="Calibri"/>
                </a:rPr>
                <a:t>Fica estabelecido como limite mínimo para a carga horária do servidor docente em atividade de regência: </a:t>
              </a:r>
              <a:endParaRPr sz="1900">
                <a:solidFill>
                  <a:schemeClr val="dk1"/>
                </a:solidFill>
                <a:latin typeface="Calibri"/>
                <a:ea typeface="Calibri"/>
                <a:cs typeface="Calibri"/>
                <a:sym typeface="Calibri"/>
              </a:endParaRPr>
            </a:p>
            <a:p>
              <a:pPr indent="431203" lvl="0" marL="110083" rtl="0" algn="l">
                <a:spcBef>
                  <a:spcPts val="241"/>
                </a:spcBef>
                <a:spcAft>
                  <a:spcPts val="0"/>
                </a:spcAft>
                <a:buNone/>
              </a:pPr>
              <a:r>
                <a:rPr lang="pt-BR" sz="1700">
                  <a:solidFill>
                    <a:schemeClr val="dk2"/>
                  </a:solidFill>
                  <a:latin typeface="Calibri"/>
                  <a:ea typeface="Calibri"/>
                  <a:cs typeface="Calibri"/>
                  <a:sym typeface="Calibri"/>
                </a:rPr>
                <a:t>1. </a:t>
              </a:r>
              <a:r>
                <a:rPr lang="pt-BR" sz="1700">
                  <a:solidFill>
                    <a:srgbClr val="0000FF"/>
                  </a:solidFill>
                  <a:latin typeface="Calibri"/>
                  <a:ea typeface="Calibri"/>
                  <a:cs typeface="Calibri"/>
                  <a:sym typeface="Calibri"/>
                </a:rPr>
                <a:t>08 (oito)</a:t>
              </a:r>
              <a:r>
                <a:rPr lang="pt-BR" sz="1700">
                  <a:solidFill>
                    <a:schemeClr val="dk2"/>
                  </a:solidFill>
                  <a:latin typeface="Calibri"/>
                  <a:ea typeface="Calibri"/>
                  <a:cs typeface="Calibri"/>
                  <a:sym typeface="Calibri"/>
                </a:rPr>
                <a:t> </a:t>
              </a:r>
              <a:r>
                <a:rPr lang="pt-BR" sz="1700">
                  <a:solidFill>
                    <a:schemeClr val="dk2"/>
                  </a:solidFill>
                  <a:latin typeface="Calibri"/>
                  <a:ea typeface="Calibri"/>
                  <a:cs typeface="Calibri"/>
                  <a:sym typeface="Calibri"/>
                </a:rPr>
                <a:t>horas-aula</a:t>
              </a:r>
              <a:r>
                <a:rPr lang="pt-BR" sz="1700">
                  <a:solidFill>
                    <a:schemeClr val="dk2"/>
                  </a:solidFill>
                  <a:latin typeface="Calibri"/>
                  <a:ea typeface="Calibri"/>
                  <a:cs typeface="Calibri"/>
                  <a:sym typeface="Calibri"/>
                </a:rPr>
                <a:t> para o servidor docente em regime de trabalho de 20 horas semanais</a:t>
              </a:r>
              <a:r>
                <a:rPr lang="pt-BR" sz="1700">
                  <a:solidFill>
                    <a:srgbClr val="101000"/>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418959" lvl="0" marL="122326" rtl="0" algn="l">
                <a:spcBef>
                  <a:spcPts val="0"/>
                </a:spcBef>
                <a:spcAft>
                  <a:spcPts val="0"/>
                </a:spcAft>
                <a:buNone/>
              </a:pPr>
              <a:r>
                <a:rPr lang="pt-BR" sz="1700">
                  <a:solidFill>
                    <a:schemeClr val="dk2"/>
                  </a:solidFill>
                  <a:latin typeface="Calibri"/>
                  <a:ea typeface="Calibri"/>
                  <a:cs typeface="Calibri"/>
                  <a:sym typeface="Calibri"/>
                </a:rPr>
                <a:t>II. 12 (doze) </a:t>
              </a:r>
              <a:r>
                <a:rPr lang="pt-BR" sz="1700">
                  <a:solidFill>
                    <a:schemeClr val="dk2"/>
                  </a:solidFill>
                  <a:latin typeface="Calibri"/>
                  <a:ea typeface="Calibri"/>
                  <a:cs typeface="Calibri"/>
                  <a:sym typeface="Calibri"/>
                </a:rPr>
                <a:t>horas-aula</a:t>
              </a:r>
              <a:r>
                <a:rPr lang="pt-BR" sz="1700">
                  <a:solidFill>
                    <a:srgbClr val="1E1E00"/>
                  </a:solidFill>
                  <a:latin typeface="Calibri"/>
                  <a:ea typeface="Calibri"/>
                  <a:cs typeface="Calibri"/>
                  <a:sym typeface="Calibri"/>
                </a:rPr>
                <a:t> </a:t>
              </a:r>
              <a:r>
                <a:rPr lang="pt-BR" sz="1700">
                  <a:solidFill>
                    <a:schemeClr val="dk2"/>
                  </a:solidFill>
                  <a:latin typeface="Calibri"/>
                  <a:ea typeface="Calibri"/>
                  <a:cs typeface="Calibri"/>
                  <a:sym typeface="Calibri"/>
                </a:rPr>
                <a:t>para o servidor docente em regime </a:t>
              </a:r>
              <a:r>
                <a:rPr lang="pt-BR" sz="1700">
                  <a:solidFill>
                    <a:srgbClr val="1A1A00"/>
                  </a:solidFill>
                  <a:latin typeface="Calibri"/>
                  <a:ea typeface="Calibri"/>
                  <a:cs typeface="Calibri"/>
                  <a:sym typeface="Calibri"/>
                </a:rPr>
                <a:t>de </a:t>
              </a:r>
              <a:r>
                <a:rPr lang="pt-BR" sz="1700">
                  <a:solidFill>
                    <a:schemeClr val="dk2"/>
                  </a:solidFill>
                  <a:latin typeface="Calibri"/>
                  <a:ea typeface="Calibri"/>
                  <a:cs typeface="Calibri"/>
                  <a:sym typeface="Calibri"/>
                </a:rPr>
                <a:t>trabalho de 40 horas semanais ou dedicação exclusiva </a:t>
              </a:r>
              <a:r>
                <a:rPr lang="pt-BR" sz="1700">
                  <a:solidFill>
                    <a:srgbClr val="606000"/>
                  </a:solidFill>
                  <a:latin typeface="Calibri"/>
                  <a:ea typeface="Calibri"/>
                  <a:cs typeface="Calibri"/>
                  <a:sym typeface="Calibri"/>
                </a:rPr>
                <a:t>(</a:t>
              </a:r>
              <a:r>
                <a:rPr lang="pt-BR" sz="1700">
                  <a:solidFill>
                    <a:schemeClr val="dk2"/>
                  </a:solidFill>
                  <a:latin typeface="Calibri"/>
                  <a:ea typeface="Calibri"/>
                  <a:cs typeface="Calibri"/>
                  <a:sym typeface="Calibri"/>
                </a:rPr>
                <a:t>DE). </a:t>
              </a:r>
              <a:endParaRPr sz="1900">
                <a:solidFill>
                  <a:schemeClr val="dk1"/>
                </a:solidFill>
                <a:latin typeface="Calibri"/>
                <a:ea typeface="Calibri"/>
                <a:cs typeface="Calibri"/>
                <a:sym typeface="Calibri"/>
              </a:endParaRPr>
            </a:p>
            <a:p>
              <a:pPr indent="394500" lvl="0" marL="125374" rtl="0" algn="l">
                <a:spcBef>
                  <a:spcPts val="72"/>
                </a:spcBef>
                <a:spcAft>
                  <a:spcPts val="0"/>
                </a:spcAft>
                <a:buNone/>
              </a:pPr>
              <a:r>
                <a:rPr lang="pt-BR" sz="1700">
                  <a:solidFill>
                    <a:schemeClr val="dk2"/>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sz="1700">
                <a:solidFill>
                  <a:schemeClr val="dk1"/>
                </a:solidFill>
                <a:latin typeface="Calibri"/>
                <a:ea typeface="Calibri"/>
                <a:cs typeface="Calibri"/>
                <a:sym typeface="Calibri"/>
              </a:endParaRPr>
            </a:p>
          </p:txBody>
        </p:sp>
      </p:grpSp>
      <p:grpSp>
        <p:nvGrpSpPr>
          <p:cNvPr id="2752" name="Google Shape;2752;g1e0ef8b40d4_0_288"/>
          <p:cNvGrpSpPr/>
          <p:nvPr/>
        </p:nvGrpSpPr>
        <p:grpSpPr>
          <a:xfrm>
            <a:off x="70903" y="6222324"/>
            <a:ext cx="11880468" cy="646500"/>
            <a:chOff x="45776" y="4022062"/>
            <a:chExt cx="11880468" cy="646500"/>
          </a:xfrm>
        </p:grpSpPr>
        <p:sp>
          <p:nvSpPr>
            <p:cNvPr id="2753" name="Google Shape;2753;g1e0ef8b40d4_0_288"/>
            <p:cNvSpPr txBox="1"/>
            <p:nvPr/>
          </p:nvSpPr>
          <p:spPr>
            <a:xfrm>
              <a:off x="45776" y="409375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754" name="Google Shape;2754;g1e0ef8b40d4_0_28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Fica incoerente que a carga horária máxima e mínima para servidor docente em regime de trabalho de 20 horas semanais, sejam iguais a 10 (dez) horas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9" name="Shape 2759"/>
        <p:cNvGrpSpPr/>
        <p:nvPr/>
      </p:nvGrpSpPr>
      <p:grpSpPr>
        <a:xfrm>
          <a:off x="0" y="0"/>
          <a:ext cx="0" cy="0"/>
          <a:chOff x="0" y="0"/>
          <a:chExt cx="0" cy="0"/>
        </a:xfrm>
      </p:grpSpPr>
      <p:sp>
        <p:nvSpPr>
          <p:cNvPr id="2760" name="Google Shape;2760;g1e0ef8b40d4_0_30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761" name="Google Shape;2761;g1e0ef8b40d4_0_30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762" name="Google Shape;2762;g1e0ef8b40d4_0_30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763" name="Google Shape;2763;g1e0ef8b40d4_0_30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764" name="Google Shape;2764;g1e0ef8b40d4_0_307"/>
          <p:cNvSpPr txBox="1"/>
          <p:nvPr>
            <p:ph idx="1" type="body"/>
          </p:nvPr>
        </p:nvSpPr>
        <p:spPr>
          <a:xfrm>
            <a:off x="70903" y="2083667"/>
            <a:ext cx="1480200" cy="5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765" name="Google Shape;2765;g1e0ef8b40d4_0_307"/>
          <p:cNvSpPr txBox="1"/>
          <p:nvPr/>
        </p:nvSpPr>
        <p:spPr>
          <a:xfrm>
            <a:off x="1551011" y="1944572"/>
            <a:ext cx="10400400" cy="2133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marR="0" rtl="0" algn="l">
              <a:spcBef>
                <a:spcPts val="0"/>
              </a:spcBef>
              <a:spcAft>
                <a:spcPts val="0"/>
              </a:spcAft>
              <a:buNone/>
            </a:pPr>
            <a:r>
              <a:rPr b="1" lang="pt-BR" sz="1900">
                <a:solidFill>
                  <a:schemeClr val="dk1"/>
                </a:solidFill>
                <a:latin typeface="Calibri"/>
                <a:ea typeface="Calibri"/>
                <a:cs typeface="Calibri"/>
                <a:sym typeface="Calibri"/>
              </a:rPr>
              <a:t>Art. 14</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Fica estabelecido como limite mínimo para a carga horária do servidor docente em atividade de regência: </a:t>
            </a:r>
            <a:endParaRPr b="0" sz="2000">
              <a:solidFill>
                <a:schemeClr val="dk1"/>
              </a:solidFill>
              <a:latin typeface="Calibri"/>
              <a:ea typeface="Calibri"/>
              <a:cs typeface="Calibri"/>
              <a:sym typeface="Calibri"/>
            </a:endParaRPr>
          </a:p>
          <a:p>
            <a:pPr indent="431203" lvl="0" marL="110083" marR="0" rtl="0" algn="l">
              <a:spcBef>
                <a:spcPts val="241"/>
              </a:spcBef>
              <a:spcAft>
                <a:spcPts val="0"/>
              </a:spcAft>
              <a:buNone/>
            </a:pPr>
            <a:r>
              <a:rPr b="0" i="0" lang="pt-BR" sz="1800" u="none" strike="noStrike">
                <a:solidFill>
                  <a:srgbClr val="000000"/>
                </a:solidFill>
                <a:latin typeface="Calibri"/>
                <a:ea typeface="Calibri"/>
                <a:cs typeface="Calibri"/>
                <a:sym typeface="Calibri"/>
              </a:rPr>
              <a:t>1. 10 (dez) horas-aula para o servidor docente em regime de trabalho de 20 horas semanais</a:t>
            </a:r>
            <a:r>
              <a:rPr b="0" i="0" lang="pt-BR" sz="1800" u="none" strike="noStrike">
                <a:solidFill>
                  <a:srgbClr val="1010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18959" lvl="0" marL="122326" marR="0" rtl="0" algn="l">
              <a:spcBef>
                <a:spcPts val="0"/>
              </a:spcBef>
              <a:spcAft>
                <a:spcPts val="0"/>
              </a:spcAft>
              <a:buNone/>
            </a:pPr>
            <a:r>
              <a:rPr b="0" i="0" lang="pt-BR" sz="1800" u="none" strike="noStrike">
                <a:solidFill>
                  <a:srgbClr val="000000"/>
                </a:solidFill>
                <a:latin typeface="Calibri"/>
                <a:ea typeface="Calibri"/>
                <a:cs typeface="Calibri"/>
                <a:sym typeface="Calibri"/>
              </a:rPr>
              <a:t>II. 12 (doze) </a:t>
            </a:r>
            <a:r>
              <a:rPr b="0" i="0" lang="pt-BR" sz="1800" u="none" strike="noStrike">
                <a:solidFill>
                  <a:srgbClr val="202000"/>
                </a:solidFill>
                <a:latin typeface="Calibri"/>
                <a:ea typeface="Calibri"/>
                <a:cs typeface="Calibri"/>
                <a:sym typeface="Calibri"/>
              </a:rPr>
              <a:t>horas</a:t>
            </a:r>
            <a:r>
              <a:rPr b="0" i="0" lang="pt-BR" sz="1800" u="none" strike="noStrike">
                <a:solidFill>
                  <a:srgbClr val="000000"/>
                </a:solidFill>
                <a:latin typeface="Calibri"/>
                <a:ea typeface="Calibri"/>
                <a:cs typeface="Calibri"/>
                <a:sym typeface="Calibri"/>
              </a:rPr>
              <a:t>-</a:t>
            </a:r>
            <a:r>
              <a:rPr b="0" i="0" lang="pt-BR" sz="1800" u="none" strike="noStrike">
                <a:solidFill>
                  <a:srgbClr val="1E1E00"/>
                </a:solidFill>
                <a:latin typeface="Calibri"/>
                <a:ea typeface="Calibri"/>
                <a:cs typeface="Calibri"/>
                <a:sym typeface="Calibri"/>
              </a:rPr>
              <a:t>aula </a:t>
            </a:r>
            <a:r>
              <a:rPr b="0" i="0" lang="pt-BR" sz="1800" u="none" strike="noStrike">
                <a:solidFill>
                  <a:srgbClr val="000000"/>
                </a:solidFill>
                <a:latin typeface="Calibri"/>
                <a:ea typeface="Calibri"/>
                <a:cs typeface="Calibri"/>
                <a:sym typeface="Calibri"/>
              </a:rPr>
              <a:t>para o servidor docente em regime </a:t>
            </a:r>
            <a:r>
              <a:rPr b="0" i="0" lang="pt-BR" sz="1800" u="none" strike="noStrike">
                <a:solidFill>
                  <a:srgbClr val="1A1A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trabalho de 40 horas semanais ou dedicação exclusiva </a:t>
            </a:r>
            <a:r>
              <a:rPr b="0" i="0" lang="pt-BR" sz="1800" u="none" strike="noStrike">
                <a:solidFill>
                  <a:srgbClr val="606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DE). </a:t>
            </a:r>
            <a:endParaRPr b="0" sz="2000">
              <a:solidFill>
                <a:schemeClr val="dk1"/>
              </a:solidFill>
              <a:latin typeface="Calibri"/>
              <a:ea typeface="Calibri"/>
              <a:cs typeface="Calibri"/>
              <a:sym typeface="Calibri"/>
            </a:endParaRPr>
          </a:p>
          <a:p>
            <a:pPr indent="394500" lvl="0" marL="125374" marR="0" rtl="0" algn="l">
              <a:spcBef>
                <a:spcPts val="72"/>
              </a:spcBef>
              <a:spcAft>
                <a:spcPts val="0"/>
              </a:spcAft>
              <a:buNone/>
            </a:pPr>
            <a:r>
              <a:rPr b="0" i="0" lang="pt-BR" sz="1800" u="none" strike="noStrike">
                <a:solidFill>
                  <a:srgbClr val="000000"/>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b="0" i="0" sz="2000" u="none" strike="noStrike">
              <a:solidFill>
                <a:schemeClr val="dk1"/>
              </a:solidFill>
              <a:latin typeface="Calibri"/>
              <a:ea typeface="Calibri"/>
              <a:cs typeface="Calibri"/>
              <a:sym typeface="Calibri"/>
            </a:endParaRPr>
          </a:p>
        </p:txBody>
      </p:sp>
      <p:sp>
        <p:nvSpPr>
          <p:cNvPr id="2766" name="Google Shape;2766;g1e0ef8b40d4_0_30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767" name="Google Shape;2767;g1e0ef8b40d4_0_30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2768" name="Google Shape;2768;g1e0ef8b40d4_0_307"/>
          <p:cNvGrpSpPr/>
          <p:nvPr/>
        </p:nvGrpSpPr>
        <p:grpSpPr>
          <a:xfrm>
            <a:off x="70903" y="4105848"/>
            <a:ext cx="11880468" cy="2025600"/>
            <a:chOff x="45776" y="3545009"/>
            <a:chExt cx="11880468" cy="2025600"/>
          </a:xfrm>
        </p:grpSpPr>
        <p:sp>
          <p:nvSpPr>
            <p:cNvPr id="2769" name="Google Shape;2769;g1e0ef8b40d4_0_30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770" name="Google Shape;2770;g1e0ef8b40d4_0_307"/>
            <p:cNvSpPr txBox="1"/>
            <p:nvPr/>
          </p:nvSpPr>
          <p:spPr>
            <a:xfrm>
              <a:off x="1555844" y="3545009"/>
              <a:ext cx="10370400" cy="202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rtl="0" algn="l">
                <a:spcBef>
                  <a:spcPts val="0"/>
                </a:spcBef>
                <a:spcAft>
                  <a:spcPts val="0"/>
                </a:spcAft>
                <a:buNone/>
              </a:pPr>
              <a:r>
                <a:rPr b="1" lang="pt-BR" sz="1800">
                  <a:solidFill>
                    <a:schemeClr val="dk1"/>
                  </a:solidFill>
                  <a:latin typeface="Calibri"/>
                  <a:ea typeface="Calibri"/>
                  <a:cs typeface="Calibri"/>
                  <a:sym typeface="Calibri"/>
                </a:rPr>
                <a:t>Art. 14</a:t>
              </a:r>
              <a:r>
                <a:rPr b="1" baseline="30000" lang="pt-BR" sz="1800">
                  <a:solidFill>
                    <a:schemeClr val="dk1"/>
                  </a:solidFill>
                  <a:latin typeface="Calibri"/>
                  <a:ea typeface="Calibri"/>
                  <a:cs typeface="Calibri"/>
                  <a:sym typeface="Calibri"/>
                </a:rPr>
                <a:t>o </a:t>
              </a:r>
              <a:r>
                <a:rPr lang="pt-BR" sz="1700">
                  <a:solidFill>
                    <a:schemeClr val="dk2"/>
                  </a:solidFill>
                </a:rPr>
                <a:t> </a:t>
              </a:r>
              <a:r>
                <a:rPr lang="pt-BR" sz="1900">
                  <a:solidFill>
                    <a:schemeClr val="dk2"/>
                  </a:solidFill>
                  <a:latin typeface="Calibri"/>
                  <a:ea typeface="Calibri"/>
                  <a:cs typeface="Calibri"/>
                  <a:sym typeface="Calibri"/>
                </a:rPr>
                <a:t>Fica estabelecido como limite mínimo para a carga horária do servidor docente em atividade de regência: </a:t>
              </a:r>
              <a:endParaRPr sz="1900">
                <a:solidFill>
                  <a:schemeClr val="dk1"/>
                </a:solidFill>
                <a:latin typeface="Calibri"/>
                <a:ea typeface="Calibri"/>
                <a:cs typeface="Calibri"/>
                <a:sym typeface="Calibri"/>
              </a:endParaRPr>
            </a:p>
            <a:p>
              <a:pPr indent="431203" lvl="0" marL="110083" rtl="0" algn="l">
                <a:spcBef>
                  <a:spcPts val="241"/>
                </a:spcBef>
                <a:spcAft>
                  <a:spcPts val="0"/>
                </a:spcAft>
                <a:buNone/>
              </a:pPr>
              <a:r>
                <a:rPr lang="pt-BR" sz="1700">
                  <a:solidFill>
                    <a:schemeClr val="dk2"/>
                  </a:solidFill>
                  <a:latin typeface="Calibri"/>
                  <a:ea typeface="Calibri"/>
                  <a:cs typeface="Calibri"/>
                  <a:sym typeface="Calibri"/>
                </a:rPr>
                <a:t>1. </a:t>
              </a:r>
              <a:r>
                <a:rPr lang="pt-BR" sz="1700">
                  <a:solidFill>
                    <a:srgbClr val="0000FF"/>
                  </a:solidFill>
                  <a:latin typeface="Calibri"/>
                  <a:ea typeface="Calibri"/>
                  <a:cs typeface="Calibri"/>
                  <a:sym typeface="Calibri"/>
                </a:rPr>
                <a:t>08 (oito)</a:t>
              </a:r>
              <a:r>
                <a:rPr lang="pt-BR" sz="1700">
                  <a:solidFill>
                    <a:schemeClr val="dk2"/>
                  </a:solidFill>
                  <a:latin typeface="Calibri"/>
                  <a:ea typeface="Calibri"/>
                  <a:cs typeface="Calibri"/>
                  <a:sym typeface="Calibri"/>
                </a:rPr>
                <a:t> horas-aula para o servidor docente em regime de trabalho de 20 horas semanais</a:t>
              </a:r>
              <a:r>
                <a:rPr lang="pt-BR" sz="1700">
                  <a:solidFill>
                    <a:srgbClr val="101000"/>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418959" lvl="0" marL="122326" rtl="0" algn="l">
                <a:spcBef>
                  <a:spcPts val="0"/>
                </a:spcBef>
                <a:spcAft>
                  <a:spcPts val="0"/>
                </a:spcAft>
                <a:buNone/>
              </a:pPr>
              <a:r>
                <a:rPr lang="pt-BR" sz="1700">
                  <a:solidFill>
                    <a:schemeClr val="dk2"/>
                  </a:solidFill>
                  <a:latin typeface="Calibri"/>
                  <a:ea typeface="Calibri"/>
                  <a:cs typeface="Calibri"/>
                  <a:sym typeface="Calibri"/>
                </a:rPr>
                <a:t>II. </a:t>
              </a:r>
              <a:r>
                <a:rPr lang="pt-BR" sz="1700">
                  <a:solidFill>
                    <a:srgbClr val="0000FF"/>
                  </a:solidFill>
                  <a:latin typeface="Calibri"/>
                  <a:ea typeface="Calibri"/>
                  <a:cs typeface="Calibri"/>
                  <a:sym typeface="Calibri"/>
                </a:rPr>
                <a:t>10 (dez) </a:t>
              </a:r>
              <a:r>
                <a:rPr lang="pt-BR" sz="1700">
                  <a:solidFill>
                    <a:schemeClr val="dk2"/>
                  </a:solidFill>
                  <a:latin typeface="Calibri"/>
                  <a:ea typeface="Calibri"/>
                  <a:cs typeface="Calibri"/>
                  <a:sym typeface="Calibri"/>
                </a:rPr>
                <a:t>horas-aula</a:t>
              </a:r>
              <a:r>
                <a:rPr lang="pt-BR" sz="1700">
                  <a:solidFill>
                    <a:srgbClr val="1E1E00"/>
                  </a:solidFill>
                  <a:latin typeface="Calibri"/>
                  <a:ea typeface="Calibri"/>
                  <a:cs typeface="Calibri"/>
                  <a:sym typeface="Calibri"/>
                </a:rPr>
                <a:t> </a:t>
              </a:r>
              <a:r>
                <a:rPr lang="pt-BR" sz="1700">
                  <a:solidFill>
                    <a:schemeClr val="dk2"/>
                  </a:solidFill>
                  <a:latin typeface="Calibri"/>
                  <a:ea typeface="Calibri"/>
                  <a:cs typeface="Calibri"/>
                  <a:sym typeface="Calibri"/>
                </a:rPr>
                <a:t>para o servidor docente em regime </a:t>
              </a:r>
              <a:r>
                <a:rPr lang="pt-BR" sz="1700">
                  <a:solidFill>
                    <a:srgbClr val="1A1A00"/>
                  </a:solidFill>
                  <a:latin typeface="Calibri"/>
                  <a:ea typeface="Calibri"/>
                  <a:cs typeface="Calibri"/>
                  <a:sym typeface="Calibri"/>
                </a:rPr>
                <a:t>de </a:t>
              </a:r>
              <a:r>
                <a:rPr lang="pt-BR" sz="1700">
                  <a:solidFill>
                    <a:schemeClr val="dk2"/>
                  </a:solidFill>
                  <a:latin typeface="Calibri"/>
                  <a:ea typeface="Calibri"/>
                  <a:cs typeface="Calibri"/>
                  <a:sym typeface="Calibri"/>
                </a:rPr>
                <a:t>trabalho de 40 horas semanais ou dedicação exclusiva </a:t>
              </a:r>
              <a:r>
                <a:rPr lang="pt-BR" sz="1700">
                  <a:solidFill>
                    <a:srgbClr val="606000"/>
                  </a:solidFill>
                  <a:latin typeface="Calibri"/>
                  <a:ea typeface="Calibri"/>
                  <a:cs typeface="Calibri"/>
                  <a:sym typeface="Calibri"/>
                </a:rPr>
                <a:t>(</a:t>
              </a:r>
              <a:r>
                <a:rPr lang="pt-BR" sz="1700">
                  <a:solidFill>
                    <a:schemeClr val="dk2"/>
                  </a:solidFill>
                  <a:latin typeface="Calibri"/>
                  <a:ea typeface="Calibri"/>
                  <a:cs typeface="Calibri"/>
                  <a:sym typeface="Calibri"/>
                </a:rPr>
                <a:t>DE). </a:t>
              </a:r>
              <a:endParaRPr sz="1900">
                <a:solidFill>
                  <a:schemeClr val="dk1"/>
                </a:solidFill>
                <a:latin typeface="Calibri"/>
                <a:ea typeface="Calibri"/>
                <a:cs typeface="Calibri"/>
                <a:sym typeface="Calibri"/>
              </a:endParaRPr>
            </a:p>
            <a:p>
              <a:pPr indent="394500" lvl="0" marL="125374" rtl="0" algn="l">
                <a:spcBef>
                  <a:spcPts val="72"/>
                </a:spcBef>
                <a:spcAft>
                  <a:spcPts val="0"/>
                </a:spcAft>
                <a:buNone/>
              </a:pPr>
              <a:r>
                <a:rPr lang="pt-BR" sz="1700">
                  <a:solidFill>
                    <a:schemeClr val="dk2"/>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sz="1700">
                <a:solidFill>
                  <a:schemeClr val="dk1"/>
                </a:solidFill>
                <a:latin typeface="Calibri"/>
                <a:ea typeface="Calibri"/>
                <a:cs typeface="Calibri"/>
                <a:sym typeface="Calibri"/>
              </a:endParaRPr>
            </a:p>
          </p:txBody>
        </p:sp>
      </p:grpSp>
      <p:grpSp>
        <p:nvGrpSpPr>
          <p:cNvPr id="2771" name="Google Shape;2771;g1e0ef8b40d4_0_307"/>
          <p:cNvGrpSpPr/>
          <p:nvPr/>
        </p:nvGrpSpPr>
        <p:grpSpPr>
          <a:xfrm>
            <a:off x="70903" y="6222324"/>
            <a:ext cx="11880468" cy="646500"/>
            <a:chOff x="45776" y="4022062"/>
            <a:chExt cx="11880468" cy="646500"/>
          </a:xfrm>
        </p:grpSpPr>
        <p:sp>
          <p:nvSpPr>
            <p:cNvPr id="2772" name="Google Shape;2772;g1e0ef8b40d4_0_307"/>
            <p:cNvSpPr txBox="1"/>
            <p:nvPr/>
          </p:nvSpPr>
          <p:spPr>
            <a:xfrm>
              <a:off x="45776" y="409375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773" name="Google Shape;2773;g1e0ef8b40d4_0_307"/>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Visando atender com excelência o tripé, é possível que em determinados semestres o docente diminua sua carga horária de regência para atender as outras demandas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8" name="Shape 2778"/>
        <p:cNvGrpSpPr/>
        <p:nvPr/>
      </p:nvGrpSpPr>
      <p:grpSpPr>
        <a:xfrm>
          <a:off x="0" y="0"/>
          <a:ext cx="0" cy="0"/>
          <a:chOff x="0" y="0"/>
          <a:chExt cx="0" cy="0"/>
        </a:xfrm>
      </p:grpSpPr>
      <p:sp>
        <p:nvSpPr>
          <p:cNvPr id="2779" name="Google Shape;2779;g1e0ef8b40d4_0_32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780" name="Google Shape;2780;g1e0ef8b40d4_0_32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781" name="Google Shape;2781;g1e0ef8b40d4_0_32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782" name="Google Shape;2782;g1e0ef8b40d4_0_32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783" name="Google Shape;2783;g1e0ef8b40d4_0_326"/>
          <p:cNvSpPr txBox="1"/>
          <p:nvPr>
            <p:ph idx="1" type="body"/>
          </p:nvPr>
        </p:nvSpPr>
        <p:spPr>
          <a:xfrm>
            <a:off x="70903" y="2083667"/>
            <a:ext cx="1480200" cy="5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784" name="Google Shape;2784;g1e0ef8b40d4_0_326"/>
          <p:cNvSpPr txBox="1"/>
          <p:nvPr/>
        </p:nvSpPr>
        <p:spPr>
          <a:xfrm>
            <a:off x="1551011" y="1944572"/>
            <a:ext cx="10400400" cy="2133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marR="0" rtl="0" algn="l">
              <a:spcBef>
                <a:spcPts val="0"/>
              </a:spcBef>
              <a:spcAft>
                <a:spcPts val="0"/>
              </a:spcAft>
              <a:buNone/>
            </a:pPr>
            <a:r>
              <a:rPr b="1" lang="pt-BR" sz="1900">
                <a:solidFill>
                  <a:schemeClr val="dk1"/>
                </a:solidFill>
                <a:latin typeface="Calibri"/>
                <a:ea typeface="Calibri"/>
                <a:cs typeface="Calibri"/>
                <a:sym typeface="Calibri"/>
              </a:rPr>
              <a:t>Art. 14</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Fica estabelecido como limite mínimo para a carga horária do servidor docente em atividade de regência: </a:t>
            </a:r>
            <a:endParaRPr b="0" sz="2000">
              <a:solidFill>
                <a:schemeClr val="dk1"/>
              </a:solidFill>
              <a:latin typeface="Calibri"/>
              <a:ea typeface="Calibri"/>
              <a:cs typeface="Calibri"/>
              <a:sym typeface="Calibri"/>
            </a:endParaRPr>
          </a:p>
          <a:p>
            <a:pPr indent="431203" lvl="0" marL="110083" marR="0" rtl="0" algn="l">
              <a:spcBef>
                <a:spcPts val="241"/>
              </a:spcBef>
              <a:spcAft>
                <a:spcPts val="0"/>
              </a:spcAft>
              <a:buNone/>
            </a:pPr>
            <a:r>
              <a:rPr b="0" i="0" lang="pt-BR" sz="1800" u="none" strike="noStrike">
                <a:solidFill>
                  <a:srgbClr val="000000"/>
                </a:solidFill>
                <a:latin typeface="Calibri"/>
                <a:ea typeface="Calibri"/>
                <a:cs typeface="Calibri"/>
                <a:sym typeface="Calibri"/>
              </a:rPr>
              <a:t>1. 10 (dez) horas-aula para o servidor docente em regime de trabalho de 20 horas semanais</a:t>
            </a:r>
            <a:r>
              <a:rPr b="0" i="0" lang="pt-BR" sz="1800" u="none" strike="noStrike">
                <a:solidFill>
                  <a:srgbClr val="1010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18959" lvl="0" marL="122326" marR="0" rtl="0" algn="l">
              <a:spcBef>
                <a:spcPts val="0"/>
              </a:spcBef>
              <a:spcAft>
                <a:spcPts val="0"/>
              </a:spcAft>
              <a:buNone/>
            </a:pPr>
            <a:r>
              <a:rPr b="0" i="0" lang="pt-BR" sz="1800" u="none" strike="noStrike">
                <a:solidFill>
                  <a:srgbClr val="000000"/>
                </a:solidFill>
                <a:latin typeface="Calibri"/>
                <a:ea typeface="Calibri"/>
                <a:cs typeface="Calibri"/>
                <a:sym typeface="Calibri"/>
              </a:rPr>
              <a:t>II. 12 (doze) </a:t>
            </a:r>
            <a:r>
              <a:rPr b="0" i="0" lang="pt-BR" sz="1800" u="none" strike="noStrike">
                <a:solidFill>
                  <a:srgbClr val="202000"/>
                </a:solidFill>
                <a:latin typeface="Calibri"/>
                <a:ea typeface="Calibri"/>
                <a:cs typeface="Calibri"/>
                <a:sym typeface="Calibri"/>
              </a:rPr>
              <a:t>horas</a:t>
            </a:r>
            <a:r>
              <a:rPr b="0" i="0" lang="pt-BR" sz="1800" u="none" strike="noStrike">
                <a:solidFill>
                  <a:srgbClr val="000000"/>
                </a:solidFill>
                <a:latin typeface="Calibri"/>
                <a:ea typeface="Calibri"/>
                <a:cs typeface="Calibri"/>
                <a:sym typeface="Calibri"/>
              </a:rPr>
              <a:t>-</a:t>
            </a:r>
            <a:r>
              <a:rPr b="0" i="0" lang="pt-BR" sz="1800" u="none" strike="noStrike">
                <a:solidFill>
                  <a:srgbClr val="1E1E00"/>
                </a:solidFill>
                <a:latin typeface="Calibri"/>
                <a:ea typeface="Calibri"/>
                <a:cs typeface="Calibri"/>
                <a:sym typeface="Calibri"/>
              </a:rPr>
              <a:t>aula </a:t>
            </a:r>
            <a:r>
              <a:rPr b="0" i="0" lang="pt-BR" sz="1800" u="none" strike="noStrike">
                <a:solidFill>
                  <a:srgbClr val="000000"/>
                </a:solidFill>
                <a:latin typeface="Calibri"/>
                <a:ea typeface="Calibri"/>
                <a:cs typeface="Calibri"/>
                <a:sym typeface="Calibri"/>
              </a:rPr>
              <a:t>para o servidor docente em regime </a:t>
            </a:r>
            <a:r>
              <a:rPr b="0" i="0" lang="pt-BR" sz="1800" u="none" strike="noStrike">
                <a:solidFill>
                  <a:srgbClr val="1A1A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trabalho de 40 horas semanais ou dedicação exclusiva </a:t>
            </a:r>
            <a:r>
              <a:rPr b="0" i="0" lang="pt-BR" sz="1800" u="none" strike="noStrike">
                <a:solidFill>
                  <a:srgbClr val="606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DE). </a:t>
            </a:r>
            <a:endParaRPr b="0" sz="2000">
              <a:solidFill>
                <a:schemeClr val="dk1"/>
              </a:solidFill>
              <a:latin typeface="Calibri"/>
              <a:ea typeface="Calibri"/>
              <a:cs typeface="Calibri"/>
              <a:sym typeface="Calibri"/>
            </a:endParaRPr>
          </a:p>
          <a:p>
            <a:pPr indent="394500" lvl="0" marL="125374" marR="0" rtl="0" algn="l">
              <a:spcBef>
                <a:spcPts val="72"/>
              </a:spcBef>
              <a:spcAft>
                <a:spcPts val="0"/>
              </a:spcAft>
              <a:buNone/>
            </a:pPr>
            <a:r>
              <a:rPr b="0" i="0" lang="pt-BR" sz="1800" u="none" strike="noStrike">
                <a:solidFill>
                  <a:srgbClr val="000000"/>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b="0" i="0" sz="2000" u="none" strike="noStrike">
              <a:solidFill>
                <a:schemeClr val="dk1"/>
              </a:solidFill>
              <a:latin typeface="Calibri"/>
              <a:ea typeface="Calibri"/>
              <a:cs typeface="Calibri"/>
              <a:sym typeface="Calibri"/>
            </a:endParaRPr>
          </a:p>
        </p:txBody>
      </p:sp>
      <p:sp>
        <p:nvSpPr>
          <p:cNvPr id="2785" name="Google Shape;2785;g1e0ef8b40d4_0_32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786" name="Google Shape;2786;g1e0ef8b40d4_0_32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2787" name="Google Shape;2787;g1e0ef8b40d4_0_326"/>
          <p:cNvGrpSpPr/>
          <p:nvPr/>
        </p:nvGrpSpPr>
        <p:grpSpPr>
          <a:xfrm>
            <a:off x="70903" y="4105848"/>
            <a:ext cx="11880468" cy="1554600"/>
            <a:chOff x="45776" y="3545009"/>
            <a:chExt cx="11880468" cy="1554600"/>
          </a:xfrm>
        </p:grpSpPr>
        <p:sp>
          <p:nvSpPr>
            <p:cNvPr id="2788" name="Google Shape;2788;g1e0ef8b40d4_0_32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789" name="Google Shape;2789;g1e0ef8b40d4_0_326"/>
            <p:cNvSpPr txBox="1"/>
            <p:nvPr/>
          </p:nvSpPr>
          <p:spPr>
            <a:xfrm>
              <a:off x="1555844" y="3545009"/>
              <a:ext cx="10370400" cy="155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rtl="0" algn="l">
                <a:spcBef>
                  <a:spcPts val="0"/>
                </a:spcBef>
                <a:spcAft>
                  <a:spcPts val="0"/>
                </a:spcAft>
                <a:buNone/>
              </a:pPr>
              <a:r>
                <a:rPr b="1" lang="pt-BR" sz="1800">
                  <a:solidFill>
                    <a:schemeClr val="dk1"/>
                  </a:solidFill>
                  <a:latin typeface="Calibri"/>
                  <a:ea typeface="Calibri"/>
                  <a:cs typeface="Calibri"/>
                  <a:sym typeface="Calibri"/>
                </a:rPr>
                <a:t>Art. 14</a:t>
              </a:r>
              <a:r>
                <a:rPr b="1" baseline="30000" lang="pt-BR" sz="1800">
                  <a:solidFill>
                    <a:schemeClr val="dk1"/>
                  </a:solidFill>
                  <a:latin typeface="Calibri"/>
                  <a:ea typeface="Calibri"/>
                  <a:cs typeface="Calibri"/>
                  <a:sym typeface="Calibri"/>
                </a:rPr>
                <a:t>o </a:t>
              </a:r>
              <a:r>
                <a:rPr lang="pt-BR" sz="1700">
                  <a:solidFill>
                    <a:schemeClr val="dk2"/>
                  </a:solidFill>
                </a:rPr>
                <a:t> </a:t>
              </a:r>
              <a:r>
                <a:rPr lang="pt-BR" sz="1900">
                  <a:solidFill>
                    <a:srgbClr val="0000FF"/>
                  </a:solidFill>
                  <a:latin typeface="Calibri"/>
                  <a:ea typeface="Calibri"/>
                  <a:cs typeface="Calibri"/>
                  <a:sym typeface="Calibri"/>
                </a:rPr>
                <a:t>Fica estabelecido como limite de carga horária mínima:</a:t>
              </a:r>
              <a:endParaRPr sz="1900">
                <a:solidFill>
                  <a:srgbClr val="0000FF"/>
                </a:solidFill>
                <a:latin typeface="Calibri"/>
                <a:ea typeface="Calibri"/>
                <a:cs typeface="Calibri"/>
                <a:sym typeface="Calibri"/>
              </a:endParaRPr>
            </a:p>
            <a:p>
              <a:pPr indent="443433" lvl="0" marL="110083" rtl="0" algn="l">
                <a:spcBef>
                  <a:spcPts val="0"/>
                </a:spcBef>
                <a:spcAft>
                  <a:spcPts val="0"/>
                </a:spcAft>
                <a:buClr>
                  <a:schemeClr val="dk2"/>
                </a:buClr>
                <a:buSzPts val="1100"/>
                <a:buFont typeface="Arial"/>
                <a:buNone/>
              </a:pPr>
              <a:r>
                <a:rPr lang="pt-BR" sz="1900">
                  <a:solidFill>
                    <a:srgbClr val="0000FF"/>
                  </a:solidFill>
                  <a:latin typeface="Calibri"/>
                  <a:ea typeface="Calibri"/>
                  <a:cs typeface="Calibri"/>
                  <a:sym typeface="Calibri"/>
                </a:rPr>
                <a:t>I. 4 (quatro) horas-aula ou 6 (seis) horas-relógio para o servidor docente em regime de trabalho de 20 horas semanais;</a:t>
              </a:r>
              <a:endParaRPr sz="1900">
                <a:solidFill>
                  <a:srgbClr val="0000FF"/>
                </a:solidFill>
                <a:latin typeface="Calibri"/>
                <a:ea typeface="Calibri"/>
                <a:cs typeface="Calibri"/>
                <a:sym typeface="Calibri"/>
              </a:endParaRPr>
            </a:p>
            <a:p>
              <a:pPr indent="443433" lvl="0" marL="110083" rtl="0" algn="l">
                <a:spcBef>
                  <a:spcPts val="0"/>
                </a:spcBef>
                <a:spcAft>
                  <a:spcPts val="0"/>
                </a:spcAft>
                <a:buSzPts val="1100"/>
                <a:buNone/>
              </a:pPr>
              <a:r>
                <a:rPr lang="pt-BR" sz="1900">
                  <a:solidFill>
                    <a:srgbClr val="0000FF"/>
                  </a:solidFill>
                  <a:latin typeface="Calibri"/>
                  <a:ea typeface="Calibri"/>
                  <a:cs typeface="Calibri"/>
                  <a:sym typeface="Calibri"/>
                </a:rPr>
                <a:t>II. 6 (seis) horas-aula ou 8 (oito) horas-relógio para o servidor docente em regime de trabalho de 40 horas semanais ou dedicação exclusiva (DE).</a:t>
              </a:r>
              <a:endParaRPr sz="1900">
                <a:solidFill>
                  <a:schemeClr val="dk2"/>
                </a:solidFill>
                <a:latin typeface="Calibri"/>
                <a:ea typeface="Calibri"/>
                <a:cs typeface="Calibri"/>
                <a:sym typeface="Calibri"/>
              </a:endParaRPr>
            </a:p>
          </p:txBody>
        </p:sp>
      </p:grpSp>
      <p:grpSp>
        <p:nvGrpSpPr>
          <p:cNvPr id="2790" name="Google Shape;2790;g1e0ef8b40d4_0_326"/>
          <p:cNvGrpSpPr/>
          <p:nvPr/>
        </p:nvGrpSpPr>
        <p:grpSpPr>
          <a:xfrm>
            <a:off x="55903" y="5828772"/>
            <a:ext cx="11880493" cy="467100"/>
            <a:chOff x="30776" y="3628509"/>
            <a:chExt cx="11880493" cy="467100"/>
          </a:xfrm>
        </p:grpSpPr>
        <p:sp>
          <p:nvSpPr>
            <p:cNvPr id="2791" name="Google Shape;2791;g1e0ef8b40d4_0_326"/>
            <p:cNvSpPr txBox="1"/>
            <p:nvPr/>
          </p:nvSpPr>
          <p:spPr>
            <a:xfrm>
              <a:off x="30776" y="362850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792" name="Google Shape;2792;g1e0ef8b40d4_0_326"/>
            <p:cNvSpPr txBox="1"/>
            <p:nvPr/>
          </p:nvSpPr>
          <p:spPr>
            <a:xfrm>
              <a:off x="1540869" y="36774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7" name="Shape 2797"/>
        <p:cNvGrpSpPr/>
        <p:nvPr/>
      </p:nvGrpSpPr>
      <p:grpSpPr>
        <a:xfrm>
          <a:off x="0" y="0"/>
          <a:ext cx="0" cy="0"/>
          <a:chOff x="0" y="0"/>
          <a:chExt cx="0" cy="0"/>
        </a:xfrm>
      </p:grpSpPr>
      <p:sp>
        <p:nvSpPr>
          <p:cNvPr id="2798" name="Google Shape;2798;g1e0ef8b40d4_0_34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799" name="Google Shape;2799;g1e0ef8b40d4_0_34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800" name="Google Shape;2800;g1e0ef8b40d4_0_34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801" name="Google Shape;2801;g1e0ef8b40d4_0_34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802" name="Google Shape;2802;g1e0ef8b40d4_0_346"/>
          <p:cNvSpPr txBox="1"/>
          <p:nvPr>
            <p:ph idx="1" type="body"/>
          </p:nvPr>
        </p:nvSpPr>
        <p:spPr>
          <a:xfrm>
            <a:off x="70903" y="2083667"/>
            <a:ext cx="1480200" cy="5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803" name="Google Shape;2803;g1e0ef8b40d4_0_346"/>
          <p:cNvSpPr txBox="1"/>
          <p:nvPr/>
        </p:nvSpPr>
        <p:spPr>
          <a:xfrm>
            <a:off x="1551011" y="1944572"/>
            <a:ext cx="10400400" cy="2133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marR="0" rtl="0" algn="l">
              <a:spcBef>
                <a:spcPts val="0"/>
              </a:spcBef>
              <a:spcAft>
                <a:spcPts val="0"/>
              </a:spcAft>
              <a:buNone/>
            </a:pPr>
            <a:r>
              <a:rPr b="1" lang="pt-BR" sz="1900">
                <a:solidFill>
                  <a:schemeClr val="dk1"/>
                </a:solidFill>
                <a:latin typeface="Calibri"/>
                <a:ea typeface="Calibri"/>
                <a:cs typeface="Calibri"/>
                <a:sym typeface="Calibri"/>
              </a:rPr>
              <a:t>Art. 14</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Fica estabelecido como limite mínimo para a carga horária do servidor docente em atividade de regência: </a:t>
            </a:r>
            <a:endParaRPr b="0" sz="2000">
              <a:solidFill>
                <a:schemeClr val="dk1"/>
              </a:solidFill>
              <a:latin typeface="Calibri"/>
              <a:ea typeface="Calibri"/>
              <a:cs typeface="Calibri"/>
              <a:sym typeface="Calibri"/>
            </a:endParaRPr>
          </a:p>
          <a:p>
            <a:pPr indent="431203" lvl="0" marL="110083" marR="0" rtl="0" algn="l">
              <a:spcBef>
                <a:spcPts val="241"/>
              </a:spcBef>
              <a:spcAft>
                <a:spcPts val="0"/>
              </a:spcAft>
              <a:buNone/>
            </a:pPr>
            <a:r>
              <a:rPr b="0" i="0" lang="pt-BR" sz="1800" u="none" strike="noStrike">
                <a:solidFill>
                  <a:srgbClr val="000000"/>
                </a:solidFill>
                <a:latin typeface="Calibri"/>
                <a:ea typeface="Calibri"/>
                <a:cs typeface="Calibri"/>
                <a:sym typeface="Calibri"/>
              </a:rPr>
              <a:t>1. 10 (dez) horas-aula para o servidor docente em regime de trabalho de 20 horas semanais</a:t>
            </a:r>
            <a:r>
              <a:rPr b="0" i="0" lang="pt-BR" sz="1800" u="none" strike="noStrike">
                <a:solidFill>
                  <a:srgbClr val="1010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18959" lvl="0" marL="122326" marR="0" rtl="0" algn="l">
              <a:spcBef>
                <a:spcPts val="0"/>
              </a:spcBef>
              <a:spcAft>
                <a:spcPts val="0"/>
              </a:spcAft>
              <a:buNone/>
            </a:pPr>
            <a:r>
              <a:rPr b="0" i="0" lang="pt-BR" sz="1800" u="none" strike="noStrike">
                <a:solidFill>
                  <a:srgbClr val="000000"/>
                </a:solidFill>
                <a:latin typeface="Calibri"/>
                <a:ea typeface="Calibri"/>
                <a:cs typeface="Calibri"/>
                <a:sym typeface="Calibri"/>
              </a:rPr>
              <a:t>II. 12 (doze) </a:t>
            </a:r>
            <a:r>
              <a:rPr b="0" i="0" lang="pt-BR" sz="1800" u="none" strike="noStrike">
                <a:solidFill>
                  <a:srgbClr val="202000"/>
                </a:solidFill>
                <a:latin typeface="Calibri"/>
                <a:ea typeface="Calibri"/>
                <a:cs typeface="Calibri"/>
                <a:sym typeface="Calibri"/>
              </a:rPr>
              <a:t>horas</a:t>
            </a:r>
            <a:r>
              <a:rPr b="0" i="0" lang="pt-BR" sz="1800" u="none" strike="noStrike">
                <a:solidFill>
                  <a:srgbClr val="000000"/>
                </a:solidFill>
                <a:latin typeface="Calibri"/>
                <a:ea typeface="Calibri"/>
                <a:cs typeface="Calibri"/>
                <a:sym typeface="Calibri"/>
              </a:rPr>
              <a:t>-</a:t>
            </a:r>
            <a:r>
              <a:rPr b="0" i="0" lang="pt-BR" sz="1800" u="none" strike="noStrike">
                <a:solidFill>
                  <a:srgbClr val="1E1E00"/>
                </a:solidFill>
                <a:latin typeface="Calibri"/>
                <a:ea typeface="Calibri"/>
                <a:cs typeface="Calibri"/>
                <a:sym typeface="Calibri"/>
              </a:rPr>
              <a:t>aula </a:t>
            </a:r>
            <a:r>
              <a:rPr b="0" i="0" lang="pt-BR" sz="1800" u="none" strike="noStrike">
                <a:solidFill>
                  <a:srgbClr val="000000"/>
                </a:solidFill>
                <a:latin typeface="Calibri"/>
                <a:ea typeface="Calibri"/>
                <a:cs typeface="Calibri"/>
                <a:sym typeface="Calibri"/>
              </a:rPr>
              <a:t>para o servidor docente em regime </a:t>
            </a:r>
            <a:r>
              <a:rPr b="0" i="0" lang="pt-BR" sz="1800" u="none" strike="noStrike">
                <a:solidFill>
                  <a:srgbClr val="1A1A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trabalho de 40 horas semanais ou dedicação exclusiva </a:t>
            </a:r>
            <a:r>
              <a:rPr b="0" i="0" lang="pt-BR" sz="1800" u="none" strike="noStrike">
                <a:solidFill>
                  <a:srgbClr val="606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DE). </a:t>
            </a:r>
            <a:endParaRPr b="0" sz="2000">
              <a:solidFill>
                <a:schemeClr val="dk1"/>
              </a:solidFill>
              <a:latin typeface="Calibri"/>
              <a:ea typeface="Calibri"/>
              <a:cs typeface="Calibri"/>
              <a:sym typeface="Calibri"/>
            </a:endParaRPr>
          </a:p>
          <a:p>
            <a:pPr indent="394500" lvl="0" marL="125374" marR="0" rtl="0" algn="l">
              <a:spcBef>
                <a:spcPts val="72"/>
              </a:spcBef>
              <a:spcAft>
                <a:spcPts val="0"/>
              </a:spcAft>
              <a:buNone/>
            </a:pPr>
            <a:r>
              <a:rPr b="0" i="0" lang="pt-BR" sz="1800" u="none" strike="noStrike">
                <a:solidFill>
                  <a:srgbClr val="000000"/>
                </a:solidFill>
                <a:latin typeface="Calibri"/>
                <a:ea typeface="Calibri"/>
                <a:cs typeface="Calibri"/>
                <a:sym typeface="Calibri"/>
              </a:rPr>
              <a:t>Parágrafo único. Os servidores docentes em cargo ou função de gestão cumprirão carga horária de regência conforme o estabelecido no artigo 51 deste Regulamento</a:t>
            </a:r>
            <a:endParaRPr b="0" i="0" sz="2000" u="none" strike="noStrike">
              <a:solidFill>
                <a:schemeClr val="dk1"/>
              </a:solidFill>
              <a:latin typeface="Calibri"/>
              <a:ea typeface="Calibri"/>
              <a:cs typeface="Calibri"/>
              <a:sym typeface="Calibri"/>
            </a:endParaRPr>
          </a:p>
        </p:txBody>
      </p:sp>
      <p:sp>
        <p:nvSpPr>
          <p:cNvPr id="2804" name="Google Shape;2804;g1e0ef8b40d4_0_34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805" name="Google Shape;2805;g1e0ef8b40d4_0_346"/>
          <p:cNvSpPr txBox="1"/>
          <p:nvPr/>
        </p:nvSpPr>
        <p:spPr>
          <a:xfrm>
            <a:off x="6289881" y="1305000"/>
            <a:ext cx="34860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2806" name="Google Shape;2806;g1e0ef8b40d4_0_346"/>
          <p:cNvGrpSpPr/>
          <p:nvPr/>
        </p:nvGrpSpPr>
        <p:grpSpPr>
          <a:xfrm>
            <a:off x="70903" y="4105848"/>
            <a:ext cx="11880468" cy="2025600"/>
            <a:chOff x="45776" y="3545009"/>
            <a:chExt cx="11880468" cy="2025600"/>
          </a:xfrm>
        </p:grpSpPr>
        <p:sp>
          <p:nvSpPr>
            <p:cNvPr id="2807" name="Google Shape;2807;g1e0ef8b40d4_0_34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808" name="Google Shape;2808;g1e0ef8b40d4_0_346"/>
            <p:cNvSpPr txBox="1"/>
            <p:nvPr/>
          </p:nvSpPr>
          <p:spPr>
            <a:xfrm>
              <a:off x="1555844" y="3545009"/>
              <a:ext cx="10370400" cy="202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43433" lvl="0" marL="110083" rtl="0" algn="l">
                <a:spcBef>
                  <a:spcPts val="0"/>
                </a:spcBef>
                <a:spcAft>
                  <a:spcPts val="0"/>
                </a:spcAft>
                <a:buNone/>
              </a:pPr>
              <a:r>
                <a:rPr b="1" lang="pt-BR" sz="1800">
                  <a:solidFill>
                    <a:schemeClr val="dk1"/>
                  </a:solidFill>
                  <a:latin typeface="Calibri"/>
                  <a:ea typeface="Calibri"/>
                  <a:cs typeface="Calibri"/>
                  <a:sym typeface="Calibri"/>
                </a:rPr>
                <a:t>Art. 14</a:t>
              </a:r>
              <a:r>
                <a:rPr b="1" baseline="30000" lang="pt-BR" sz="1800">
                  <a:solidFill>
                    <a:schemeClr val="dk1"/>
                  </a:solidFill>
                  <a:latin typeface="Calibri"/>
                  <a:ea typeface="Calibri"/>
                  <a:cs typeface="Calibri"/>
                  <a:sym typeface="Calibri"/>
                </a:rPr>
                <a:t>o </a:t>
              </a:r>
              <a:r>
                <a:rPr lang="pt-BR" sz="1700">
                  <a:solidFill>
                    <a:schemeClr val="dk2"/>
                  </a:solidFill>
                </a:rPr>
                <a:t> </a:t>
              </a:r>
              <a:r>
                <a:rPr lang="pt-BR" sz="1900">
                  <a:solidFill>
                    <a:schemeClr val="dk2"/>
                  </a:solidFill>
                  <a:latin typeface="Calibri"/>
                  <a:ea typeface="Calibri"/>
                  <a:cs typeface="Calibri"/>
                  <a:sym typeface="Calibri"/>
                </a:rPr>
                <a:t>Fica estabelecido como limite mínimo para a carga horária do servidor docente em atividade de regência: </a:t>
              </a:r>
              <a:endParaRPr sz="1900">
                <a:solidFill>
                  <a:schemeClr val="dk1"/>
                </a:solidFill>
                <a:latin typeface="Calibri"/>
                <a:ea typeface="Calibri"/>
                <a:cs typeface="Calibri"/>
                <a:sym typeface="Calibri"/>
              </a:endParaRPr>
            </a:p>
            <a:p>
              <a:pPr indent="431203" lvl="0" marL="110083" rtl="0" algn="l">
                <a:spcBef>
                  <a:spcPts val="241"/>
                </a:spcBef>
                <a:spcAft>
                  <a:spcPts val="0"/>
                </a:spcAft>
                <a:buNone/>
              </a:pPr>
              <a:r>
                <a:rPr lang="pt-BR" sz="1700">
                  <a:solidFill>
                    <a:schemeClr val="dk2"/>
                  </a:solidFill>
                  <a:latin typeface="Calibri"/>
                  <a:ea typeface="Calibri"/>
                  <a:cs typeface="Calibri"/>
                  <a:sym typeface="Calibri"/>
                </a:rPr>
                <a:t>1. </a:t>
              </a:r>
              <a:r>
                <a:rPr lang="pt-BR" sz="1700">
                  <a:solidFill>
                    <a:srgbClr val="0000FF"/>
                  </a:solidFill>
                  <a:latin typeface="Calibri"/>
                  <a:ea typeface="Calibri"/>
                  <a:cs typeface="Calibri"/>
                  <a:sym typeface="Calibri"/>
                </a:rPr>
                <a:t>08 (oito)</a:t>
              </a:r>
              <a:r>
                <a:rPr lang="pt-BR" sz="1700">
                  <a:solidFill>
                    <a:schemeClr val="dk2"/>
                  </a:solidFill>
                  <a:latin typeface="Calibri"/>
                  <a:ea typeface="Calibri"/>
                  <a:cs typeface="Calibri"/>
                  <a:sym typeface="Calibri"/>
                </a:rPr>
                <a:t> horas-aula para o servidor docente em regime de trabalho de 20 horas semanais</a:t>
              </a:r>
              <a:r>
                <a:rPr lang="pt-BR" sz="1700">
                  <a:solidFill>
                    <a:srgbClr val="101000"/>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418959" lvl="0" marL="122326" rtl="0" algn="l">
                <a:spcBef>
                  <a:spcPts val="0"/>
                </a:spcBef>
                <a:spcAft>
                  <a:spcPts val="0"/>
                </a:spcAft>
                <a:buNone/>
              </a:pPr>
              <a:r>
                <a:rPr lang="pt-BR" sz="1700">
                  <a:solidFill>
                    <a:schemeClr val="dk2"/>
                  </a:solidFill>
                  <a:latin typeface="Calibri"/>
                  <a:ea typeface="Calibri"/>
                  <a:cs typeface="Calibri"/>
                  <a:sym typeface="Calibri"/>
                </a:rPr>
                <a:t>II. 12 (doze) horas-aula</a:t>
              </a:r>
              <a:r>
                <a:rPr lang="pt-BR" sz="1700">
                  <a:solidFill>
                    <a:srgbClr val="1E1E00"/>
                  </a:solidFill>
                  <a:latin typeface="Calibri"/>
                  <a:ea typeface="Calibri"/>
                  <a:cs typeface="Calibri"/>
                  <a:sym typeface="Calibri"/>
                </a:rPr>
                <a:t> </a:t>
              </a:r>
              <a:r>
                <a:rPr lang="pt-BR" sz="1700">
                  <a:solidFill>
                    <a:schemeClr val="dk2"/>
                  </a:solidFill>
                  <a:latin typeface="Calibri"/>
                  <a:ea typeface="Calibri"/>
                  <a:cs typeface="Calibri"/>
                  <a:sym typeface="Calibri"/>
                </a:rPr>
                <a:t>para o servidor docente em regime </a:t>
              </a:r>
              <a:r>
                <a:rPr lang="pt-BR" sz="1700">
                  <a:solidFill>
                    <a:srgbClr val="1A1A00"/>
                  </a:solidFill>
                  <a:latin typeface="Calibri"/>
                  <a:ea typeface="Calibri"/>
                  <a:cs typeface="Calibri"/>
                  <a:sym typeface="Calibri"/>
                </a:rPr>
                <a:t>de </a:t>
              </a:r>
              <a:r>
                <a:rPr lang="pt-BR" sz="1700">
                  <a:solidFill>
                    <a:schemeClr val="dk2"/>
                  </a:solidFill>
                  <a:latin typeface="Calibri"/>
                  <a:ea typeface="Calibri"/>
                  <a:cs typeface="Calibri"/>
                  <a:sym typeface="Calibri"/>
                </a:rPr>
                <a:t>trabalho de 40 horas semanais ou dedicação exclusiva </a:t>
              </a:r>
              <a:r>
                <a:rPr lang="pt-BR" sz="1700">
                  <a:solidFill>
                    <a:srgbClr val="606000"/>
                  </a:solidFill>
                  <a:latin typeface="Calibri"/>
                  <a:ea typeface="Calibri"/>
                  <a:cs typeface="Calibri"/>
                  <a:sym typeface="Calibri"/>
                </a:rPr>
                <a:t>(</a:t>
              </a:r>
              <a:r>
                <a:rPr lang="pt-BR" sz="1700">
                  <a:solidFill>
                    <a:schemeClr val="dk2"/>
                  </a:solidFill>
                  <a:latin typeface="Calibri"/>
                  <a:ea typeface="Calibri"/>
                  <a:cs typeface="Calibri"/>
                  <a:sym typeface="Calibri"/>
                </a:rPr>
                <a:t>DE). </a:t>
              </a:r>
              <a:endParaRPr sz="1900">
                <a:solidFill>
                  <a:schemeClr val="dk1"/>
                </a:solidFill>
                <a:latin typeface="Calibri"/>
                <a:ea typeface="Calibri"/>
                <a:cs typeface="Calibri"/>
                <a:sym typeface="Calibri"/>
              </a:endParaRPr>
            </a:p>
            <a:p>
              <a:pPr indent="394500" lvl="0" marL="125374" rtl="0" algn="l">
                <a:spcBef>
                  <a:spcPts val="72"/>
                </a:spcBef>
                <a:spcAft>
                  <a:spcPts val="0"/>
                </a:spcAft>
                <a:buNone/>
              </a:pPr>
              <a:r>
                <a:rPr lang="pt-BR" sz="1700">
                  <a:solidFill>
                    <a:schemeClr val="dk2"/>
                  </a:solidFill>
                  <a:latin typeface="Calibri"/>
                  <a:ea typeface="Calibri"/>
                  <a:cs typeface="Calibri"/>
                  <a:sym typeface="Calibri"/>
                </a:rPr>
                <a:t>Parágrafo único. Os servidores docentes em cargo ou função de gestão,  p</a:t>
              </a:r>
              <a:r>
                <a:rPr lang="pt-BR" sz="1700">
                  <a:solidFill>
                    <a:srgbClr val="0000FF"/>
                  </a:solidFill>
                  <a:latin typeface="Calibri"/>
                  <a:ea typeface="Calibri"/>
                  <a:cs typeface="Calibri"/>
                  <a:sym typeface="Calibri"/>
                </a:rPr>
                <a:t>esquisa, extensão ou representação </a:t>
              </a:r>
              <a:r>
                <a:rPr lang="pt-BR" sz="1700">
                  <a:solidFill>
                    <a:schemeClr val="dk2"/>
                  </a:solidFill>
                  <a:latin typeface="Calibri"/>
                  <a:ea typeface="Calibri"/>
                  <a:cs typeface="Calibri"/>
                  <a:sym typeface="Calibri"/>
                </a:rPr>
                <a:t>cumprirão carga horária de regência conforme o estabelecido no artigo 51 deste Regulamento</a:t>
              </a:r>
              <a:endParaRPr sz="1700">
                <a:solidFill>
                  <a:schemeClr val="dk1"/>
                </a:solidFill>
                <a:latin typeface="Calibri"/>
                <a:ea typeface="Calibri"/>
                <a:cs typeface="Calibri"/>
                <a:sym typeface="Calibri"/>
              </a:endParaRPr>
            </a:p>
          </p:txBody>
        </p:sp>
      </p:grpSp>
      <p:grpSp>
        <p:nvGrpSpPr>
          <p:cNvPr id="2809" name="Google Shape;2809;g1e0ef8b40d4_0_346"/>
          <p:cNvGrpSpPr/>
          <p:nvPr/>
        </p:nvGrpSpPr>
        <p:grpSpPr>
          <a:xfrm>
            <a:off x="70903" y="6136169"/>
            <a:ext cx="11880468" cy="646500"/>
            <a:chOff x="45776" y="3935906"/>
            <a:chExt cx="11880468" cy="646500"/>
          </a:xfrm>
        </p:grpSpPr>
        <p:sp>
          <p:nvSpPr>
            <p:cNvPr id="2810" name="Google Shape;2810;g1e0ef8b40d4_0_346"/>
            <p:cNvSpPr txBox="1"/>
            <p:nvPr/>
          </p:nvSpPr>
          <p:spPr>
            <a:xfrm>
              <a:off x="45776" y="409375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811" name="Google Shape;2811;g1e0ef8b40d4_0_346"/>
            <p:cNvSpPr txBox="1"/>
            <p:nvPr/>
          </p:nvSpPr>
          <p:spPr>
            <a:xfrm>
              <a:off x="1555844" y="3935906"/>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Evitar a precarização do trabalho e inclusão de pesquisa, extensão ou representação por se considerar que estes também devem ter regulamentação.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6" name="Shape 2816"/>
        <p:cNvGrpSpPr/>
        <p:nvPr/>
      </p:nvGrpSpPr>
      <p:grpSpPr>
        <a:xfrm>
          <a:off x="0" y="0"/>
          <a:ext cx="0" cy="0"/>
          <a:chOff x="0" y="0"/>
          <a:chExt cx="0" cy="0"/>
        </a:xfrm>
      </p:grpSpPr>
      <p:sp>
        <p:nvSpPr>
          <p:cNvPr id="2817" name="Google Shape;2817;p4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818" name="Google Shape;2818;p4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819" name="Google Shape;2819;p4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820" name="Google Shape;2820;p4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821" name="Google Shape;2821;p4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822" name="Google Shape;2822;p49"/>
          <p:cNvSpPr txBox="1"/>
          <p:nvPr/>
        </p:nvSpPr>
        <p:spPr>
          <a:xfrm>
            <a:off x="1551011" y="1944572"/>
            <a:ext cx="1040049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 hora</a:t>
            </a:r>
            <a:r>
              <a:rPr b="0" i="0" lang="pt-BR" sz="2000" u="none" strike="noStrike">
                <a:solidFill>
                  <a:srgbClr val="101000"/>
                </a:solidFill>
                <a:latin typeface="Calibri"/>
                <a:ea typeface="Calibri"/>
                <a:cs typeface="Calibri"/>
                <a:sym typeface="Calibri"/>
              </a:rPr>
              <a:t>-</a:t>
            </a:r>
            <a:r>
              <a:rPr b="0" i="0" lang="pt-BR" sz="2000" u="none" strike="noStrike">
                <a:solidFill>
                  <a:srgbClr val="040400"/>
                </a:solidFill>
                <a:latin typeface="Calibri"/>
                <a:ea typeface="Calibri"/>
                <a:cs typeface="Calibri"/>
                <a:sym typeface="Calibri"/>
              </a:rPr>
              <a:t>aula </a:t>
            </a:r>
            <a:r>
              <a:rPr b="0" i="0" lang="pt-BR" sz="2000" u="none" strike="noStrike">
                <a:solidFill>
                  <a:srgbClr val="000000"/>
                </a:solidFill>
                <a:latin typeface="Calibri"/>
                <a:ea typeface="Calibri"/>
                <a:cs typeface="Calibri"/>
                <a:sym typeface="Calibri"/>
              </a:rPr>
              <a:t>de regência terá </a:t>
            </a:r>
            <a:r>
              <a:rPr b="0" i="0" lang="pt-BR" sz="2000" u="none" strike="noStrike">
                <a:solidFill>
                  <a:srgbClr val="0C0C00"/>
                </a:solidFill>
                <a:latin typeface="Calibri"/>
                <a:ea typeface="Calibri"/>
                <a:cs typeface="Calibri"/>
                <a:sym typeface="Calibri"/>
              </a:rPr>
              <a:t>como </a:t>
            </a:r>
            <a:r>
              <a:rPr b="0" i="0" lang="pt-BR" sz="2000" u="none" strike="noStrike">
                <a:solidFill>
                  <a:srgbClr val="000000"/>
                </a:solidFill>
                <a:latin typeface="Calibri"/>
                <a:ea typeface="Calibri"/>
                <a:cs typeface="Calibri"/>
                <a:sym typeface="Calibri"/>
              </a:rPr>
              <a:t>fator de ponderação 1,75 (um vírgula setenta e cinco) ponto na conversão em pontos, permitindo que na carga horária semanal do servidor docente seja contemplado o tempo para planejamento</a:t>
            </a:r>
            <a:r>
              <a:rPr b="0" i="0" lang="pt-BR" sz="2000" u="none" strike="noStrike">
                <a:solidFill>
                  <a:srgbClr val="101000"/>
                </a:solidFill>
                <a:latin typeface="Calibri"/>
                <a:ea typeface="Calibri"/>
                <a:cs typeface="Calibri"/>
                <a:sym typeface="Calibri"/>
              </a:rPr>
              <a:t>. </a:t>
            </a:r>
            <a:endParaRPr b="0" i="0" sz="2000" u="none" strike="noStrike">
              <a:solidFill>
                <a:schemeClr val="dk1"/>
              </a:solidFill>
              <a:latin typeface="Calibri"/>
              <a:ea typeface="Calibri"/>
              <a:cs typeface="Calibri"/>
              <a:sym typeface="Calibri"/>
            </a:endParaRPr>
          </a:p>
        </p:txBody>
      </p:sp>
      <p:sp>
        <p:nvSpPr>
          <p:cNvPr id="2823" name="Google Shape;2823;p4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2824" name="Google Shape;2824;p4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2825" name="Google Shape;2825;p49"/>
          <p:cNvGrpSpPr/>
          <p:nvPr/>
        </p:nvGrpSpPr>
        <p:grpSpPr>
          <a:xfrm>
            <a:off x="36109" y="4410435"/>
            <a:ext cx="11900343" cy="646500"/>
            <a:chOff x="45776" y="3883475"/>
            <a:chExt cx="11900343" cy="646500"/>
          </a:xfrm>
        </p:grpSpPr>
        <p:sp>
          <p:nvSpPr>
            <p:cNvPr id="2826" name="Google Shape;2826;p4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827" name="Google Shape;2827;p49"/>
            <p:cNvSpPr txBox="1"/>
            <p:nvPr/>
          </p:nvSpPr>
          <p:spPr>
            <a:xfrm>
              <a:off x="1575719" y="3883475"/>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Estamos propondo outra lógica de distribuição da jornada de trabalho docente, o que resultou em outro fator de ponderação e outra redação para este conteúdo.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2" name="Shape 2832"/>
        <p:cNvGrpSpPr/>
        <p:nvPr/>
      </p:nvGrpSpPr>
      <p:grpSpPr>
        <a:xfrm>
          <a:off x="0" y="0"/>
          <a:ext cx="0" cy="0"/>
          <a:chOff x="0" y="0"/>
          <a:chExt cx="0" cy="0"/>
        </a:xfrm>
      </p:grpSpPr>
      <p:sp>
        <p:nvSpPr>
          <p:cNvPr id="2833" name="Google Shape;2833;p5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834" name="Google Shape;2834;p5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835" name="Google Shape;2835;p5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836" name="Google Shape;2836;p5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837" name="Google Shape;2837;p5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838" name="Google Shape;2838;p50"/>
          <p:cNvSpPr txBox="1"/>
          <p:nvPr/>
        </p:nvSpPr>
        <p:spPr>
          <a:xfrm>
            <a:off x="1551011" y="1944572"/>
            <a:ext cx="1040049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 hora</a:t>
            </a:r>
            <a:r>
              <a:rPr b="0" i="0" lang="pt-BR" sz="2000" u="none" strike="noStrike">
                <a:solidFill>
                  <a:srgbClr val="101000"/>
                </a:solidFill>
                <a:latin typeface="Calibri"/>
                <a:ea typeface="Calibri"/>
                <a:cs typeface="Calibri"/>
                <a:sym typeface="Calibri"/>
              </a:rPr>
              <a:t>-</a:t>
            </a:r>
            <a:r>
              <a:rPr b="0" i="0" lang="pt-BR" sz="2000" u="none" strike="noStrike">
                <a:solidFill>
                  <a:srgbClr val="040400"/>
                </a:solidFill>
                <a:latin typeface="Calibri"/>
                <a:ea typeface="Calibri"/>
                <a:cs typeface="Calibri"/>
                <a:sym typeface="Calibri"/>
              </a:rPr>
              <a:t>aula </a:t>
            </a:r>
            <a:r>
              <a:rPr b="0" i="0" lang="pt-BR" sz="2000" u="none" strike="noStrike">
                <a:solidFill>
                  <a:srgbClr val="000000"/>
                </a:solidFill>
                <a:latin typeface="Calibri"/>
                <a:ea typeface="Calibri"/>
                <a:cs typeface="Calibri"/>
                <a:sym typeface="Calibri"/>
              </a:rPr>
              <a:t>de regência terá </a:t>
            </a:r>
            <a:r>
              <a:rPr b="0" i="0" lang="pt-BR" sz="2000" u="none" strike="noStrike">
                <a:solidFill>
                  <a:srgbClr val="0C0C00"/>
                </a:solidFill>
                <a:latin typeface="Calibri"/>
                <a:ea typeface="Calibri"/>
                <a:cs typeface="Calibri"/>
                <a:sym typeface="Calibri"/>
              </a:rPr>
              <a:t>como </a:t>
            </a:r>
            <a:r>
              <a:rPr b="0" i="0" lang="pt-BR" sz="2000" u="none" strike="noStrike">
                <a:solidFill>
                  <a:srgbClr val="000000"/>
                </a:solidFill>
                <a:latin typeface="Calibri"/>
                <a:ea typeface="Calibri"/>
                <a:cs typeface="Calibri"/>
                <a:sym typeface="Calibri"/>
              </a:rPr>
              <a:t>fator de ponderação 1,75 (um vírgula setenta e cinco) ponto na conversão em pontos, permitindo que na carga horária semanal do servidor docente seja contemplado o tempo para planejamento</a:t>
            </a:r>
            <a:r>
              <a:rPr b="0" i="0" lang="pt-BR" sz="2000" u="none" strike="noStrike">
                <a:solidFill>
                  <a:srgbClr val="101000"/>
                </a:solidFill>
                <a:latin typeface="Calibri"/>
                <a:ea typeface="Calibri"/>
                <a:cs typeface="Calibri"/>
                <a:sym typeface="Calibri"/>
              </a:rPr>
              <a:t>. </a:t>
            </a:r>
            <a:endParaRPr b="0" i="0" sz="2000" u="none" strike="noStrike">
              <a:solidFill>
                <a:schemeClr val="dk1"/>
              </a:solidFill>
              <a:latin typeface="Calibri"/>
              <a:ea typeface="Calibri"/>
              <a:cs typeface="Calibri"/>
              <a:sym typeface="Calibri"/>
            </a:endParaRPr>
          </a:p>
        </p:txBody>
      </p:sp>
      <p:sp>
        <p:nvSpPr>
          <p:cNvPr id="2839" name="Google Shape;2839;p5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840" name="Google Shape;2840;p5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2841" name="Google Shape;2841;p50"/>
          <p:cNvGrpSpPr/>
          <p:nvPr/>
        </p:nvGrpSpPr>
        <p:grpSpPr>
          <a:xfrm>
            <a:off x="55915" y="4157541"/>
            <a:ext cx="11895456" cy="677100"/>
            <a:chOff x="30789" y="3545009"/>
            <a:chExt cx="11895456" cy="677100"/>
          </a:xfrm>
        </p:grpSpPr>
        <p:sp>
          <p:nvSpPr>
            <p:cNvPr id="2842" name="Google Shape;2842;p50"/>
            <p:cNvSpPr txBox="1"/>
            <p:nvPr/>
          </p:nvSpPr>
          <p:spPr>
            <a:xfrm>
              <a:off x="30789" y="364997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843" name="Google Shape;2843;p50"/>
            <p:cNvSpPr txBox="1"/>
            <p:nvPr/>
          </p:nvSpPr>
          <p:spPr>
            <a:xfrm>
              <a:off x="1555844" y="3545009"/>
              <a:ext cx="10370400" cy="67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 A aula de regência terá como fator de ponderação 5,0 (cinco) pontos, somente para os cursos técnicos e EJA</a:t>
              </a:r>
              <a:endParaRPr sz="1800">
                <a:solidFill>
                  <a:schemeClr val="dk1"/>
                </a:solidFill>
                <a:latin typeface="Calibri"/>
                <a:ea typeface="Calibri"/>
                <a:cs typeface="Calibri"/>
                <a:sym typeface="Calibri"/>
              </a:endParaRPr>
            </a:p>
          </p:txBody>
        </p:sp>
      </p:grpSp>
      <p:grpSp>
        <p:nvGrpSpPr>
          <p:cNvPr id="2844" name="Google Shape;2844;p50"/>
          <p:cNvGrpSpPr/>
          <p:nvPr/>
        </p:nvGrpSpPr>
        <p:grpSpPr>
          <a:xfrm>
            <a:off x="70903" y="5646513"/>
            <a:ext cx="11880468" cy="695421"/>
            <a:chOff x="45776" y="3973141"/>
            <a:chExt cx="11880468" cy="695421"/>
          </a:xfrm>
        </p:grpSpPr>
        <p:sp>
          <p:nvSpPr>
            <p:cNvPr id="2845" name="Google Shape;2845;p5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846" name="Google Shape;2846;p50"/>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para não haver “preferência”, por parte do docente, de atuação no ensino superior ou na pós-graduação. Alterar o termo hora-aula para aula.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1" name="Shape 2851"/>
        <p:cNvGrpSpPr/>
        <p:nvPr/>
      </p:nvGrpSpPr>
      <p:grpSpPr>
        <a:xfrm>
          <a:off x="0" y="0"/>
          <a:ext cx="0" cy="0"/>
          <a:chOff x="0" y="0"/>
          <a:chExt cx="0" cy="0"/>
        </a:xfrm>
      </p:grpSpPr>
      <p:sp>
        <p:nvSpPr>
          <p:cNvPr id="2852" name="Google Shape;2852;g1e0ef8b40d4_0_36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853" name="Google Shape;2853;g1e0ef8b40d4_0_36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854" name="Google Shape;2854;g1e0ef8b40d4_0_36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855" name="Google Shape;2855;g1e0ef8b40d4_0_3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856" name="Google Shape;2856;g1e0ef8b40d4_0_36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857" name="Google Shape;2857;g1e0ef8b40d4_0_369"/>
          <p:cNvSpPr txBox="1"/>
          <p:nvPr/>
        </p:nvSpPr>
        <p:spPr>
          <a:xfrm>
            <a:off x="1551011" y="1944572"/>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 hora</a:t>
            </a:r>
            <a:r>
              <a:rPr b="0" i="0" lang="pt-BR" sz="2000" u="none" strike="noStrike">
                <a:solidFill>
                  <a:srgbClr val="101000"/>
                </a:solidFill>
                <a:latin typeface="Calibri"/>
                <a:ea typeface="Calibri"/>
                <a:cs typeface="Calibri"/>
                <a:sym typeface="Calibri"/>
              </a:rPr>
              <a:t>-</a:t>
            </a:r>
            <a:r>
              <a:rPr b="0" i="0" lang="pt-BR" sz="2000" u="none" strike="noStrike">
                <a:solidFill>
                  <a:srgbClr val="040400"/>
                </a:solidFill>
                <a:latin typeface="Calibri"/>
                <a:ea typeface="Calibri"/>
                <a:cs typeface="Calibri"/>
                <a:sym typeface="Calibri"/>
              </a:rPr>
              <a:t>aula </a:t>
            </a:r>
            <a:r>
              <a:rPr b="0" i="0" lang="pt-BR" sz="2000" u="none" strike="noStrike">
                <a:solidFill>
                  <a:srgbClr val="000000"/>
                </a:solidFill>
                <a:latin typeface="Calibri"/>
                <a:ea typeface="Calibri"/>
                <a:cs typeface="Calibri"/>
                <a:sym typeface="Calibri"/>
              </a:rPr>
              <a:t>de regência terá </a:t>
            </a:r>
            <a:r>
              <a:rPr b="0" i="0" lang="pt-BR" sz="2000" u="none" strike="noStrike">
                <a:solidFill>
                  <a:srgbClr val="0C0C00"/>
                </a:solidFill>
                <a:latin typeface="Calibri"/>
                <a:ea typeface="Calibri"/>
                <a:cs typeface="Calibri"/>
                <a:sym typeface="Calibri"/>
              </a:rPr>
              <a:t>como </a:t>
            </a:r>
            <a:r>
              <a:rPr b="0" i="0" lang="pt-BR" sz="2000" u="none" strike="noStrike">
                <a:solidFill>
                  <a:srgbClr val="000000"/>
                </a:solidFill>
                <a:latin typeface="Calibri"/>
                <a:ea typeface="Calibri"/>
                <a:cs typeface="Calibri"/>
                <a:sym typeface="Calibri"/>
              </a:rPr>
              <a:t>fator de ponderação 1,75 (um vírgula setenta e cinco) ponto na conversão em pontos, permitindo que na carga horária semanal do servidor docente seja contemplado o tempo para planejamento</a:t>
            </a:r>
            <a:r>
              <a:rPr b="0" i="0" lang="pt-BR" sz="2000" u="none" strike="noStrike">
                <a:solidFill>
                  <a:srgbClr val="101000"/>
                </a:solidFill>
                <a:latin typeface="Calibri"/>
                <a:ea typeface="Calibri"/>
                <a:cs typeface="Calibri"/>
                <a:sym typeface="Calibri"/>
              </a:rPr>
              <a:t>. </a:t>
            </a:r>
            <a:endParaRPr b="0" i="0" sz="2000" u="none" strike="noStrike">
              <a:solidFill>
                <a:schemeClr val="dk1"/>
              </a:solidFill>
              <a:latin typeface="Calibri"/>
              <a:ea typeface="Calibri"/>
              <a:cs typeface="Calibri"/>
              <a:sym typeface="Calibri"/>
            </a:endParaRPr>
          </a:p>
        </p:txBody>
      </p:sp>
      <p:sp>
        <p:nvSpPr>
          <p:cNvPr id="2858" name="Google Shape;2858;g1e0ef8b40d4_0_369"/>
          <p:cNvSpPr txBox="1"/>
          <p:nvPr/>
        </p:nvSpPr>
        <p:spPr>
          <a:xfrm>
            <a:off x="16790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859" name="Google Shape;2859;g1e0ef8b40d4_0_369"/>
          <p:cNvSpPr txBox="1"/>
          <p:nvPr/>
        </p:nvSpPr>
        <p:spPr>
          <a:xfrm>
            <a:off x="4015376" y="1305000"/>
            <a:ext cx="72078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Cidade de Goiás, Goiânia DAA II, Goiânia DAA III e Goiânia DAA IV</a:t>
            </a:r>
            <a:endParaRPr sz="2200">
              <a:solidFill>
                <a:schemeClr val="dk1"/>
              </a:solidFill>
              <a:latin typeface="Calibri"/>
              <a:ea typeface="Calibri"/>
              <a:cs typeface="Calibri"/>
              <a:sym typeface="Calibri"/>
            </a:endParaRPr>
          </a:p>
        </p:txBody>
      </p:sp>
      <p:grpSp>
        <p:nvGrpSpPr>
          <p:cNvPr id="2860" name="Google Shape;2860;g1e0ef8b40d4_0_369"/>
          <p:cNvGrpSpPr/>
          <p:nvPr/>
        </p:nvGrpSpPr>
        <p:grpSpPr>
          <a:xfrm>
            <a:off x="55890" y="3455741"/>
            <a:ext cx="11880506" cy="1015800"/>
            <a:chOff x="30764" y="2843209"/>
            <a:chExt cx="11880506" cy="1015800"/>
          </a:xfrm>
        </p:grpSpPr>
        <p:sp>
          <p:nvSpPr>
            <p:cNvPr id="2861" name="Google Shape;2861;g1e0ef8b40d4_0_369"/>
            <p:cNvSpPr txBox="1"/>
            <p:nvPr/>
          </p:nvSpPr>
          <p:spPr>
            <a:xfrm>
              <a:off x="30764" y="31175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862" name="Google Shape;2862;g1e0ef8b40d4_0_369"/>
            <p:cNvSpPr txBox="1"/>
            <p:nvPr/>
          </p:nvSpPr>
          <p:spPr>
            <a:xfrm>
              <a:off x="1540869" y="284320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lang="pt-BR" sz="2000">
                  <a:solidFill>
                    <a:schemeClr val="dk2"/>
                  </a:solidFill>
                  <a:latin typeface="Calibri"/>
                  <a:ea typeface="Calibri"/>
                  <a:cs typeface="Calibri"/>
                  <a:sym typeface="Calibri"/>
                </a:rPr>
                <a:t>A hora</a:t>
              </a:r>
              <a:r>
                <a:rPr lang="pt-BR" sz="2000">
                  <a:solidFill>
                    <a:srgbClr val="101000"/>
                  </a:solidFill>
                  <a:latin typeface="Calibri"/>
                  <a:ea typeface="Calibri"/>
                  <a:cs typeface="Calibri"/>
                  <a:sym typeface="Calibri"/>
                </a:rPr>
                <a:t>-</a:t>
              </a:r>
              <a:r>
                <a:rPr lang="pt-BR" sz="2000">
                  <a:solidFill>
                    <a:srgbClr val="040400"/>
                  </a:solidFill>
                  <a:latin typeface="Calibri"/>
                  <a:ea typeface="Calibri"/>
                  <a:cs typeface="Calibri"/>
                  <a:sym typeface="Calibri"/>
                </a:rPr>
                <a:t>aula </a:t>
              </a:r>
              <a:r>
                <a:rPr lang="pt-BR" sz="2000">
                  <a:solidFill>
                    <a:schemeClr val="dk2"/>
                  </a:solidFill>
                  <a:latin typeface="Calibri"/>
                  <a:ea typeface="Calibri"/>
                  <a:cs typeface="Calibri"/>
                  <a:sym typeface="Calibri"/>
                </a:rPr>
                <a:t>de regência terá </a:t>
              </a:r>
              <a:r>
                <a:rPr lang="pt-BR" sz="2000">
                  <a:solidFill>
                    <a:srgbClr val="0C0C00"/>
                  </a:solidFill>
                  <a:latin typeface="Calibri"/>
                  <a:ea typeface="Calibri"/>
                  <a:cs typeface="Calibri"/>
                  <a:sym typeface="Calibri"/>
                </a:rPr>
                <a:t>como </a:t>
              </a:r>
              <a:r>
                <a:rPr lang="pt-BR" sz="2000">
                  <a:solidFill>
                    <a:schemeClr val="dk2"/>
                  </a:solidFill>
                  <a:latin typeface="Calibri"/>
                  <a:ea typeface="Calibri"/>
                  <a:cs typeface="Calibri"/>
                  <a:sym typeface="Calibri"/>
                </a:rPr>
                <a:t>fator de ponderação</a:t>
              </a:r>
              <a:r>
                <a:rPr lang="pt-BR" sz="2000">
                  <a:solidFill>
                    <a:srgbClr val="0000FF"/>
                  </a:solidFill>
                  <a:latin typeface="Calibri"/>
                  <a:ea typeface="Calibri"/>
                  <a:cs typeface="Calibri"/>
                  <a:sym typeface="Calibri"/>
                </a:rPr>
                <a:t> 2 (dois) pontos</a:t>
              </a:r>
              <a:r>
                <a:rPr lang="pt-BR" sz="2000">
                  <a:solidFill>
                    <a:schemeClr val="dk2"/>
                  </a:solidFill>
                  <a:latin typeface="Calibri"/>
                  <a:ea typeface="Calibri"/>
                  <a:cs typeface="Calibri"/>
                  <a:sym typeface="Calibri"/>
                </a:rPr>
                <a:t> na conversão em pontos, permitindo que na carga horária semanal do servidor docente seja contemplado o tempo para planejamento</a:t>
              </a:r>
              <a:r>
                <a:rPr lang="pt-BR" sz="2000">
                  <a:solidFill>
                    <a:srgbClr val="101000"/>
                  </a:solidFill>
                  <a:latin typeface="Calibri"/>
                  <a:ea typeface="Calibri"/>
                  <a:cs typeface="Calibri"/>
                  <a:sym typeface="Calibri"/>
                </a:rPr>
                <a:t>.</a:t>
              </a:r>
              <a:endParaRPr b="1" sz="1900">
                <a:solidFill>
                  <a:schemeClr val="dk1"/>
                </a:solidFill>
                <a:latin typeface="Calibri"/>
                <a:ea typeface="Calibri"/>
                <a:cs typeface="Calibri"/>
                <a:sym typeface="Calibri"/>
              </a:endParaRPr>
            </a:p>
          </p:txBody>
        </p:sp>
      </p:grpSp>
      <p:grpSp>
        <p:nvGrpSpPr>
          <p:cNvPr id="2863" name="Google Shape;2863;g1e0ef8b40d4_0_369"/>
          <p:cNvGrpSpPr/>
          <p:nvPr/>
        </p:nvGrpSpPr>
        <p:grpSpPr>
          <a:xfrm>
            <a:off x="55890" y="4902809"/>
            <a:ext cx="11880493" cy="1754700"/>
            <a:chOff x="45751" y="4022062"/>
            <a:chExt cx="11880493" cy="1754700"/>
          </a:xfrm>
        </p:grpSpPr>
        <p:sp>
          <p:nvSpPr>
            <p:cNvPr id="2864" name="Google Shape;2864;g1e0ef8b40d4_0_369"/>
            <p:cNvSpPr txBox="1"/>
            <p:nvPr/>
          </p:nvSpPr>
          <p:spPr>
            <a:xfrm>
              <a:off x="45751" y="4403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865" name="Google Shape;2865;g1e0ef8b40d4_0_369"/>
            <p:cNvSpPr txBox="1"/>
            <p:nvPr/>
          </p:nvSpPr>
          <p:spPr>
            <a:xfrm>
              <a:off x="1555844" y="4022062"/>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Justifica-se essa mudança com base na necessidade de tempo similar de planejamento e execução da aula, buscando, deste modo, aulas de excelência. Não apenas isso, mas auxilia na definição de um número máximo de aulas. Esta mudança encontra respaldo no art.7.3, da portaria 983 de 2020, que afirma: “Para cada hora de aula prevista no item 7.2, o regulamento da instituição poderá prever hora adicional para as atividades da alínea "b" do item 3”; Goiânia DAA II: Para um melhoria na qualidade na aulas são necessárias mais tempo para as demandas complementares como preencher diários, preparar as aulas, corrigir provas.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0" name="Shape 2870"/>
        <p:cNvGrpSpPr/>
        <p:nvPr/>
      </p:nvGrpSpPr>
      <p:grpSpPr>
        <a:xfrm>
          <a:off x="0" y="0"/>
          <a:ext cx="0" cy="0"/>
          <a:chOff x="0" y="0"/>
          <a:chExt cx="0" cy="0"/>
        </a:xfrm>
      </p:grpSpPr>
      <p:sp>
        <p:nvSpPr>
          <p:cNvPr id="2871" name="Google Shape;2871;g1e0ef8b40d4_0_38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872" name="Google Shape;2872;g1e0ef8b40d4_0_3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873" name="Google Shape;2873;g1e0ef8b40d4_0_3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874" name="Google Shape;2874;g1e0ef8b40d4_0_3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875" name="Google Shape;2875;g1e0ef8b40d4_0_38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876" name="Google Shape;2876;g1e0ef8b40d4_0_388"/>
          <p:cNvSpPr txBox="1"/>
          <p:nvPr/>
        </p:nvSpPr>
        <p:spPr>
          <a:xfrm>
            <a:off x="1551011" y="1944572"/>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 hora</a:t>
            </a:r>
            <a:r>
              <a:rPr b="0" i="0" lang="pt-BR" sz="2000" u="none" strike="noStrike">
                <a:solidFill>
                  <a:srgbClr val="101000"/>
                </a:solidFill>
                <a:latin typeface="Calibri"/>
                <a:ea typeface="Calibri"/>
                <a:cs typeface="Calibri"/>
                <a:sym typeface="Calibri"/>
              </a:rPr>
              <a:t>-</a:t>
            </a:r>
            <a:r>
              <a:rPr b="0" i="0" lang="pt-BR" sz="2000" u="none" strike="noStrike">
                <a:solidFill>
                  <a:srgbClr val="040400"/>
                </a:solidFill>
                <a:latin typeface="Calibri"/>
                <a:ea typeface="Calibri"/>
                <a:cs typeface="Calibri"/>
                <a:sym typeface="Calibri"/>
              </a:rPr>
              <a:t>aula </a:t>
            </a:r>
            <a:r>
              <a:rPr b="0" i="0" lang="pt-BR" sz="2000" u="none" strike="noStrike">
                <a:solidFill>
                  <a:srgbClr val="000000"/>
                </a:solidFill>
                <a:latin typeface="Calibri"/>
                <a:ea typeface="Calibri"/>
                <a:cs typeface="Calibri"/>
                <a:sym typeface="Calibri"/>
              </a:rPr>
              <a:t>de regência terá </a:t>
            </a:r>
            <a:r>
              <a:rPr b="0" i="0" lang="pt-BR" sz="2000" u="none" strike="noStrike">
                <a:solidFill>
                  <a:srgbClr val="0C0C00"/>
                </a:solidFill>
                <a:latin typeface="Calibri"/>
                <a:ea typeface="Calibri"/>
                <a:cs typeface="Calibri"/>
                <a:sym typeface="Calibri"/>
              </a:rPr>
              <a:t>como </a:t>
            </a:r>
            <a:r>
              <a:rPr b="0" i="0" lang="pt-BR" sz="2000" u="none" strike="noStrike">
                <a:solidFill>
                  <a:srgbClr val="000000"/>
                </a:solidFill>
                <a:latin typeface="Calibri"/>
                <a:ea typeface="Calibri"/>
                <a:cs typeface="Calibri"/>
                <a:sym typeface="Calibri"/>
              </a:rPr>
              <a:t>fator de ponderação 1,75 (um vírgula setenta e cinco) ponto na conversão em pontos, permitindo que na carga horária semanal do servidor docente seja contemplado o tempo para planejamento</a:t>
            </a:r>
            <a:r>
              <a:rPr b="0" i="0" lang="pt-BR" sz="2000" u="none" strike="noStrike">
                <a:solidFill>
                  <a:srgbClr val="101000"/>
                </a:solidFill>
                <a:latin typeface="Calibri"/>
                <a:ea typeface="Calibri"/>
                <a:cs typeface="Calibri"/>
                <a:sym typeface="Calibri"/>
              </a:rPr>
              <a:t>. </a:t>
            </a:r>
            <a:endParaRPr b="0" i="0" sz="2000" u="none" strike="noStrike">
              <a:solidFill>
                <a:schemeClr val="dk1"/>
              </a:solidFill>
              <a:latin typeface="Calibri"/>
              <a:ea typeface="Calibri"/>
              <a:cs typeface="Calibri"/>
              <a:sym typeface="Calibri"/>
            </a:endParaRPr>
          </a:p>
        </p:txBody>
      </p:sp>
      <p:sp>
        <p:nvSpPr>
          <p:cNvPr id="2877" name="Google Shape;2877;g1e0ef8b40d4_0_38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878" name="Google Shape;2878;g1e0ef8b40d4_0_38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2879" name="Google Shape;2879;g1e0ef8b40d4_0_388"/>
          <p:cNvGrpSpPr/>
          <p:nvPr/>
        </p:nvGrpSpPr>
        <p:grpSpPr>
          <a:xfrm>
            <a:off x="55890" y="3455741"/>
            <a:ext cx="11880506" cy="1323600"/>
            <a:chOff x="30764" y="2843209"/>
            <a:chExt cx="11880506" cy="1323600"/>
          </a:xfrm>
        </p:grpSpPr>
        <p:sp>
          <p:nvSpPr>
            <p:cNvPr id="2880" name="Google Shape;2880;g1e0ef8b40d4_0_388"/>
            <p:cNvSpPr txBox="1"/>
            <p:nvPr/>
          </p:nvSpPr>
          <p:spPr>
            <a:xfrm>
              <a:off x="30764" y="31175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881" name="Google Shape;2881;g1e0ef8b40d4_0_388"/>
            <p:cNvSpPr txBox="1"/>
            <p:nvPr/>
          </p:nvSpPr>
          <p:spPr>
            <a:xfrm>
              <a:off x="1540869" y="2843209"/>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lang="pt-BR" sz="2000">
                  <a:solidFill>
                    <a:schemeClr val="dk2"/>
                  </a:solidFill>
                  <a:latin typeface="Calibri"/>
                  <a:ea typeface="Calibri"/>
                  <a:cs typeface="Calibri"/>
                  <a:sym typeface="Calibri"/>
                </a:rPr>
                <a:t>A hora</a:t>
              </a:r>
              <a:r>
                <a:rPr lang="pt-BR" sz="2000">
                  <a:solidFill>
                    <a:srgbClr val="101000"/>
                  </a:solidFill>
                  <a:latin typeface="Calibri"/>
                  <a:ea typeface="Calibri"/>
                  <a:cs typeface="Calibri"/>
                  <a:sym typeface="Calibri"/>
                </a:rPr>
                <a:t>-</a:t>
              </a:r>
              <a:r>
                <a:rPr lang="pt-BR" sz="2000">
                  <a:solidFill>
                    <a:srgbClr val="040400"/>
                  </a:solidFill>
                  <a:latin typeface="Calibri"/>
                  <a:ea typeface="Calibri"/>
                  <a:cs typeface="Calibri"/>
                  <a:sym typeface="Calibri"/>
                </a:rPr>
                <a:t>aula </a:t>
              </a:r>
              <a:r>
                <a:rPr lang="pt-BR" sz="2000">
                  <a:solidFill>
                    <a:schemeClr val="dk2"/>
                  </a:solidFill>
                  <a:latin typeface="Calibri"/>
                  <a:ea typeface="Calibri"/>
                  <a:cs typeface="Calibri"/>
                  <a:sym typeface="Calibri"/>
                </a:rPr>
                <a:t>de regência terá </a:t>
              </a:r>
              <a:r>
                <a:rPr lang="pt-BR" sz="2000">
                  <a:solidFill>
                    <a:srgbClr val="0C0C00"/>
                  </a:solidFill>
                  <a:latin typeface="Calibri"/>
                  <a:ea typeface="Calibri"/>
                  <a:cs typeface="Calibri"/>
                  <a:sym typeface="Calibri"/>
                </a:rPr>
                <a:t>como </a:t>
              </a:r>
              <a:r>
                <a:rPr lang="pt-BR" sz="2000">
                  <a:solidFill>
                    <a:schemeClr val="dk2"/>
                  </a:solidFill>
                  <a:latin typeface="Calibri"/>
                  <a:ea typeface="Calibri"/>
                  <a:cs typeface="Calibri"/>
                  <a:sym typeface="Calibri"/>
                </a:rPr>
                <a:t>fator de ponderação</a:t>
              </a:r>
              <a:r>
                <a:rPr lang="pt-BR" sz="2000">
                  <a:solidFill>
                    <a:srgbClr val="0000FF"/>
                  </a:solidFill>
                  <a:latin typeface="Calibri"/>
                  <a:ea typeface="Calibri"/>
                  <a:cs typeface="Calibri"/>
                  <a:sym typeface="Calibri"/>
                </a:rPr>
                <a:t> </a:t>
              </a:r>
              <a:r>
                <a:rPr lang="pt-BR" sz="2000">
                  <a:solidFill>
                    <a:schemeClr val="dk2"/>
                  </a:solidFill>
                  <a:latin typeface="Calibri"/>
                  <a:ea typeface="Calibri"/>
                  <a:cs typeface="Calibri"/>
                  <a:sym typeface="Calibri"/>
                </a:rPr>
                <a:t>,75 (um vírgula setenta e cinco) ponto</a:t>
              </a:r>
              <a:r>
                <a:rPr lang="pt-BR" sz="2000">
                  <a:solidFill>
                    <a:schemeClr val="dk2"/>
                  </a:solidFill>
                  <a:latin typeface="Calibri"/>
                  <a:ea typeface="Calibri"/>
                  <a:cs typeface="Calibri"/>
                  <a:sym typeface="Calibri"/>
                </a:rPr>
                <a:t> na conversão em pontos, permitindo que na carga horária semanal do servidor docente seja contemplado o tempo para planejamento</a:t>
              </a:r>
              <a:r>
                <a:rPr lang="pt-BR" sz="2000">
                  <a:solidFill>
                    <a:srgbClr val="101000"/>
                  </a:solidFill>
                  <a:latin typeface="Calibri"/>
                  <a:ea typeface="Calibri"/>
                  <a:cs typeface="Calibri"/>
                  <a:sym typeface="Calibri"/>
                </a:rPr>
                <a:t>, </a:t>
              </a:r>
              <a:r>
                <a:rPr lang="pt-BR" sz="2000">
                  <a:solidFill>
                    <a:srgbClr val="0000FF"/>
                  </a:solidFill>
                  <a:latin typeface="Calibri"/>
                  <a:ea typeface="Calibri"/>
                  <a:cs typeface="Calibri"/>
                  <a:sym typeface="Calibri"/>
                </a:rPr>
                <a:t>a correção de atividades e provas e a organização dos registros acadêmicos das turmas.</a:t>
              </a:r>
              <a:endParaRPr sz="2000">
                <a:solidFill>
                  <a:srgbClr val="0000FF"/>
                </a:solidFill>
                <a:latin typeface="Calibri"/>
                <a:ea typeface="Calibri"/>
                <a:cs typeface="Calibri"/>
                <a:sym typeface="Calibri"/>
              </a:endParaRPr>
            </a:p>
          </p:txBody>
        </p:sp>
      </p:grpSp>
      <p:grpSp>
        <p:nvGrpSpPr>
          <p:cNvPr id="2882" name="Google Shape;2882;g1e0ef8b40d4_0_388"/>
          <p:cNvGrpSpPr/>
          <p:nvPr/>
        </p:nvGrpSpPr>
        <p:grpSpPr>
          <a:xfrm>
            <a:off x="55890" y="5274734"/>
            <a:ext cx="11880518" cy="477029"/>
            <a:chOff x="45751" y="4393987"/>
            <a:chExt cx="11880518" cy="477029"/>
          </a:xfrm>
        </p:grpSpPr>
        <p:sp>
          <p:nvSpPr>
            <p:cNvPr id="2883" name="Google Shape;2883;g1e0ef8b40d4_0_388"/>
            <p:cNvSpPr txBox="1"/>
            <p:nvPr/>
          </p:nvSpPr>
          <p:spPr>
            <a:xfrm>
              <a:off x="45751" y="4403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884" name="Google Shape;2884;g1e0ef8b40d4_0_388"/>
            <p:cNvSpPr txBox="1"/>
            <p:nvPr/>
          </p:nvSpPr>
          <p:spPr>
            <a:xfrm>
              <a:off x="1555869" y="43939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a:t>
              </a:r>
              <a:r>
                <a:rPr lang="pt-BR" sz="1800">
                  <a:solidFill>
                    <a:schemeClr val="dk1"/>
                  </a:solidFill>
                  <a:latin typeface="Calibri"/>
                  <a:ea typeface="Calibri"/>
                  <a:cs typeface="Calibri"/>
                  <a:sym typeface="Calibri"/>
                </a:rPr>
                <a:t>nclusão das atividades que os docentes já realizam</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9" name="Shape 2889"/>
        <p:cNvGrpSpPr/>
        <p:nvPr/>
      </p:nvGrpSpPr>
      <p:grpSpPr>
        <a:xfrm>
          <a:off x="0" y="0"/>
          <a:ext cx="0" cy="0"/>
          <a:chOff x="0" y="0"/>
          <a:chExt cx="0" cy="0"/>
        </a:xfrm>
      </p:grpSpPr>
      <p:sp>
        <p:nvSpPr>
          <p:cNvPr id="2890" name="Google Shape;2890;g1e0ef8b40d4_0_40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891" name="Google Shape;2891;g1e0ef8b40d4_0_4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892" name="Google Shape;2892;g1e0ef8b40d4_0_4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893" name="Google Shape;2893;g1e0ef8b40d4_0_4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894" name="Google Shape;2894;g1e0ef8b40d4_0_40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895" name="Google Shape;2895;g1e0ef8b40d4_0_409"/>
          <p:cNvSpPr txBox="1"/>
          <p:nvPr/>
        </p:nvSpPr>
        <p:spPr>
          <a:xfrm>
            <a:off x="1551011" y="1944572"/>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 hora</a:t>
            </a:r>
            <a:r>
              <a:rPr b="0" i="0" lang="pt-BR" sz="2000" u="none" strike="noStrike">
                <a:solidFill>
                  <a:srgbClr val="101000"/>
                </a:solidFill>
                <a:latin typeface="Calibri"/>
                <a:ea typeface="Calibri"/>
                <a:cs typeface="Calibri"/>
                <a:sym typeface="Calibri"/>
              </a:rPr>
              <a:t>-</a:t>
            </a:r>
            <a:r>
              <a:rPr b="0" i="0" lang="pt-BR" sz="2000" u="none" strike="noStrike">
                <a:solidFill>
                  <a:srgbClr val="040400"/>
                </a:solidFill>
                <a:latin typeface="Calibri"/>
                <a:ea typeface="Calibri"/>
                <a:cs typeface="Calibri"/>
                <a:sym typeface="Calibri"/>
              </a:rPr>
              <a:t>aula </a:t>
            </a:r>
            <a:r>
              <a:rPr b="0" i="0" lang="pt-BR" sz="2000" u="none" strike="noStrike">
                <a:solidFill>
                  <a:srgbClr val="000000"/>
                </a:solidFill>
                <a:latin typeface="Calibri"/>
                <a:ea typeface="Calibri"/>
                <a:cs typeface="Calibri"/>
                <a:sym typeface="Calibri"/>
              </a:rPr>
              <a:t>de regência terá </a:t>
            </a:r>
            <a:r>
              <a:rPr b="0" i="0" lang="pt-BR" sz="2000" u="none" strike="noStrike">
                <a:solidFill>
                  <a:srgbClr val="0C0C00"/>
                </a:solidFill>
                <a:latin typeface="Calibri"/>
                <a:ea typeface="Calibri"/>
                <a:cs typeface="Calibri"/>
                <a:sym typeface="Calibri"/>
              </a:rPr>
              <a:t>como </a:t>
            </a:r>
            <a:r>
              <a:rPr b="0" i="0" lang="pt-BR" sz="2000" u="none" strike="noStrike">
                <a:solidFill>
                  <a:srgbClr val="000000"/>
                </a:solidFill>
                <a:latin typeface="Calibri"/>
                <a:ea typeface="Calibri"/>
                <a:cs typeface="Calibri"/>
                <a:sym typeface="Calibri"/>
              </a:rPr>
              <a:t>fator de ponderação 1,75 (um vírgula setenta e cinco) ponto na conversão em pontos, permitindo que na carga horária semanal do servidor docente seja contemplado o tempo para planejamento</a:t>
            </a:r>
            <a:r>
              <a:rPr b="0" i="0" lang="pt-BR" sz="2000" u="none" strike="noStrike">
                <a:solidFill>
                  <a:srgbClr val="101000"/>
                </a:solidFill>
                <a:latin typeface="Calibri"/>
                <a:ea typeface="Calibri"/>
                <a:cs typeface="Calibri"/>
                <a:sym typeface="Calibri"/>
              </a:rPr>
              <a:t>. </a:t>
            </a:r>
            <a:endParaRPr b="0" i="0" sz="2000" u="none" strike="noStrike">
              <a:solidFill>
                <a:schemeClr val="dk1"/>
              </a:solidFill>
              <a:latin typeface="Calibri"/>
              <a:ea typeface="Calibri"/>
              <a:cs typeface="Calibri"/>
              <a:sym typeface="Calibri"/>
            </a:endParaRPr>
          </a:p>
        </p:txBody>
      </p:sp>
      <p:sp>
        <p:nvSpPr>
          <p:cNvPr id="2896" name="Google Shape;2896;g1e0ef8b40d4_0_40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897" name="Google Shape;2897;g1e0ef8b40d4_0_4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2898" name="Google Shape;2898;g1e0ef8b40d4_0_409"/>
          <p:cNvGrpSpPr/>
          <p:nvPr/>
        </p:nvGrpSpPr>
        <p:grpSpPr>
          <a:xfrm>
            <a:off x="55890" y="3455741"/>
            <a:ext cx="11880506" cy="1323600"/>
            <a:chOff x="30764" y="2843209"/>
            <a:chExt cx="11880506" cy="1323600"/>
          </a:xfrm>
        </p:grpSpPr>
        <p:sp>
          <p:nvSpPr>
            <p:cNvPr id="2899" name="Google Shape;2899;g1e0ef8b40d4_0_409"/>
            <p:cNvSpPr txBox="1"/>
            <p:nvPr/>
          </p:nvSpPr>
          <p:spPr>
            <a:xfrm>
              <a:off x="30764" y="31175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900" name="Google Shape;2900;g1e0ef8b40d4_0_409"/>
            <p:cNvSpPr txBox="1"/>
            <p:nvPr/>
          </p:nvSpPr>
          <p:spPr>
            <a:xfrm>
              <a:off x="1540869" y="2843209"/>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 </a:t>
              </a:r>
              <a:r>
                <a:rPr b="1" lang="pt-BR" sz="2000">
                  <a:solidFill>
                    <a:schemeClr val="dk1"/>
                  </a:solidFill>
                  <a:latin typeface="Calibri"/>
                  <a:ea typeface="Calibri"/>
                  <a:cs typeface="Calibri"/>
                  <a:sym typeface="Calibri"/>
                </a:rPr>
                <a:t>- </a:t>
              </a:r>
              <a:r>
                <a:rPr lang="pt-BR" sz="2000">
                  <a:solidFill>
                    <a:schemeClr val="dk2"/>
                  </a:solidFill>
                  <a:latin typeface="Calibri"/>
                  <a:ea typeface="Calibri"/>
                  <a:cs typeface="Calibri"/>
                  <a:sym typeface="Calibri"/>
                </a:rPr>
                <a:t>A hora</a:t>
              </a:r>
              <a:r>
                <a:rPr lang="pt-BR" sz="2000">
                  <a:solidFill>
                    <a:srgbClr val="101000"/>
                  </a:solidFill>
                  <a:latin typeface="Calibri"/>
                  <a:ea typeface="Calibri"/>
                  <a:cs typeface="Calibri"/>
                  <a:sym typeface="Calibri"/>
                </a:rPr>
                <a:t>-</a:t>
              </a:r>
              <a:r>
                <a:rPr lang="pt-BR" sz="2000">
                  <a:solidFill>
                    <a:srgbClr val="040400"/>
                  </a:solidFill>
                  <a:latin typeface="Calibri"/>
                  <a:ea typeface="Calibri"/>
                  <a:cs typeface="Calibri"/>
                  <a:sym typeface="Calibri"/>
                </a:rPr>
                <a:t>aula </a:t>
              </a:r>
              <a:r>
                <a:rPr lang="pt-BR" sz="2000">
                  <a:solidFill>
                    <a:schemeClr val="dk2"/>
                  </a:solidFill>
                  <a:latin typeface="Calibri"/>
                  <a:ea typeface="Calibri"/>
                  <a:cs typeface="Calibri"/>
                  <a:sym typeface="Calibri"/>
                </a:rPr>
                <a:t>de regência terá </a:t>
              </a:r>
              <a:r>
                <a:rPr lang="pt-BR" sz="2000">
                  <a:solidFill>
                    <a:srgbClr val="0C0C00"/>
                  </a:solidFill>
                  <a:latin typeface="Calibri"/>
                  <a:ea typeface="Calibri"/>
                  <a:cs typeface="Calibri"/>
                  <a:sym typeface="Calibri"/>
                </a:rPr>
                <a:t>como </a:t>
              </a:r>
              <a:r>
                <a:rPr lang="pt-BR" sz="2000">
                  <a:solidFill>
                    <a:schemeClr val="dk2"/>
                  </a:solidFill>
                  <a:latin typeface="Calibri"/>
                  <a:ea typeface="Calibri"/>
                  <a:cs typeface="Calibri"/>
                  <a:sym typeface="Calibri"/>
                </a:rPr>
                <a:t>fator de ponderação</a:t>
              </a:r>
              <a:r>
                <a:rPr lang="pt-BR" sz="2000">
                  <a:solidFill>
                    <a:srgbClr val="0000FF"/>
                  </a:solidFill>
                  <a:latin typeface="Calibri"/>
                  <a:ea typeface="Calibri"/>
                  <a:cs typeface="Calibri"/>
                  <a:sym typeface="Calibri"/>
                </a:rPr>
                <a:t> </a:t>
              </a:r>
              <a:r>
                <a:rPr lang="pt-BR" sz="2000">
                  <a:solidFill>
                    <a:schemeClr val="dk2"/>
                  </a:solidFill>
                  <a:latin typeface="Calibri"/>
                  <a:ea typeface="Calibri"/>
                  <a:cs typeface="Calibri"/>
                  <a:sym typeface="Calibri"/>
                </a:rPr>
                <a:t>,75 (um vírgula setenta e cinco) ponto na conversão em pontos, permitindo que na carga horária semanal do servidor docente </a:t>
              </a:r>
              <a:r>
                <a:rPr lang="pt-BR" sz="2000">
                  <a:solidFill>
                    <a:schemeClr val="dk2"/>
                  </a:solidFill>
                  <a:latin typeface="Calibri"/>
                  <a:ea typeface="Calibri"/>
                  <a:cs typeface="Calibri"/>
                  <a:sym typeface="Calibri"/>
                </a:rPr>
                <a:t>s</a:t>
              </a:r>
              <a:r>
                <a:rPr lang="pt-BR" sz="2000">
                  <a:solidFill>
                    <a:srgbClr val="0000FF"/>
                  </a:solidFill>
                  <a:latin typeface="Calibri"/>
                  <a:ea typeface="Calibri"/>
                  <a:cs typeface="Calibri"/>
                  <a:sym typeface="Calibri"/>
                </a:rPr>
                <a:t>ejam contempladas as atividades de ensino previstas no inciso I e II do Art. 7° deste Regulamento.</a:t>
              </a:r>
              <a:endParaRPr sz="2000">
                <a:solidFill>
                  <a:srgbClr val="0000FF"/>
                </a:solidFill>
                <a:latin typeface="Calibri"/>
                <a:ea typeface="Calibri"/>
                <a:cs typeface="Calibri"/>
                <a:sym typeface="Calibri"/>
              </a:endParaRPr>
            </a:p>
          </p:txBody>
        </p:sp>
      </p:grpSp>
      <p:grpSp>
        <p:nvGrpSpPr>
          <p:cNvPr id="2901" name="Google Shape;2901;g1e0ef8b40d4_0_409"/>
          <p:cNvGrpSpPr/>
          <p:nvPr/>
        </p:nvGrpSpPr>
        <p:grpSpPr>
          <a:xfrm>
            <a:off x="55890" y="5274734"/>
            <a:ext cx="11880518" cy="477029"/>
            <a:chOff x="45751" y="4393987"/>
            <a:chExt cx="11880518" cy="477029"/>
          </a:xfrm>
        </p:grpSpPr>
        <p:sp>
          <p:nvSpPr>
            <p:cNvPr id="2902" name="Google Shape;2902;g1e0ef8b40d4_0_409"/>
            <p:cNvSpPr txBox="1"/>
            <p:nvPr/>
          </p:nvSpPr>
          <p:spPr>
            <a:xfrm>
              <a:off x="45751" y="4403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903" name="Google Shape;2903;g1e0ef8b40d4_0_409"/>
            <p:cNvSpPr txBox="1"/>
            <p:nvPr/>
          </p:nvSpPr>
          <p:spPr>
            <a:xfrm>
              <a:off x="1555869" y="43939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Inclusão das atividades que os docentes já realizam</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df91a4005e_1_162"/>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332" name="Google Shape;332;g1df91a4005e_1_16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33" name="Google Shape;333;g1df91a4005e_1_16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34" name="Google Shape;334;g1df91a4005e_1_16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35" name="Google Shape;335;g1df91a4005e_1_162"/>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36" name="Google Shape;336;g1df91a4005e_1_162"/>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g1df91a4005e_1_16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38" name="Google Shape;338;g1df91a4005e_1_16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339" name="Google Shape;339;g1df91a4005e_1_162"/>
          <p:cNvGrpSpPr/>
          <p:nvPr/>
        </p:nvGrpSpPr>
        <p:grpSpPr>
          <a:xfrm>
            <a:off x="45776" y="3098692"/>
            <a:ext cx="11880593" cy="467100"/>
            <a:chOff x="45776" y="2934916"/>
            <a:chExt cx="11880593" cy="467100"/>
          </a:xfrm>
        </p:grpSpPr>
        <p:sp>
          <p:nvSpPr>
            <p:cNvPr id="340" name="Google Shape;340;g1df91a4005e_1_162"/>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41" name="Google Shape;341;g1df91a4005e_1_162"/>
            <p:cNvSpPr txBox="1"/>
            <p:nvPr/>
          </p:nvSpPr>
          <p:spPr>
            <a:xfrm>
              <a:off x="1555969" y="2968384"/>
              <a:ext cx="10370400" cy="40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Dos Princípios e Finalidades</a:t>
              </a:r>
              <a:endParaRPr/>
            </a:p>
          </p:txBody>
        </p:sp>
      </p:grpSp>
      <p:grpSp>
        <p:nvGrpSpPr>
          <p:cNvPr id="342" name="Google Shape;342;g1df91a4005e_1_162"/>
          <p:cNvGrpSpPr/>
          <p:nvPr/>
        </p:nvGrpSpPr>
        <p:grpSpPr>
          <a:xfrm>
            <a:off x="45840" y="3706882"/>
            <a:ext cx="11880468" cy="2170200"/>
            <a:chOff x="45776" y="3852785"/>
            <a:chExt cx="11880468" cy="2170200"/>
          </a:xfrm>
        </p:grpSpPr>
        <p:sp>
          <p:nvSpPr>
            <p:cNvPr id="343" name="Google Shape;343;g1df91a4005e_1_16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44" name="Google Shape;344;g1df91a4005e_1_162"/>
            <p:cNvSpPr txBox="1"/>
            <p:nvPr/>
          </p:nvSpPr>
          <p:spPr>
            <a:xfrm>
              <a:off x="1555844" y="3852785"/>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500">
                  <a:solidFill>
                    <a:schemeClr val="dk1"/>
                  </a:solidFill>
                  <a:latin typeface="Calibri"/>
                  <a:ea typeface="Calibri"/>
                  <a:cs typeface="Calibri"/>
                  <a:sym typeface="Calibri"/>
                </a:rPr>
                <a:t>Faz-se necessário inserir com clareza os documentos que norteiam a regulamentação da Jornada de Trabalho Docente no âmbito do IFG, que reflita o compromisso institucional de valorização do profissional de Educação. Outrossim, a Jornada de Trabalho deve ser distribuída de maneira justa e equânime entre os docentes, evitar que haja "autoexploração" do trabalho com fins de classificação para processos como editais de fomento, remoção, etc. A Jornada de Trabalho deve refletir de maneira justa o trabalho realizado por cada docente e do coletivo de docentes, além de estimular a colaboração e cooperação entre os docentes, e não a competitividade às custas de excesso de carga horária de trabalho. O artigo 1º foi alterado para Art 6º porque cabe ao docente, em primeiro plano, programar suas atividades acadêmicas, respeitando os regulamentos vigentes e também o que estará regulamentado neste documento, com o devido acompanhamento e anuência do Departamento de Áreas Acadêmicas e Direção Geral do Campus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8" name="Shape 2908"/>
        <p:cNvGrpSpPr/>
        <p:nvPr/>
      </p:nvGrpSpPr>
      <p:grpSpPr>
        <a:xfrm>
          <a:off x="0" y="0"/>
          <a:ext cx="0" cy="0"/>
          <a:chOff x="0" y="0"/>
          <a:chExt cx="0" cy="0"/>
        </a:xfrm>
      </p:grpSpPr>
      <p:sp>
        <p:nvSpPr>
          <p:cNvPr id="2909" name="Google Shape;2909;p51"/>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910" name="Google Shape;2910;p5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911" name="Google Shape;2911;p5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912" name="Google Shape;2912;p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913" name="Google Shape;2913;p5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914" name="Google Shape;2914;p51"/>
          <p:cNvSpPr txBox="1"/>
          <p:nvPr/>
        </p:nvSpPr>
        <p:spPr>
          <a:xfrm>
            <a:off x="1551011" y="1944572"/>
            <a:ext cx="1040049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t>
            </a:r>
            <a:r>
              <a:rPr b="1" lang="pt-BR" sz="2000">
                <a:solidFill>
                  <a:schemeClr val="dk1"/>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A hora</a:t>
            </a:r>
            <a:r>
              <a:rPr b="0" i="0" lang="pt-BR" sz="2000" u="none" strike="noStrike">
                <a:solidFill>
                  <a:srgbClr val="101000"/>
                </a:solidFill>
                <a:latin typeface="Calibri"/>
                <a:ea typeface="Calibri"/>
                <a:cs typeface="Calibri"/>
                <a:sym typeface="Calibri"/>
              </a:rPr>
              <a:t>-</a:t>
            </a:r>
            <a:r>
              <a:rPr b="0" i="0" lang="pt-BR" sz="2000" u="none" strike="noStrike">
                <a:solidFill>
                  <a:srgbClr val="040400"/>
                </a:solidFill>
                <a:latin typeface="Calibri"/>
                <a:ea typeface="Calibri"/>
                <a:cs typeface="Calibri"/>
                <a:sym typeface="Calibri"/>
              </a:rPr>
              <a:t>aula </a:t>
            </a:r>
            <a:r>
              <a:rPr b="0" i="0" lang="pt-BR" sz="2000" u="none" strike="noStrike">
                <a:solidFill>
                  <a:srgbClr val="000000"/>
                </a:solidFill>
                <a:latin typeface="Calibri"/>
                <a:ea typeface="Calibri"/>
                <a:cs typeface="Calibri"/>
                <a:sym typeface="Calibri"/>
              </a:rPr>
              <a:t>de regência terá </a:t>
            </a:r>
            <a:r>
              <a:rPr b="0" i="0" lang="pt-BR" sz="2000" u="none" strike="noStrike">
                <a:solidFill>
                  <a:srgbClr val="0C0C00"/>
                </a:solidFill>
                <a:latin typeface="Calibri"/>
                <a:ea typeface="Calibri"/>
                <a:cs typeface="Calibri"/>
                <a:sym typeface="Calibri"/>
              </a:rPr>
              <a:t>como </a:t>
            </a:r>
            <a:r>
              <a:rPr b="0" i="0" lang="pt-BR" sz="2000" u="none" strike="noStrike">
                <a:solidFill>
                  <a:srgbClr val="000000"/>
                </a:solidFill>
                <a:latin typeface="Calibri"/>
                <a:ea typeface="Calibri"/>
                <a:cs typeface="Calibri"/>
                <a:sym typeface="Calibri"/>
              </a:rPr>
              <a:t>fator de ponderação 1,75 (um vírgula setenta e cinco) ponto na conversão em pontos, permitindo que na carga horária semanal do servidor docente seja contemplado o tempo para planejamento</a:t>
            </a:r>
            <a:r>
              <a:rPr b="0" i="0" lang="pt-BR" sz="2000" u="none" strike="noStrike">
                <a:solidFill>
                  <a:srgbClr val="101000"/>
                </a:solidFill>
                <a:latin typeface="Calibri"/>
                <a:ea typeface="Calibri"/>
                <a:cs typeface="Calibri"/>
                <a:sym typeface="Calibri"/>
              </a:rPr>
              <a:t>. </a:t>
            </a:r>
            <a:endParaRPr b="0" i="0" sz="2000" u="none" strike="noStrike">
              <a:solidFill>
                <a:schemeClr val="dk1"/>
              </a:solidFill>
              <a:latin typeface="Calibri"/>
              <a:ea typeface="Calibri"/>
              <a:cs typeface="Calibri"/>
              <a:sym typeface="Calibri"/>
            </a:endParaRPr>
          </a:p>
        </p:txBody>
      </p:sp>
      <p:sp>
        <p:nvSpPr>
          <p:cNvPr id="2915" name="Google Shape;2915;p5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2916" name="Google Shape;2916;p5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2917" name="Google Shape;2917;p51"/>
          <p:cNvGrpSpPr/>
          <p:nvPr/>
        </p:nvGrpSpPr>
        <p:grpSpPr>
          <a:xfrm>
            <a:off x="55915" y="4157541"/>
            <a:ext cx="11895456" cy="646500"/>
            <a:chOff x="30789" y="3545009"/>
            <a:chExt cx="11895456" cy="646500"/>
          </a:xfrm>
        </p:grpSpPr>
        <p:sp>
          <p:nvSpPr>
            <p:cNvPr id="2918" name="Google Shape;2918;p51"/>
            <p:cNvSpPr txBox="1"/>
            <p:nvPr/>
          </p:nvSpPr>
          <p:spPr>
            <a:xfrm>
              <a:off x="30789" y="363467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919" name="Google Shape;2919;p51"/>
            <p:cNvSpPr txBox="1"/>
            <p:nvPr/>
          </p:nvSpPr>
          <p:spPr>
            <a:xfrm>
              <a:off x="1555844" y="3545009"/>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Parágrafo único. A hora-aula de regência de disciplina de dependência terá como fator de ponderação 1 (um) ponto, devido a especificidade de sua natureza.</a:t>
              </a:r>
              <a:endParaRPr sz="1800">
                <a:solidFill>
                  <a:schemeClr val="dk1"/>
                </a:solidFill>
                <a:latin typeface="Calibri"/>
                <a:ea typeface="Calibri"/>
                <a:cs typeface="Calibri"/>
                <a:sym typeface="Calibri"/>
              </a:endParaRPr>
            </a:p>
          </p:txBody>
        </p:sp>
      </p:grpSp>
      <p:grpSp>
        <p:nvGrpSpPr>
          <p:cNvPr id="2920" name="Google Shape;2920;p51"/>
          <p:cNvGrpSpPr/>
          <p:nvPr/>
        </p:nvGrpSpPr>
        <p:grpSpPr>
          <a:xfrm>
            <a:off x="70903" y="5646513"/>
            <a:ext cx="11880468" cy="695421"/>
            <a:chOff x="45776" y="3973141"/>
            <a:chExt cx="11880468" cy="695421"/>
          </a:xfrm>
        </p:grpSpPr>
        <p:sp>
          <p:nvSpPr>
            <p:cNvPr id="2921" name="Google Shape;2921;p5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922" name="Google Shape;2922;p51"/>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Incluir diferenciação de dependência e disciplina regular; o professor não leciona a carga horária de aulas prevista; o número de estudantes é reduzido.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7" name="Shape 2927"/>
        <p:cNvGrpSpPr/>
        <p:nvPr/>
      </p:nvGrpSpPr>
      <p:grpSpPr>
        <a:xfrm>
          <a:off x="0" y="0"/>
          <a:ext cx="0" cy="0"/>
          <a:chOff x="0" y="0"/>
          <a:chExt cx="0" cy="0"/>
        </a:xfrm>
      </p:grpSpPr>
      <p:sp>
        <p:nvSpPr>
          <p:cNvPr id="2928" name="Google Shape;2928;p52"/>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929" name="Google Shape;2929;p5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930" name="Google Shape;2930;p5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931" name="Google Shape;2931;p5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932" name="Google Shape;2932;p52"/>
          <p:cNvSpPr txBox="1"/>
          <p:nvPr>
            <p:ph idx="1" type="body"/>
          </p:nvPr>
        </p:nvSpPr>
        <p:spPr>
          <a:xfrm>
            <a:off x="70903" y="2083511"/>
            <a:ext cx="1480107" cy="538489"/>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933" name="Google Shape;2933;p52"/>
          <p:cNvSpPr txBox="1"/>
          <p:nvPr/>
        </p:nvSpPr>
        <p:spPr>
          <a:xfrm>
            <a:off x="1551011" y="1944572"/>
            <a:ext cx="10400400" cy="22014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900">
                <a:solidFill>
                  <a:schemeClr val="dk1"/>
                </a:solidFill>
                <a:latin typeface="Calibri"/>
                <a:ea typeface="Calibri"/>
                <a:cs typeface="Calibri"/>
                <a:sym typeface="Calibri"/>
              </a:rPr>
              <a:t>Art. 16</a:t>
            </a:r>
            <a:r>
              <a:rPr b="1" baseline="30000" lang="pt-BR" sz="1900">
                <a:solidFill>
                  <a:schemeClr val="dk1"/>
                </a:solidFill>
                <a:latin typeface="Calibri"/>
                <a:ea typeface="Calibri"/>
                <a:cs typeface="Calibri"/>
                <a:sym typeface="Calibri"/>
              </a:rPr>
              <a:t>o</a:t>
            </a:r>
            <a:r>
              <a:rPr b="0" i="0" lang="pt-BR" sz="1800" u="none" strike="noStrike">
                <a:solidFill>
                  <a:srgbClr val="000000"/>
                </a:solidFill>
                <a:latin typeface="Arial"/>
                <a:ea typeface="Arial"/>
                <a:cs typeface="Arial"/>
                <a:sym typeface="Arial"/>
              </a:rPr>
              <a:t> - </a:t>
            </a:r>
            <a:r>
              <a:rPr b="0" i="0" lang="pt-BR" sz="2000" u="none" strike="noStrike">
                <a:solidFill>
                  <a:srgbClr val="000000"/>
                </a:solidFill>
                <a:latin typeface="Calibri"/>
                <a:ea typeface="Calibri"/>
                <a:cs typeface="Calibri"/>
                <a:sym typeface="Calibri"/>
              </a:rPr>
              <a:t>Na distribuição das atividades de regência, o Depa</a:t>
            </a:r>
            <a:r>
              <a:rPr b="1" i="0" lang="pt-BR" sz="2000" u="none" strike="noStrike">
                <a:solidFill>
                  <a:srgbClr val="000000"/>
                </a:solidFill>
                <a:latin typeface="Calibri"/>
                <a:ea typeface="Calibri"/>
                <a:cs typeface="Calibri"/>
                <a:sym typeface="Calibri"/>
              </a:rPr>
              <a:t>rtamento de Áreas </a:t>
            </a:r>
            <a:r>
              <a:rPr b="0" i="0" lang="pt-BR" sz="2000" u="none" strike="noStrike">
                <a:solidFill>
                  <a:srgbClr val="000000"/>
                </a:solidFill>
                <a:latin typeface="Calibri"/>
                <a:ea typeface="Calibri"/>
                <a:cs typeface="Calibri"/>
                <a:sym typeface="Calibri"/>
              </a:rPr>
              <a:t>Acadêmica</a:t>
            </a:r>
            <a:r>
              <a:rPr b="1" i="0" lang="pt-BR" sz="2000" u="none" strike="noStrike">
                <a:solidFill>
                  <a:srgbClr val="000000"/>
                </a:solidFill>
                <a:latin typeface="Calibri"/>
                <a:ea typeface="Calibri"/>
                <a:cs typeface="Calibri"/>
                <a:sym typeface="Calibri"/>
              </a:rPr>
              <a:t>s deverá, prefere</a:t>
            </a:r>
            <a:r>
              <a:rPr b="0" i="0" lang="pt-BR" sz="20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b="0" i="0" lang="pt-BR" sz="1800" u="none" strike="noStrike">
                <a:solidFill>
                  <a:srgbClr val="000000"/>
                </a:solidFill>
                <a:latin typeface="Arial"/>
                <a:ea typeface="Arial"/>
                <a:cs typeface="Arial"/>
                <a:sym typeface="Arial"/>
              </a:rPr>
              <a:t>. </a:t>
            </a:r>
            <a:endParaRPr b="0" sz="2000">
              <a:solidFill>
                <a:schemeClr val="dk1"/>
              </a:solidFill>
              <a:latin typeface="Calibri"/>
              <a:ea typeface="Calibri"/>
              <a:cs typeface="Calibri"/>
              <a:sym typeface="Calibri"/>
            </a:endParaRPr>
          </a:p>
          <a:p>
            <a:pPr indent="431203" lvl="0" marL="122326" marR="0" rtl="0" algn="l">
              <a:spcBef>
                <a:spcPts val="289"/>
              </a:spcBef>
              <a:spcAft>
                <a:spcPts val="0"/>
              </a:spcAft>
              <a:buNone/>
            </a:pPr>
            <a:r>
              <a:rPr b="0" i="0" lang="pt-BR" sz="1800" u="none" strike="noStrike">
                <a:solidFill>
                  <a:srgbClr val="000000"/>
                </a:solidFill>
                <a:latin typeface="Calibri"/>
                <a:ea typeface="Calibri"/>
                <a:cs typeface="Calibri"/>
                <a:sym typeface="Calibri"/>
              </a:rPr>
              <a:t>$1</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3030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Cada disciplina distinta corresponderá a 0</a:t>
            </a:r>
            <a:r>
              <a:rPr b="0" i="0" lang="pt-BR" sz="1800" u="none" strike="noStrike">
                <a:solidFill>
                  <a:srgbClr val="2424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5 (meio) ponto na carga horária de trabalho semanal do servidor docente. </a:t>
            </a:r>
            <a:endParaRPr b="0" sz="18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800" u="none" strike="noStrike">
                <a:solidFill>
                  <a:srgbClr val="000000"/>
                </a:solidFill>
                <a:latin typeface="Calibri"/>
                <a:ea typeface="Calibri"/>
                <a:cs typeface="Calibri"/>
                <a:sym typeface="Calibri"/>
              </a:rPr>
              <a:t>$2</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2000" u="none" strike="noStrike">
              <a:solidFill>
                <a:schemeClr val="dk1"/>
              </a:solidFill>
              <a:latin typeface="Calibri"/>
              <a:ea typeface="Calibri"/>
              <a:cs typeface="Calibri"/>
              <a:sym typeface="Calibri"/>
            </a:endParaRPr>
          </a:p>
        </p:txBody>
      </p:sp>
      <p:sp>
        <p:nvSpPr>
          <p:cNvPr id="2934" name="Google Shape;2934;p5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935" name="Google Shape;2935;p5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2936" name="Google Shape;2936;p52"/>
          <p:cNvGrpSpPr/>
          <p:nvPr/>
        </p:nvGrpSpPr>
        <p:grpSpPr>
          <a:xfrm>
            <a:off x="154178" y="4318366"/>
            <a:ext cx="11880468" cy="1493100"/>
            <a:chOff x="45776" y="3545009"/>
            <a:chExt cx="11880468" cy="1493100"/>
          </a:xfrm>
        </p:grpSpPr>
        <p:sp>
          <p:nvSpPr>
            <p:cNvPr id="2937" name="Google Shape;2937;p5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938" name="Google Shape;2938;p52"/>
            <p:cNvSpPr txBox="1"/>
            <p:nvPr/>
          </p:nvSpPr>
          <p:spPr>
            <a:xfrm>
              <a:off x="1555844" y="3545009"/>
              <a:ext cx="10370400" cy="1493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900">
                  <a:solidFill>
                    <a:schemeClr val="dk1"/>
                  </a:solidFill>
                  <a:latin typeface="Calibri"/>
                  <a:ea typeface="Calibri"/>
                  <a:cs typeface="Calibri"/>
                  <a:sym typeface="Calibri"/>
                </a:rPr>
                <a:t>Art. 16</a:t>
              </a:r>
              <a:r>
                <a:rPr b="1" baseline="30000" lang="pt-BR" sz="1900">
                  <a:solidFill>
                    <a:schemeClr val="dk1"/>
                  </a:solidFill>
                  <a:latin typeface="Calibri"/>
                  <a:ea typeface="Calibri"/>
                  <a:cs typeface="Calibri"/>
                  <a:sym typeface="Calibri"/>
                </a:rPr>
                <a:t>o</a:t>
              </a:r>
              <a:r>
                <a:rPr lang="pt-BR" sz="1800">
                  <a:solidFill>
                    <a:schemeClr val="dk2"/>
                  </a:solidFill>
                </a:rPr>
                <a:t> - Na distribuição das atividades de regência, </a:t>
              </a:r>
              <a:r>
                <a:rPr lang="pt-BR" sz="1800">
                  <a:solidFill>
                    <a:srgbClr val="0000FF"/>
                  </a:solidFill>
                </a:rPr>
                <a:t>o DAA, em diálogo com os colegiados dos cursos, poderá distribuir seis disciplinas com ementas diferentes por docente.</a:t>
              </a:r>
              <a:endParaRPr sz="1800">
                <a:solidFill>
                  <a:srgbClr val="0000FF"/>
                </a:solidFill>
              </a:endParaRPr>
            </a:p>
            <a:p>
              <a:pPr indent="431203" lvl="0" marL="113144" rtl="0" algn="just">
                <a:spcBef>
                  <a:spcPts val="0"/>
                </a:spcBef>
                <a:spcAft>
                  <a:spcPts val="0"/>
                </a:spcAft>
                <a:buClr>
                  <a:schemeClr val="dk2"/>
                </a:buClr>
                <a:buFont typeface="Arial"/>
                <a:buNone/>
              </a:pPr>
              <a:r>
                <a:rPr lang="pt-BR" sz="1800">
                  <a:solidFill>
                    <a:srgbClr val="0000FF"/>
                  </a:solidFill>
                </a:rPr>
                <a:t>Parágrafo único - Nos casos em que o docente estiver envolvido com atividades de apoio ao ensino, pesquisa, extensão, representação ou qualificação o limite máximo de disciplinas com ementas diferentes será de cinco</a:t>
              </a:r>
              <a:endParaRPr sz="1800">
                <a:solidFill>
                  <a:srgbClr val="0000FF"/>
                </a:solidFill>
              </a:endParaRPr>
            </a:p>
          </p:txBody>
        </p:sp>
      </p:grpSp>
      <p:grpSp>
        <p:nvGrpSpPr>
          <p:cNvPr id="2939" name="Google Shape;2939;p52"/>
          <p:cNvGrpSpPr/>
          <p:nvPr/>
        </p:nvGrpSpPr>
        <p:grpSpPr>
          <a:xfrm>
            <a:off x="55915" y="5983863"/>
            <a:ext cx="11978743" cy="467100"/>
            <a:chOff x="30789" y="4310491"/>
            <a:chExt cx="11978743" cy="467100"/>
          </a:xfrm>
        </p:grpSpPr>
        <p:sp>
          <p:nvSpPr>
            <p:cNvPr id="2940" name="Google Shape;2940;p52"/>
            <p:cNvSpPr txBox="1"/>
            <p:nvPr/>
          </p:nvSpPr>
          <p:spPr>
            <a:xfrm>
              <a:off x="30789" y="43104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941" name="Google Shape;2941;p52"/>
            <p:cNvSpPr txBox="1"/>
            <p:nvPr/>
          </p:nvSpPr>
          <p:spPr>
            <a:xfrm>
              <a:off x="1639132" y="435941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6" name="Shape 2946"/>
        <p:cNvGrpSpPr/>
        <p:nvPr/>
      </p:nvGrpSpPr>
      <p:grpSpPr>
        <a:xfrm>
          <a:off x="0" y="0"/>
          <a:ext cx="0" cy="0"/>
          <a:chOff x="0" y="0"/>
          <a:chExt cx="0" cy="0"/>
        </a:xfrm>
      </p:grpSpPr>
      <p:sp>
        <p:nvSpPr>
          <p:cNvPr id="2947" name="Google Shape;2947;g1e0ef8b40d4_0_43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948" name="Google Shape;2948;g1e0ef8b40d4_0_4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949" name="Google Shape;2949;g1e0ef8b40d4_0_4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950" name="Google Shape;2950;g1e0ef8b40d4_0_4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951" name="Google Shape;2951;g1e0ef8b40d4_0_436"/>
          <p:cNvSpPr txBox="1"/>
          <p:nvPr>
            <p:ph idx="1" type="body"/>
          </p:nvPr>
        </p:nvSpPr>
        <p:spPr>
          <a:xfrm>
            <a:off x="70903" y="2083511"/>
            <a:ext cx="1480200" cy="538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952" name="Google Shape;2952;g1e0ef8b40d4_0_436"/>
          <p:cNvSpPr txBox="1"/>
          <p:nvPr/>
        </p:nvSpPr>
        <p:spPr>
          <a:xfrm>
            <a:off x="1551011" y="1858416"/>
            <a:ext cx="10400400" cy="133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500">
                <a:solidFill>
                  <a:schemeClr val="dk1"/>
                </a:solidFill>
                <a:latin typeface="Calibri"/>
                <a:ea typeface="Calibri"/>
                <a:cs typeface="Calibri"/>
                <a:sym typeface="Calibri"/>
              </a:rPr>
              <a:t>Art. 16</a:t>
            </a:r>
            <a:r>
              <a:rPr b="1" baseline="30000" lang="pt-BR" sz="1500">
                <a:solidFill>
                  <a:schemeClr val="dk1"/>
                </a:solidFill>
                <a:latin typeface="Calibri"/>
                <a:ea typeface="Calibri"/>
                <a:cs typeface="Calibri"/>
                <a:sym typeface="Calibri"/>
              </a:rPr>
              <a:t>o</a:t>
            </a:r>
            <a:r>
              <a:rPr b="0" i="0" lang="pt-BR" u="none" strike="noStrike">
                <a:solidFill>
                  <a:srgbClr val="000000"/>
                </a:solidFill>
                <a:latin typeface="Arial"/>
                <a:ea typeface="Arial"/>
                <a:cs typeface="Arial"/>
                <a:sym typeface="Arial"/>
              </a:rPr>
              <a:t> - </a:t>
            </a:r>
            <a:r>
              <a:rPr b="0" i="0" lang="pt-BR" sz="1600" u="none" strike="noStrike">
                <a:solidFill>
                  <a:srgbClr val="000000"/>
                </a:solidFill>
                <a:latin typeface="Calibri"/>
                <a:ea typeface="Calibri"/>
                <a:cs typeface="Calibri"/>
                <a:sym typeface="Calibri"/>
              </a:rPr>
              <a:t>Na distribuição das atividades de regência, o Depa</a:t>
            </a:r>
            <a:r>
              <a:rPr b="1" i="0" lang="pt-BR" sz="1600" u="none" strike="noStrike">
                <a:solidFill>
                  <a:srgbClr val="000000"/>
                </a:solidFill>
                <a:latin typeface="Calibri"/>
                <a:ea typeface="Calibri"/>
                <a:cs typeface="Calibri"/>
                <a:sym typeface="Calibri"/>
              </a:rPr>
              <a:t>rtamento de Áreas </a:t>
            </a:r>
            <a:r>
              <a:rPr b="0" i="0" lang="pt-BR" sz="1600" u="none" strike="noStrike">
                <a:solidFill>
                  <a:srgbClr val="000000"/>
                </a:solidFill>
                <a:latin typeface="Calibri"/>
                <a:ea typeface="Calibri"/>
                <a:cs typeface="Calibri"/>
                <a:sym typeface="Calibri"/>
              </a:rPr>
              <a:t>Acadêmica</a:t>
            </a:r>
            <a:r>
              <a:rPr b="1" i="0" lang="pt-BR" sz="1600" u="none" strike="noStrike">
                <a:solidFill>
                  <a:srgbClr val="000000"/>
                </a:solidFill>
                <a:latin typeface="Calibri"/>
                <a:ea typeface="Calibri"/>
                <a:cs typeface="Calibri"/>
                <a:sym typeface="Calibri"/>
              </a:rPr>
              <a:t>s deverá, prefere</a:t>
            </a:r>
            <a:r>
              <a:rPr b="0" i="0" lang="pt-BR" sz="16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b="0" i="0" lang="pt-BR" u="none" strike="noStrike">
                <a:solidFill>
                  <a:srgbClr val="000000"/>
                </a:solidFill>
                <a:latin typeface="Arial"/>
                <a:ea typeface="Arial"/>
                <a:cs typeface="Arial"/>
                <a:sym typeface="Arial"/>
              </a:rPr>
              <a:t>. </a:t>
            </a:r>
            <a:endParaRPr b="0" sz="1600">
              <a:solidFill>
                <a:schemeClr val="dk1"/>
              </a:solidFill>
              <a:latin typeface="Calibri"/>
              <a:ea typeface="Calibri"/>
              <a:cs typeface="Calibri"/>
              <a:sym typeface="Calibri"/>
            </a:endParaRPr>
          </a:p>
          <a:p>
            <a:pPr indent="431203" lvl="0" marL="122326" marR="0" rtl="0" algn="l">
              <a:spcBef>
                <a:spcPts val="289"/>
              </a:spcBef>
              <a:spcAft>
                <a:spcPts val="0"/>
              </a:spcAft>
              <a:buNone/>
            </a:pPr>
            <a:r>
              <a:rPr b="0" i="0" lang="pt-BR" u="none" strike="noStrike">
                <a:solidFill>
                  <a:srgbClr val="000000"/>
                </a:solidFill>
                <a:latin typeface="Calibri"/>
                <a:ea typeface="Calibri"/>
                <a:cs typeface="Calibri"/>
                <a:sym typeface="Calibri"/>
              </a:rPr>
              <a:t>$1</a:t>
            </a:r>
            <a:r>
              <a:rPr b="0" baseline="30000" i="0" lang="pt-BR" u="none" strike="noStrike">
                <a:solidFill>
                  <a:srgbClr val="000000"/>
                </a:solidFill>
                <a:latin typeface="Calibri"/>
                <a:ea typeface="Calibri"/>
                <a:cs typeface="Calibri"/>
                <a:sym typeface="Calibri"/>
              </a:rPr>
              <a:t>o</a:t>
            </a:r>
            <a:r>
              <a:rPr b="0" i="0" lang="pt-BR" u="none" strike="noStrike">
                <a:solidFill>
                  <a:srgbClr val="303000"/>
                </a:solidFill>
                <a:latin typeface="Calibri"/>
                <a:ea typeface="Calibri"/>
                <a:cs typeface="Calibri"/>
                <a:sym typeface="Calibri"/>
              </a:rPr>
              <a:t>. </a:t>
            </a:r>
            <a:r>
              <a:rPr b="0" i="0" lang="pt-BR" u="none" strike="noStrike">
                <a:solidFill>
                  <a:srgbClr val="000000"/>
                </a:solidFill>
                <a:latin typeface="Calibri"/>
                <a:ea typeface="Calibri"/>
                <a:cs typeface="Calibri"/>
                <a:sym typeface="Calibri"/>
              </a:rPr>
              <a:t>Cada disciplina distinta corresponderá a 0</a:t>
            </a:r>
            <a:r>
              <a:rPr b="0" i="0" lang="pt-BR" u="none" strike="noStrike">
                <a:solidFill>
                  <a:srgbClr val="242400"/>
                </a:solidFill>
                <a:latin typeface="Calibri"/>
                <a:ea typeface="Calibri"/>
                <a:cs typeface="Calibri"/>
                <a:sym typeface="Calibri"/>
              </a:rPr>
              <a:t>,</a:t>
            </a:r>
            <a:r>
              <a:rPr b="0" i="0" lang="pt-BR" u="none" strike="noStrike">
                <a:solidFill>
                  <a:srgbClr val="000000"/>
                </a:solidFill>
                <a:latin typeface="Calibri"/>
                <a:ea typeface="Calibri"/>
                <a:cs typeface="Calibri"/>
                <a:sym typeface="Calibri"/>
              </a:rPr>
              <a:t>5 (meio) ponto na carga horária de trabalho semanal do servidor docente. </a:t>
            </a:r>
            <a:endParaRPr b="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u="none" strike="noStrike">
                <a:solidFill>
                  <a:srgbClr val="000000"/>
                </a:solidFill>
                <a:latin typeface="Calibri"/>
                <a:ea typeface="Calibri"/>
                <a:cs typeface="Calibri"/>
                <a:sym typeface="Calibri"/>
              </a:rPr>
              <a:t>$2</a:t>
            </a:r>
            <a:r>
              <a:rPr b="0" baseline="30000" i="0" lang="pt-BR" u="none" strike="noStrike">
                <a:solidFill>
                  <a:srgbClr val="000000"/>
                </a:solidFill>
                <a:latin typeface="Calibri"/>
                <a:ea typeface="Calibri"/>
                <a:cs typeface="Calibri"/>
                <a:sym typeface="Calibri"/>
              </a:rPr>
              <a:t>o</a:t>
            </a:r>
            <a:r>
              <a:rPr b="0" i="0" lang="pt-BR"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1600" u="none" strike="noStrike">
              <a:solidFill>
                <a:schemeClr val="dk1"/>
              </a:solidFill>
              <a:latin typeface="Calibri"/>
              <a:ea typeface="Calibri"/>
              <a:cs typeface="Calibri"/>
              <a:sym typeface="Calibri"/>
            </a:endParaRPr>
          </a:p>
        </p:txBody>
      </p:sp>
      <p:sp>
        <p:nvSpPr>
          <p:cNvPr id="2953" name="Google Shape;2953;g1e0ef8b40d4_0_4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954" name="Google Shape;2954;g1e0ef8b40d4_0_4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2955" name="Google Shape;2955;g1e0ef8b40d4_0_436"/>
          <p:cNvGrpSpPr/>
          <p:nvPr/>
        </p:nvGrpSpPr>
        <p:grpSpPr>
          <a:xfrm>
            <a:off x="55903" y="3259523"/>
            <a:ext cx="11880493" cy="1908900"/>
            <a:chOff x="-52499" y="2606784"/>
            <a:chExt cx="11880493" cy="1908900"/>
          </a:xfrm>
        </p:grpSpPr>
        <p:sp>
          <p:nvSpPr>
            <p:cNvPr id="2956" name="Google Shape;2956;g1e0ef8b40d4_0_436"/>
            <p:cNvSpPr txBox="1"/>
            <p:nvPr/>
          </p:nvSpPr>
          <p:spPr>
            <a:xfrm>
              <a:off x="-52499" y="31460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957" name="Google Shape;2957;g1e0ef8b40d4_0_436"/>
            <p:cNvSpPr txBox="1"/>
            <p:nvPr/>
          </p:nvSpPr>
          <p:spPr>
            <a:xfrm>
              <a:off x="1457594" y="2606784"/>
              <a:ext cx="10370400" cy="190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lang="pt-BR" sz="1600">
                  <a:solidFill>
                    <a:schemeClr val="dk2"/>
                  </a:solidFill>
                </a:rPr>
                <a:t> - </a:t>
              </a:r>
              <a:r>
                <a:rPr lang="pt-BR" sz="1600">
                  <a:solidFill>
                    <a:schemeClr val="dk2"/>
                  </a:solidFill>
                </a:rPr>
                <a:t>Art. 16. Na distribuição das atividades de regência, o Departamento de Áreas Acadêmicas deverá, preferencialmente, distribuir até três disciplinas distintas por docente, </a:t>
              </a:r>
              <a:r>
                <a:rPr lang="pt-BR" sz="1600">
                  <a:solidFill>
                    <a:srgbClr val="0000FF"/>
                  </a:solidFill>
                </a:rPr>
                <a:t>podendo chegar ao limite máximo de 5 (cinco) disciplinas.</a:t>
              </a:r>
              <a:endParaRPr sz="1600">
                <a:solidFill>
                  <a:srgbClr val="0000FF"/>
                </a:solidFill>
              </a:endParaRPr>
            </a:p>
            <a:p>
              <a:pPr indent="431203" lvl="0" marL="122326" rtl="0" algn="l">
                <a:spcBef>
                  <a:spcPts val="289"/>
                </a:spcBef>
                <a:spcAft>
                  <a:spcPts val="0"/>
                </a:spcAft>
                <a:buNone/>
              </a:pPr>
              <a:r>
                <a:rPr lang="pt-BR" sz="1600">
                  <a:solidFill>
                    <a:schemeClr val="dk2"/>
                  </a:solidFill>
                  <a:latin typeface="Calibri"/>
                  <a:ea typeface="Calibri"/>
                  <a:cs typeface="Calibri"/>
                  <a:sym typeface="Calibri"/>
                </a:rPr>
                <a:t>$1</a:t>
              </a:r>
              <a:r>
                <a:rPr baseline="30000" lang="pt-BR" sz="1600">
                  <a:solidFill>
                    <a:schemeClr val="dk2"/>
                  </a:solidFill>
                  <a:latin typeface="Calibri"/>
                  <a:ea typeface="Calibri"/>
                  <a:cs typeface="Calibri"/>
                  <a:sym typeface="Calibri"/>
                </a:rPr>
                <a:t>o</a:t>
              </a:r>
              <a:r>
                <a:rPr lang="pt-BR" sz="1600">
                  <a:solidFill>
                    <a:srgbClr val="303000"/>
                  </a:solidFill>
                  <a:latin typeface="Calibri"/>
                  <a:ea typeface="Calibri"/>
                  <a:cs typeface="Calibri"/>
                  <a:sym typeface="Calibri"/>
                </a:rPr>
                <a:t>. </a:t>
              </a:r>
              <a:r>
                <a:rPr lang="pt-BR" sz="1600">
                  <a:solidFill>
                    <a:schemeClr val="dk2"/>
                  </a:solidFill>
                  <a:latin typeface="Calibri"/>
                  <a:ea typeface="Calibri"/>
                  <a:cs typeface="Calibri"/>
                  <a:sym typeface="Calibri"/>
                </a:rPr>
                <a:t>Cada disciplina distinta corresponderá a </a:t>
              </a:r>
              <a:r>
                <a:rPr lang="pt-BR" sz="1600">
                  <a:solidFill>
                    <a:srgbClr val="0000FF"/>
                  </a:solidFill>
                  <a:latin typeface="Calibri"/>
                  <a:ea typeface="Calibri"/>
                  <a:cs typeface="Calibri"/>
                  <a:sym typeface="Calibri"/>
                </a:rPr>
                <a:t>1,0 (um) </a:t>
              </a:r>
              <a:r>
                <a:rPr lang="pt-BR" sz="1600">
                  <a:solidFill>
                    <a:schemeClr val="dk2"/>
                  </a:solidFill>
                  <a:latin typeface="Calibri"/>
                  <a:ea typeface="Calibri"/>
                  <a:cs typeface="Calibri"/>
                  <a:sym typeface="Calibri"/>
                </a:rPr>
                <a:t>ponto na carga horária de trabalho semanal do servidor docente. </a:t>
              </a:r>
              <a:endParaRPr sz="1600">
                <a:solidFill>
                  <a:schemeClr val="dk1"/>
                </a:solidFill>
                <a:latin typeface="Calibri"/>
                <a:ea typeface="Calibri"/>
                <a:cs typeface="Calibri"/>
                <a:sym typeface="Calibri"/>
              </a:endParaRPr>
            </a:p>
            <a:p>
              <a:pPr indent="428141" lvl="0" marL="122326" rtl="0" algn="l">
                <a:spcBef>
                  <a:spcPts val="313"/>
                </a:spcBef>
                <a:spcAft>
                  <a:spcPts val="0"/>
                </a:spcAft>
                <a:buNone/>
              </a:pPr>
              <a:r>
                <a:rPr lang="pt-BR" sz="1600">
                  <a:solidFill>
                    <a:schemeClr val="dk2"/>
                  </a:solidFill>
                  <a:latin typeface="Calibri"/>
                  <a:ea typeface="Calibri"/>
                  <a:cs typeface="Calibri"/>
                  <a:sym typeface="Calibri"/>
                </a:rPr>
                <a:t>$2</a:t>
              </a:r>
              <a:r>
                <a:rPr baseline="30000" lang="pt-BR" sz="1600">
                  <a:solidFill>
                    <a:schemeClr val="dk2"/>
                  </a:solidFill>
                  <a:latin typeface="Calibri"/>
                  <a:ea typeface="Calibri"/>
                  <a:cs typeface="Calibri"/>
                  <a:sym typeface="Calibri"/>
                </a:rPr>
                <a:t>o</a:t>
              </a:r>
              <a:r>
                <a:rPr lang="pt-BR" sz="1600">
                  <a:solidFill>
                    <a:schemeClr val="dk2"/>
                  </a:solidFill>
                  <a:latin typeface="Calibri"/>
                  <a:ea typeface="Calibri"/>
                  <a:cs typeface="Calibri"/>
                  <a:sym typeface="Calibri"/>
                </a:rPr>
                <a:t>. Cada turma de regência corresponderá a </a:t>
              </a:r>
              <a:r>
                <a:rPr lang="pt-BR" sz="1600">
                  <a:solidFill>
                    <a:srgbClr val="0000FF"/>
                  </a:solidFill>
                  <a:latin typeface="Calibri"/>
                  <a:ea typeface="Calibri"/>
                  <a:cs typeface="Calibri"/>
                  <a:sym typeface="Calibri"/>
                </a:rPr>
                <a:t>1,0 (um) </a:t>
              </a:r>
              <a:r>
                <a:rPr lang="pt-BR" sz="1600">
                  <a:solidFill>
                    <a:schemeClr val="dk2"/>
                  </a:solidFill>
                  <a:latin typeface="Calibri"/>
                  <a:ea typeface="Calibri"/>
                  <a:cs typeface="Calibri"/>
                  <a:sym typeface="Calibri"/>
                </a:rPr>
                <a:t> ponto na carga horária de trabalho semanal do servidor docente. </a:t>
              </a:r>
              <a:endParaRPr sz="1600">
                <a:solidFill>
                  <a:srgbClr val="0000FF"/>
                </a:solidFill>
              </a:endParaRPr>
            </a:p>
          </p:txBody>
        </p:sp>
      </p:grpSp>
      <p:grpSp>
        <p:nvGrpSpPr>
          <p:cNvPr id="2958" name="Google Shape;2958;g1e0ef8b40d4_0_436"/>
          <p:cNvGrpSpPr/>
          <p:nvPr/>
        </p:nvGrpSpPr>
        <p:grpSpPr>
          <a:xfrm>
            <a:off x="6776" y="5210020"/>
            <a:ext cx="12185374" cy="1569900"/>
            <a:chOff x="30787" y="4135398"/>
            <a:chExt cx="12185374" cy="1569900"/>
          </a:xfrm>
        </p:grpSpPr>
        <p:sp>
          <p:nvSpPr>
            <p:cNvPr id="2959" name="Google Shape;2959;g1e0ef8b40d4_0_436"/>
            <p:cNvSpPr txBox="1"/>
            <p:nvPr/>
          </p:nvSpPr>
          <p:spPr>
            <a:xfrm>
              <a:off x="30787" y="4310503"/>
              <a:ext cx="8949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00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960" name="Google Shape;2960;g1e0ef8b40d4_0_436"/>
            <p:cNvSpPr txBox="1"/>
            <p:nvPr/>
          </p:nvSpPr>
          <p:spPr>
            <a:xfrm>
              <a:off x="1029160" y="4135398"/>
              <a:ext cx="11187000" cy="1569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200">
                  <a:solidFill>
                    <a:schemeClr val="dk1"/>
                  </a:solidFill>
                  <a:latin typeface="Calibri"/>
                  <a:ea typeface="Calibri"/>
                  <a:cs typeface="Calibri"/>
                  <a:sym typeface="Calibri"/>
                </a:rPr>
                <a:t>Proposta 1 (caput): Especificar casos de “estrita necessidade” para que essa situação não seja banalizada. Caso essa “estrita necessidade” não seja definida, o melhor é que essa parte seja suprimida. Atualmente temos professores sobrecarregados no planejamento de diversas disciplinas, dentre outras atividades, e a espera por mais professores contratados se prolongando.</a:t>
              </a:r>
              <a:endParaRPr sz="12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200">
                  <a:solidFill>
                    <a:schemeClr val="dk1"/>
                  </a:solidFill>
                  <a:latin typeface="Calibri"/>
                  <a:ea typeface="Calibri"/>
                  <a:cs typeface="Calibri"/>
                  <a:sym typeface="Calibri"/>
                </a:rPr>
                <a:t>Proposta 2 (1º parágrafo): Alterar a pontuação de cada disciplina distinta para 1 ponto na planilha de carga horária.</a:t>
              </a:r>
              <a:endParaRPr sz="12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200">
                  <a:solidFill>
                    <a:schemeClr val="dk1"/>
                  </a:solidFill>
                  <a:latin typeface="Calibri"/>
                  <a:ea typeface="Calibri"/>
                  <a:cs typeface="Calibri"/>
                  <a:sym typeface="Calibri"/>
                </a:rPr>
                <a:t>Em nossa opinião essa pontuação não reflete de forma fidedigna a complexidade dos planejamentos de disciplinas distintas em um mesmo período letivo.</a:t>
              </a:r>
              <a:endParaRPr sz="12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200">
                  <a:solidFill>
                    <a:schemeClr val="dk1"/>
                  </a:solidFill>
                  <a:latin typeface="Calibri"/>
                  <a:ea typeface="Calibri"/>
                  <a:cs typeface="Calibri"/>
                  <a:sym typeface="Calibri"/>
                </a:rPr>
                <a:t>Proposta 3 (2º parágrafo): Alterar a pontuação de cada turma de regência distinta para 1 ponto na planilha de carga horária.</a:t>
              </a:r>
              <a:endParaRPr sz="12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200">
                  <a:solidFill>
                    <a:schemeClr val="dk1"/>
                  </a:solidFill>
                  <a:latin typeface="Calibri"/>
                  <a:ea typeface="Calibri"/>
                  <a:cs typeface="Calibri"/>
                  <a:sym typeface="Calibri"/>
                </a:rPr>
                <a:t>O IFG tem por objetivo estratégico que as disciplinas de cada curso sejam ministradas de forma cada vez mais integrada e contextualizada com a realidade da profissão para a qual o curso forma. Dado essa demanda, é necessário valorizar o trabalho de planejamento do docente que ministra uma mesma disciplina para cursos distintos.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5" name="Shape 2965"/>
        <p:cNvGrpSpPr/>
        <p:nvPr/>
      </p:nvGrpSpPr>
      <p:grpSpPr>
        <a:xfrm>
          <a:off x="0" y="0"/>
          <a:ext cx="0" cy="0"/>
          <a:chOff x="0" y="0"/>
          <a:chExt cx="0" cy="0"/>
        </a:xfrm>
      </p:grpSpPr>
      <p:sp>
        <p:nvSpPr>
          <p:cNvPr id="2966" name="Google Shape;2966;g1e0ef8b40d4_0_4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967" name="Google Shape;2967;g1e0ef8b40d4_0_4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968" name="Google Shape;2968;g1e0ef8b40d4_0_4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969" name="Google Shape;2969;g1e0ef8b40d4_0_4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970" name="Google Shape;2970;g1e0ef8b40d4_0_458"/>
          <p:cNvSpPr txBox="1"/>
          <p:nvPr>
            <p:ph idx="1" type="body"/>
          </p:nvPr>
        </p:nvSpPr>
        <p:spPr>
          <a:xfrm>
            <a:off x="70903" y="2083511"/>
            <a:ext cx="1480200" cy="538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971" name="Google Shape;2971;g1e0ef8b40d4_0_458"/>
          <p:cNvSpPr txBox="1"/>
          <p:nvPr/>
        </p:nvSpPr>
        <p:spPr>
          <a:xfrm>
            <a:off x="1551011" y="1944572"/>
            <a:ext cx="10400400" cy="194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b="0" i="0" lang="pt-BR" sz="1600" u="none" strike="noStrike">
                <a:solidFill>
                  <a:srgbClr val="000000"/>
                </a:solidFill>
                <a:latin typeface="Arial"/>
                <a:ea typeface="Arial"/>
                <a:cs typeface="Arial"/>
                <a:sym typeface="Arial"/>
              </a:rPr>
              <a:t> - </a:t>
            </a:r>
            <a:r>
              <a:rPr b="0" i="0" lang="pt-BR" sz="1800" u="none" strike="noStrike">
                <a:solidFill>
                  <a:srgbClr val="000000"/>
                </a:solidFill>
                <a:latin typeface="Calibri"/>
                <a:ea typeface="Calibri"/>
                <a:cs typeface="Calibri"/>
                <a:sym typeface="Calibri"/>
              </a:rPr>
              <a:t>Na distribuição das atividades de regência, o Depa</a:t>
            </a:r>
            <a:r>
              <a:rPr b="1" i="0" lang="pt-BR" sz="1800" u="none" strike="noStrike">
                <a:solidFill>
                  <a:srgbClr val="000000"/>
                </a:solidFill>
                <a:latin typeface="Calibri"/>
                <a:ea typeface="Calibri"/>
                <a:cs typeface="Calibri"/>
                <a:sym typeface="Calibri"/>
              </a:rPr>
              <a:t>rtamento de Áreas </a:t>
            </a:r>
            <a:r>
              <a:rPr b="0" i="0" lang="pt-BR" sz="1800" u="none" strike="noStrike">
                <a:solidFill>
                  <a:srgbClr val="000000"/>
                </a:solidFill>
                <a:latin typeface="Calibri"/>
                <a:ea typeface="Calibri"/>
                <a:cs typeface="Calibri"/>
                <a:sym typeface="Calibri"/>
              </a:rPr>
              <a:t>Acadêmica</a:t>
            </a:r>
            <a:r>
              <a:rPr b="1" i="0" lang="pt-BR" sz="1800" u="none" strike="noStrike">
                <a:solidFill>
                  <a:srgbClr val="000000"/>
                </a:solidFill>
                <a:latin typeface="Calibri"/>
                <a:ea typeface="Calibri"/>
                <a:cs typeface="Calibri"/>
                <a:sym typeface="Calibri"/>
              </a:rPr>
              <a:t>s deverá, prefere</a:t>
            </a:r>
            <a:r>
              <a:rPr b="0" i="0" lang="pt-BR" sz="18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lang="pt-BR" sz="1600">
                <a:solidFill>
                  <a:srgbClr val="0000FF"/>
                </a:solidFill>
              </a:rPr>
              <a:t>.</a:t>
            </a:r>
            <a:endParaRPr sz="1800">
              <a:solidFill>
                <a:schemeClr val="dk1"/>
              </a:solidFill>
              <a:latin typeface="Calibri"/>
              <a:ea typeface="Calibri"/>
              <a:cs typeface="Calibri"/>
              <a:sym typeface="Calibri"/>
            </a:endParaRPr>
          </a:p>
          <a:p>
            <a:pPr indent="431203" lvl="0" marL="113144" marR="0" rtl="0" algn="just">
              <a:spcBef>
                <a:spcPts val="0"/>
              </a:spcBef>
              <a:spcAft>
                <a:spcPts val="0"/>
              </a:spcAft>
              <a:buNone/>
            </a:pPr>
            <a:r>
              <a:rPr b="0" i="0" lang="pt-BR" sz="1600" u="none" strike="noStrike">
                <a:solidFill>
                  <a:srgbClr val="000000"/>
                </a:solidFill>
                <a:latin typeface="Calibri"/>
                <a:ea typeface="Calibri"/>
                <a:cs typeface="Calibri"/>
                <a:sym typeface="Calibri"/>
              </a:rPr>
              <a:t>$1</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303000"/>
                </a:solidFill>
                <a:latin typeface="Calibri"/>
                <a:ea typeface="Calibri"/>
                <a:cs typeface="Calibri"/>
                <a:sym typeface="Calibri"/>
              </a:rPr>
              <a:t>. </a:t>
            </a:r>
            <a:r>
              <a:rPr b="0" i="0" lang="pt-BR" sz="1600" u="none" strike="noStrike">
                <a:solidFill>
                  <a:srgbClr val="000000"/>
                </a:solidFill>
                <a:latin typeface="Calibri"/>
                <a:ea typeface="Calibri"/>
                <a:cs typeface="Calibri"/>
                <a:sym typeface="Calibri"/>
              </a:rPr>
              <a:t>Cada disciplina distinta corresponderá a 0</a:t>
            </a:r>
            <a:r>
              <a:rPr b="0" i="0" lang="pt-BR" sz="1600" u="none" strike="noStrike">
                <a:solidFill>
                  <a:srgbClr val="2424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5 (meio) ponto na carga horária de trabalho semanal do servidor docente. </a:t>
            </a:r>
            <a:endParaRPr b="0" sz="16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600" u="none" strike="noStrike">
                <a:solidFill>
                  <a:srgbClr val="000000"/>
                </a:solidFill>
                <a:latin typeface="Calibri"/>
                <a:ea typeface="Calibri"/>
                <a:cs typeface="Calibri"/>
                <a:sym typeface="Calibri"/>
              </a:rPr>
              <a:t>$2</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1800" u="none" strike="noStrike">
              <a:solidFill>
                <a:schemeClr val="dk1"/>
              </a:solidFill>
              <a:latin typeface="Calibri"/>
              <a:ea typeface="Calibri"/>
              <a:cs typeface="Calibri"/>
              <a:sym typeface="Calibri"/>
            </a:endParaRPr>
          </a:p>
        </p:txBody>
      </p:sp>
      <p:sp>
        <p:nvSpPr>
          <p:cNvPr id="2972" name="Google Shape;2972;g1e0ef8b40d4_0_4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973" name="Google Shape;2973;g1e0ef8b40d4_0_4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2974" name="Google Shape;2974;g1e0ef8b40d4_0_458"/>
          <p:cNvGrpSpPr/>
          <p:nvPr/>
        </p:nvGrpSpPr>
        <p:grpSpPr>
          <a:xfrm>
            <a:off x="154178" y="3930341"/>
            <a:ext cx="11782218" cy="1985700"/>
            <a:chOff x="45776" y="3156984"/>
            <a:chExt cx="11782218" cy="1985700"/>
          </a:xfrm>
        </p:grpSpPr>
        <p:sp>
          <p:nvSpPr>
            <p:cNvPr id="2975" name="Google Shape;2975;g1e0ef8b40d4_0_4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976" name="Google Shape;2976;g1e0ef8b40d4_0_458"/>
            <p:cNvSpPr txBox="1"/>
            <p:nvPr/>
          </p:nvSpPr>
          <p:spPr>
            <a:xfrm>
              <a:off x="1457594" y="3156984"/>
              <a:ext cx="10370400" cy="198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lang="pt-BR" sz="1600">
                  <a:solidFill>
                    <a:schemeClr val="dk2"/>
                  </a:solidFill>
                </a:rPr>
                <a:t> - </a:t>
              </a:r>
              <a:r>
                <a:rPr lang="pt-BR" sz="1800">
                  <a:solidFill>
                    <a:schemeClr val="dk2"/>
                  </a:solidFill>
                  <a:latin typeface="Calibri"/>
                  <a:ea typeface="Calibri"/>
                  <a:cs typeface="Calibri"/>
                  <a:sym typeface="Calibri"/>
                </a:rPr>
                <a:t>Na distribuição das atividades de regência, o Depa</a:t>
              </a:r>
              <a:r>
                <a:rPr b="1" lang="pt-BR" sz="1800">
                  <a:solidFill>
                    <a:schemeClr val="dk2"/>
                  </a:solidFill>
                  <a:latin typeface="Calibri"/>
                  <a:ea typeface="Calibri"/>
                  <a:cs typeface="Calibri"/>
                  <a:sym typeface="Calibri"/>
                </a:rPr>
                <a:t>rtamento de Áreas </a:t>
              </a:r>
              <a:r>
                <a:rPr lang="pt-BR" sz="1800">
                  <a:solidFill>
                    <a:schemeClr val="dk2"/>
                  </a:solidFill>
                  <a:latin typeface="Calibri"/>
                  <a:ea typeface="Calibri"/>
                  <a:cs typeface="Calibri"/>
                  <a:sym typeface="Calibri"/>
                </a:rPr>
                <a:t>Acadêmica</a:t>
              </a:r>
              <a:r>
                <a:rPr b="1" lang="pt-BR" sz="1800">
                  <a:solidFill>
                    <a:schemeClr val="dk2"/>
                  </a:solidFill>
                  <a:latin typeface="Calibri"/>
                  <a:ea typeface="Calibri"/>
                  <a:cs typeface="Calibri"/>
                  <a:sym typeface="Calibri"/>
                </a:rPr>
                <a:t>s deverá, prefere</a:t>
              </a:r>
              <a:r>
                <a:rPr lang="pt-BR" sz="1800">
                  <a:solidFill>
                    <a:schemeClr val="dk2"/>
                  </a:solidFill>
                  <a:latin typeface="Calibri"/>
                  <a:ea typeface="Calibri"/>
                  <a:cs typeface="Calibri"/>
                  <a:sym typeface="Calibri"/>
                </a:rPr>
                <a:t>ncialmente, distribuir até três disciplinas distintas por docente, podendo chegar, no caso de estrita necessidade, ao limite máximo de 5 (cinco) disciplinas </a:t>
              </a:r>
              <a:r>
                <a:rPr lang="pt-BR" sz="1600">
                  <a:solidFill>
                    <a:srgbClr val="0000FF"/>
                  </a:solidFill>
                </a:rPr>
                <a:t>e um número máximo de 5 turmas.</a:t>
              </a:r>
              <a:r>
                <a:rPr lang="pt-BR" sz="1600">
                  <a:solidFill>
                    <a:schemeClr val="dk2"/>
                  </a:solidFill>
                </a:rPr>
                <a:t> . </a:t>
              </a:r>
              <a:endParaRPr sz="1800">
                <a:solidFill>
                  <a:schemeClr val="dk1"/>
                </a:solidFill>
                <a:latin typeface="Calibri"/>
                <a:ea typeface="Calibri"/>
                <a:cs typeface="Calibri"/>
                <a:sym typeface="Calibri"/>
              </a:endParaRPr>
            </a:p>
            <a:p>
              <a:pPr indent="431203" lvl="0" marL="122326" rtl="0" algn="l">
                <a:spcBef>
                  <a:spcPts val="289"/>
                </a:spcBef>
                <a:spcAft>
                  <a:spcPts val="0"/>
                </a:spcAft>
                <a:buNone/>
              </a:pPr>
              <a:r>
                <a:rPr lang="pt-BR" sz="1600">
                  <a:solidFill>
                    <a:schemeClr val="dk2"/>
                  </a:solidFill>
                  <a:latin typeface="Calibri"/>
                  <a:ea typeface="Calibri"/>
                  <a:cs typeface="Calibri"/>
                  <a:sym typeface="Calibri"/>
                </a:rPr>
                <a:t>$1</a:t>
              </a:r>
              <a:r>
                <a:rPr baseline="30000" lang="pt-BR" sz="1600">
                  <a:solidFill>
                    <a:schemeClr val="dk2"/>
                  </a:solidFill>
                  <a:latin typeface="Calibri"/>
                  <a:ea typeface="Calibri"/>
                  <a:cs typeface="Calibri"/>
                  <a:sym typeface="Calibri"/>
                </a:rPr>
                <a:t>o</a:t>
              </a:r>
              <a:r>
                <a:rPr lang="pt-BR" sz="1600">
                  <a:solidFill>
                    <a:srgbClr val="303000"/>
                  </a:solidFill>
                  <a:latin typeface="Calibri"/>
                  <a:ea typeface="Calibri"/>
                  <a:cs typeface="Calibri"/>
                  <a:sym typeface="Calibri"/>
                </a:rPr>
                <a:t>. </a:t>
              </a:r>
              <a:r>
                <a:rPr lang="pt-BR" sz="1600">
                  <a:solidFill>
                    <a:schemeClr val="dk2"/>
                  </a:solidFill>
                  <a:latin typeface="Calibri"/>
                  <a:ea typeface="Calibri"/>
                  <a:cs typeface="Calibri"/>
                  <a:sym typeface="Calibri"/>
                </a:rPr>
                <a:t>Cada disciplina distinta corresponderá a 0</a:t>
              </a:r>
              <a:r>
                <a:rPr lang="pt-BR" sz="1600">
                  <a:solidFill>
                    <a:srgbClr val="242400"/>
                  </a:solidFill>
                  <a:latin typeface="Calibri"/>
                  <a:ea typeface="Calibri"/>
                  <a:cs typeface="Calibri"/>
                  <a:sym typeface="Calibri"/>
                </a:rPr>
                <a:t>,</a:t>
              </a:r>
              <a:r>
                <a:rPr lang="pt-BR" sz="1600">
                  <a:solidFill>
                    <a:schemeClr val="dk2"/>
                  </a:solidFill>
                  <a:latin typeface="Calibri"/>
                  <a:ea typeface="Calibri"/>
                  <a:cs typeface="Calibri"/>
                  <a:sym typeface="Calibri"/>
                </a:rPr>
                <a:t>5 (meio) ponto na carga horária de trabalho semanal do servidor docente. </a:t>
              </a:r>
              <a:endParaRPr sz="1600">
                <a:solidFill>
                  <a:schemeClr val="dk1"/>
                </a:solidFill>
                <a:latin typeface="Calibri"/>
                <a:ea typeface="Calibri"/>
                <a:cs typeface="Calibri"/>
                <a:sym typeface="Calibri"/>
              </a:endParaRPr>
            </a:p>
            <a:p>
              <a:pPr indent="428141" lvl="0" marL="122326" rtl="0" algn="l">
                <a:spcBef>
                  <a:spcPts val="313"/>
                </a:spcBef>
                <a:spcAft>
                  <a:spcPts val="0"/>
                </a:spcAft>
                <a:buNone/>
              </a:pPr>
              <a:r>
                <a:rPr lang="pt-BR" sz="1600">
                  <a:solidFill>
                    <a:schemeClr val="dk2"/>
                  </a:solidFill>
                  <a:latin typeface="Calibri"/>
                  <a:ea typeface="Calibri"/>
                  <a:cs typeface="Calibri"/>
                  <a:sym typeface="Calibri"/>
                </a:rPr>
                <a:t>$2</a:t>
              </a:r>
              <a:r>
                <a:rPr baseline="30000" lang="pt-BR" sz="1600">
                  <a:solidFill>
                    <a:schemeClr val="dk2"/>
                  </a:solidFill>
                  <a:latin typeface="Calibri"/>
                  <a:ea typeface="Calibri"/>
                  <a:cs typeface="Calibri"/>
                  <a:sym typeface="Calibri"/>
                </a:rPr>
                <a:t>o</a:t>
              </a:r>
              <a:r>
                <a:rPr lang="pt-BR" sz="1600">
                  <a:solidFill>
                    <a:schemeClr val="dk2"/>
                  </a:solidFill>
                  <a:latin typeface="Calibri"/>
                  <a:ea typeface="Calibri"/>
                  <a:cs typeface="Calibri"/>
                  <a:sym typeface="Calibri"/>
                </a:rPr>
                <a:t>. Cada turma de regência corresponderá a 0,5 (meio) ponto na carga horária de trabalho semanal do servidor docente. </a:t>
              </a:r>
              <a:endParaRPr b="1" sz="1900">
                <a:solidFill>
                  <a:schemeClr val="dk1"/>
                </a:solidFill>
                <a:latin typeface="Calibri"/>
                <a:ea typeface="Calibri"/>
                <a:cs typeface="Calibri"/>
                <a:sym typeface="Calibri"/>
              </a:endParaRPr>
            </a:p>
          </p:txBody>
        </p:sp>
      </p:grpSp>
      <p:grpSp>
        <p:nvGrpSpPr>
          <p:cNvPr id="2977" name="Google Shape;2977;g1e0ef8b40d4_0_458"/>
          <p:cNvGrpSpPr/>
          <p:nvPr/>
        </p:nvGrpSpPr>
        <p:grpSpPr>
          <a:xfrm>
            <a:off x="55915" y="5983863"/>
            <a:ext cx="11978743" cy="467100"/>
            <a:chOff x="30789" y="4310491"/>
            <a:chExt cx="11978743" cy="467100"/>
          </a:xfrm>
        </p:grpSpPr>
        <p:sp>
          <p:nvSpPr>
            <p:cNvPr id="2978" name="Google Shape;2978;g1e0ef8b40d4_0_458"/>
            <p:cNvSpPr txBox="1"/>
            <p:nvPr/>
          </p:nvSpPr>
          <p:spPr>
            <a:xfrm>
              <a:off x="30789" y="431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979" name="Google Shape;2979;g1e0ef8b40d4_0_458"/>
            <p:cNvSpPr txBox="1"/>
            <p:nvPr/>
          </p:nvSpPr>
          <p:spPr>
            <a:xfrm>
              <a:off x="1639132" y="43594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Limitar o número de turmas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4" name="Shape 2984"/>
        <p:cNvGrpSpPr/>
        <p:nvPr/>
      </p:nvGrpSpPr>
      <p:grpSpPr>
        <a:xfrm>
          <a:off x="0" y="0"/>
          <a:ext cx="0" cy="0"/>
          <a:chOff x="0" y="0"/>
          <a:chExt cx="0" cy="0"/>
        </a:xfrm>
      </p:grpSpPr>
      <p:sp>
        <p:nvSpPr>
          <p:cNvPr id="2985" name="Google Shape;2985;g1e0ef8b40d4_0_47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2986" name="Google Shape;2986;g1e0ef8b40d4_0_4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2987" name="Google Shape;2987;g1e0ef8b40d4_0_4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988" name="Google Shape;2988;g1e0ef8b40d4_0_4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989" name="Google Shape;2989;g1e0ef8b40d4_0_478"/>
          <p:cNvSpPr txBox="1"/>
          <p:nvPr>
            <p:ph idx="1" type="body"/>
          </p:nvPr>
        </p:nvSpPr>
        <p:spPr>
          <a:xfrm>
            <a:off x="70903" y="2083511"/>
            <a:ext cx="1480200" cy="538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990" name="Google Shape;2990;g1e0ef8b40d4_0_478"/>
          <p:cNvSpPr txBox="1"/>
          <p:nvPr/>
        </p:nvSpPr>
        <p:spPr>
          <a:xfrm>
            <a:off x="1551011" y="1944572"/>
            <a:ext cx="10400400" cy="194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b="0" i="0" lang="pt-BR" sz="1600" u="none" strike="noStrike">
                <a:solidFill>
                  <a:srgbClr val="000000"/>
                </a:solidFill>
                <a:latin typeface="Arial"/>
                <a:ea typeface="Arial"/>
                <a:cs typeface="Arial"/>
                <a:sym typeface="Arial"/>
              </a:rPr>
              <a:t> - </a:t>
            </a:r>
            <a:r>
              <a:rPr b="0" i="0" lang="pt-BR" sz="1800" u="none" strike="noStrike">
                <a:solidFill>
                  <a:srgbClr val="000000"/>
                </a:solidFill>
                <a:latin typeface="Calibri"/>
                <a:ea typeface="Calibri"/>
                <a:cs typeface="Calibri"/>
                <a:sym typeface="Calibri"/>
              </a:rPr>
              <a:t>Na distribuição das atividades de regência, o Depa</a:t>
            </a:r>
            <a:r>
              <a:rPr b="1" i="0" lang="pt-BR" sz="1800" u="none" strike="noStrike">
                <a:solidFill>
                  <a:srgbClr val="000000"/>
                </a:solidFill>
                <a:latin typeface="Calibri"/>
                <a:ea typeface="Calibri"/>
                <a:cs typeface="Calibri"/>
                <a:sym typeface="Calibri"/>
              </a:rPr>
              <a:t>rtamento de Áreas </a:t>
            </a:r>
            <a:r>
              <a:rPr b="0" i="0" lang="pt-BR" sz="1800" u="none" strike="noStrike">
                <a:solidFill>
                  <a:srgbClr val="000000"/>
                </a:solidFill>
                <a:latin typeface="Calibri"/>
                <a:ea typeface="Calibri"/>
                <a:cs typeface="Calibri"/>
                <a:sym typeface="Calibri"/>
              </a:rPr>
              <a:t>Acadêmica</a:t>
            </a:r>
            <a:r>
              <a:rPr b="1" i="0" lang="pt-BR" sz="1800" u="none" strike="noStrike">
                <a:solidFill>
                  <a:srgbClr val="000000"/>
                </a:solidFill>
                <a:latin typeface="Calibri"/>
                <a:ea typeface="Calibri"/>
                <a:cs typeface="Calibri"/>
                <a:sym typeface="Calibri"/>
              </a:rPr>
              <a:t>s deverá, prefere</a:t>
            </a:r>
            <a:r>
              <a:rPr b="0" i="0" lang="pt-BR" sz="18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lang="pt-BR" sz="1600">
                <a:solidFill>
                  <a:srgbClr val="0000FF"/>
                </a:solidFill>
              </a:rPr>
              <a:t>.</a:t>
            </a:r>
            <a:endParaRPr sz="1800">
              <a:solidFill>
                <a:schemeClr val="dk1"/>
              </a:solidFill>
              <a:latin typeface="Calibri"/>
              <a:ea typeface="Calibri"/>
              <a:cs typeface="Calibri"/>
              <a:sym typeface="Calibri"/>
            </a:endParaRPr>
          </a:p>
          <a:p>
            <a:pPr indent="431203" lvl="0" marL="113144" marR="0" rtl="0" algn="just">
              <a:spcBef>
                <a:spcPts val="0"/>
              </a:spcBef>
              <a:spcAft>
                <a:spcPts val="0"/>
              </a:spcAft>
              <a:buNone/>
            </a:pPr>
            <a:r>
              <a:rPr b="0" i="0" lang="pt-BR" sz="1600" u="none" strike="noStrike">
                <a:solidFill>
                  <a:srgbClr val="000000"/>
                </a:solidFill>
                <a:latin typeface="Calibri"/>
                <a:ea typeface="Calibri"/>
                <a:cs typeface="Calibri"/>
                <a:sym typeface="Calibri"/>
              </a:rPr>
              <a:t>$1</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303000"/>
                </a:solidFill>
                <a:latin typeface="Calibri"/>
                <a:ea typeface="Calibri"/>
                <a:cs typeface="Calibri"/>
                <a:sym typeface="Calibri"/>
              </a:rPr>
              <a:t>. </a:t>
            </a:r>
            <a:r>
              <a:rPr b="0" i="0" lang="pt-BR" sz="1600" u="none" strike="noStrike">
                <a:solidFill>
                  <a:srgbClr val="000000"/>
                </a:solidFill>
                <a:latin typeface="Calibri"/>
                <a:ea typeface="Calibri"/>
                <a:cs typeface="Calibri"/>
                <a:sym typeface="Calibri"/>
              </a:rPr>
              <a:t>Cada disciplina distinta corresponderá a 0</a:t>
            </a:r>
            <a:r>
              <a:rPr b="0" i="0" lang="pt-BR" sz="1600" u="none" strike="noStrike">
                <a:solidFill>
                  <a:srgbClr val="2424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5 (meio) ponto na carga horária de trabalho semanal do servidor docente. </a:t>
            </a:r>
            <a:endParaRPr b="0" sz="16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600" u="none" strike="noStrike">
                <a:solidFill>
                  <a:srgbClr val="000000"/>
                </a:solidFill>
                <a:latin typeface="Calibri"/>
                <a:ea typeface="Calibri"/>
                <a:cs typeface="Calibri"/>
                <a:sym typeface="Calibri"/>
              </a:rPr>
              <a:t>$2</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1800" u="none" strike="noStrike">
              <a:solidFill>
                <a:schemeClr val="dk1"/>
              </a:solidFill>
              <a:latin typeface="Calibri"/>
              <a:ea typeface="Calibri"/>
              <a:cs typeface="Calibri"/>
              <a:sym typeface="Calibri"/>
            </a:endParaRPr>
          </a:p>
        </p:txBody>
      </p:sp>
      <p:sp>
        <p:nvSpPr>
          <p:cNvPr id="2991" name="Google Shape;2991;g1e0ef8b40d4_0_4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2992" name="Google Shape;2992;g1e0ef8b40d4_0_4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2993" name="Google Shape;2993;g1e0ef8b40d4_0_478"/>
          <p:cNvGrpSpPr/>
          <p:nvPr/>
        </p:nvGrpSpPr>
        <p:grpSpPr>
          <a:xfrm>
            <a:off x="55903" y="3930341"/>
            <a:ext cx="11880493" cy="2195100"/>
            <a:chOff x="-52499" y="3156984"/>
            <a:chExt cx="11880493" cy="2195100"/>
          </a:xfrm>
        </p:grpSpPr>
        <p:sp>
          <p:nvSpPr>
            <p:cNvPr id="2994" name="Google Shape;2994;g1e0ef8b40d4_0_478"/>
            <p:cNvSpPr txBox="1"/>
            <p:nvPr/>
          </p:nvSpPr>
          <p:spPr>
            <a:xfrm>
              <a:off x="-52499" y="40006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2995" name="Google Shape;2995;g1e0ef8b40d4_0_478"/>
            <p:cNvSpPr txBox="1"/>
            <p:nvPr/>
          </p:nvSpPr>
          <p:spPr>
            <a:xfrm>
              <a:off x="1457594" y="3156984"/>
              <a:ext cx="10370400" cy="219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lang="pt-BR" sz="1600">
                  <a:solidFill>
                    <a:schemeClr val="dk2"/>
                  </a:solidFill>
                </a:rPr>
                <a:t> - </a:t>
              </a:r>
              <a:r>
                <a:rPr lang="pt-BR" sz="1800">
                  <a:solidFill>
                    <a:schemeClr val="dk2"/>
                  </a:solidFill>
                  <a:latin typeface="Calibri"/>
                  <a:ea typeface="Calibri"/>
                  <a:cs typeface="Calibri"/>
                  <a:sym typeface="Calibri"/>
                </a:rPr>
                <a:t>Na distribuição das atividades de regência, o Depa</a:t>
              </a:r>
              <a:r>
                <a:rPr b="1" lang="pt-BR" sz="1800">
                  <a:solidFill>
                    <a:schemeClr val="dk2"/>
                  </a:solidFill>
                  <a:latin typeface="Calibri"/>
                  <a:ea typeface="Calibri"/>
                  <a:cs typeface="Calibri"/>
                  <a:sym typeface="Calibri"/>
                </a:rPr>
                <a:t>rtamento de Áreas </a:t>
              </a:r>
              <a:r>
                <a:rPr lang="pt-BR" sz="1800">
                  <a:solidFill>
                    <a:schemeClr val="dk2"/>
                  </a:solidFill>
                  <a:latin typeface="Calibri"/>
                  <a:ea typeface="Calibri"/>
                  <a:cs typeface="Calibri"/>
                  <a:sym typeface="Calibri"/>
                </a:rPr>
                <a:t>Acadêmica</a:t>
              </a:r>
              <a:r>
                <a:rPr b="1" lang="pt-BR" sz="1800">
                  <a:solidFill>
                    <a:schemeClr val="dk2"/>
                  </a:solidFill>
                  <a:latin typeface="Calibri"/>
                  <a:ea typeface="Calibri"/>
                  <a:cs typeface="Calibri"/>
                  <a:sym typeface="Calibri"/>
                </a:rPr>
                <a:t>s deverá, prefere</a:t>
              </a:r>
              <a:r>
                <a:rPr lang="pt-BR" sz="1800">
                  <a:solidFill>
                    <a:schemeClr val="dk2"/>
                  </a:solidFill>
                  <a:latin typeface="Calibri"/>
                  <a:ea typeface="Calibri"/>
                  <a:cs typeface="Calibri"/>
                  <a:sym typeface="Calibri"/>
                </a:rPr>
                <a:t>ncialmente, distribuir até três disciplinas distintas por docente, podendo chegar, no caso de estrita necessidade, ao limite máximo de 5 (cinco) disciplinas </a:t>
              </a:r>
              <a:endParaRPr sz="1600">
                <a:solidFill>
                  <a:srgbClr val="0000FF"/>
                </a:solidFill>
              </a:endParaRPr>
            </a:p>
            <a:p>
              <a:pPr indent="431203" lvl="0" marL="113144" rtl="0" algn="just">
                <a:spcBef>
                  <a:spcPts val="0"/>
                </a:spcBef>
                <a:spcAft>
                  <a:spcPts val="0"/>
                </a:spcAft>
                <a:buSzPts val="1100"/>
                <a:buNone/>
              </a:pPr>
              <a:r>
                <a:rPr lang="pt-BR" sz="1600">
                  <a:solidFill>
                    <a:schemeClr val="dk2"/>
                  </a:solidFill>
                  <a:latin typeface="Calibri"/>
                  <a:ea typeface="Calibri"/>
                  <a:cs typeface="Calibri"/>
                  <a:sym typeface="Calibri"/>
                </a:rPr>
                <a:t>§ 1º Cada disciplina distinta corresponderá a 0,5 (meio) ponto na carga horária de trabalho semanal do servidor docente, </a:t>
              </a:r>
              <a:r>
                <a:rPr lang="pt-BR" sz="1600">
                  <a:solidFill>
                    <a:srgbClr val="0000FF"/>
                  </a:solidFill>
                  <a:latin typeface="Calibri"/>
                  <a:ea typeface="Calibri"/>
                  <a:cs typeface="Calibri"/>
                  <a:sym typeface="Calibri"/>
                </a:rPr>
                <a:t>para o caso de até 3 disciplinas, e 0,75 (setenta e cinco décimos) ponto na carga horária de trabalho semanal do servidor docente, para o caso de mais de 3 disciplinas.</a:t>
              </a:r>
              <a:endParaRPr sz="1600">
                <a:solidFill>
                  <a:srgbClr val="0000FF"/>
                </a:solidFill>
                <a:latin typeface="Calibri"/>
                <a:ea typeface="Calibri"/>
                <a:cs typeface="Calibri"/>
                <a:sym typeface="Calibri"/>
              </a:endParaRPr>
            </a:p>
            <a:p>
              <a:pPr indent="428141" lvl="0" marL="122326" rtl="0" algn="l">
                <a:spcBef>
                  <a:spcPts val="313"/>
                </a:spcBef>
                <a:spcAft>
                  <a:spcPts val="0"/>
                </a:spcAft>
                <a:buNone/>
              </a:pPr>
              <a:r>
                <a:rPr lang="pt-BR" sz="1600">
                  <a:solidFill>
                    <a:schemeClr val="dk2"/>
                  </a:solidFill>
                  <a:latin typeface="Calibri"/>
                  <a:ea typeface="Calibri"/>
                  <a:cs typeface="Calibri"/>
                  <a:sym typeface="Calibri"/>
                </a:rPr>
                <a:t>$2</a:t>
              </a:r>
              <a:r>
                <a:rPr baseline="30000" lang="pt-BR" sz="1600">
                  <a:solidFill>
                    <a:schemeClr val="dk2"/>
                  </a:solidFill>
                  <a:latin typeface="Calibri"/>
                  <a:ea typeface="Calibri"/>
                  <a:cs typeface="Calibri"/>
                  <a:sym typeface="Calibri"/>
                </a:rPr>
                <a:t>o</a:t>
              </a:r>
              <a:r>
                <a:rPr lang="pt-BR" sz="1600">
                  <a:solidFill>
                    <a:schemeClr val="dk2"/>
                  </a:solidFill>
                  <a:latin typeface="Calibri"/>
                  <a:ea typeface="Calibri"/>
                  <a:cs typeface="Calibri"/>
                  <a:sym typeface="Calibri"/>
                </a:rPr>
                <a:t>. Cada turma de regência corresponderá a 0,5 (meio) ponto na carga horária de trabalho semanal do servidor docente. </a:t>
              </a:r>
              <a:endParaRPr b="1" sz="1900">
                <a:solidFill>
                  <a:schemeClr val="dk1"/>
                </a:solidFill>
                <a:latin typeface="Calibri"/>
                <a:ea typeface="Calibri"/>
                <a:cs typeface="Calibri"/>
                <a:sym typeface="Calibri"/>
              </a:endParaRPr>
            </a:p>
          </p:txBody>
        </p:sp>
      </p:grpSp>
      <p:grpSp>
        <p:nvGrpSpPr>
          <p:cNvPr id="2996" name="Google Shape;2996;g1e0ef8b40d4_0_478"/>
          <p:cNvGrpSpPr/>
          <p:nvPr/>
        </p:nvGrpSpPr>
        <p:grpSpPr>
          <a:xfrm>
            <a:off x="55910" y="6170633"/>
            <a:ext cx="11892593" cy="646500"/>
            <a:chOff x="116939" y="4359412"/>
            <a:chExt cx="11892593" cy="646500"/>
          </a:xfrm>
        </p:grpSpPr>
        <p:sp>
          <p:nvSpPr>
            <p:cNvPr id="2997" name="Google Shape;2997;g1e0ef8b40d4_0_478"/>
            <p:cNvSpPr txBox="1"/>
            <p:nvPr/>
          </p:nvSpPr>
          <p:spPr>
            <a:xfrm>
              <a:off x="116938" y="4449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2998" name="Google Shape;2998;g1e0ef8b40d4_0_478"/>
            <p:cNvSpPr txBox="1"/>
            <p:nvPr/>
          </p:nvSpPr>
          <p:spPr>
            <a:xfrm>
              <a:off x="1639132" y="43594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O fator atual não é condizente com a realidade; Considerar a sobrecarga de trabalho decorrente das atividades de ensino.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g1e0ef8b40d4_0_49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005" name="Google Shape;3005;g1e0ef8b40d4_0_49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006" name="Google Shape;3006;g1e0ef8b40d4_0_49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007" name="Google Shape;3007;g1e0ef8b40d4_0_49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008" name="Google Shape;3008;g1e0ef8b40d4_0_499"/>
          <p:cNvSpPr txBox="1"/>
          <p:nvPr>
            <p:ph idx="1" type="body"/>
          </p:nvPr>
        </p:nvSpPr>
        <p:spPr>
          <a:xfrm>
            <a:off x="70903" y="2083511"/>
            <a:ext cx="1480200" cy="538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009" name="Google Shape;3009;g1e0ef8b40d4_0_499"/>
          <p:cNvSpPr txBox="1"/>
          <p:nvPr/>
        </p:nvSpPr>
        <p:spPr>
          <a:xfrm>
            <a:off x="1551011" y="1944572"/>
            <a:ext cx="10400400" cy="194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b="0" i="0" lang="pt-BR" sz="1600" u="none" strike="noStrike">
                <a:solidFill>
                  <a:srgbClr val="000000"/>
                </a:solidFill>
                <a:latin typeface="Arial"/>
                <a:ea typeface="Arial"/>
                <a:cs typeface="Arial"/>
                <a:sym typeface="Arial"/>
              </a:rPr>
              <a:t> - </a:t>
            </a:r>
            <a:r>
              <a:rPr b="0" i="0" lang="pt-BR" sz="1800" u="none" strike="noStrike">
                <a:solidFill>
                  <a:srgbClr val="000000"/>
                </a:solidFill>
                <a:latin typeface="Calibri"/>
                <a:ea typeface="Calibri"/>
                <a:cs typeface="Calibri"/>
                <a:sym typeface="Calibri"/>
              </a:rPr>
              <a:t>Na distribuição das atividades de regência, o Depa</a:t>
            </a:r>
            <a:r>
              <a:rPr b="1" i="0" lang="pt-BR" sz="1800" u="none" strike="noStrike">
                <a:solidFill>
                  <a:srgbClr val="000000"/>
                </a:solidFill>
                <a:latin typeface="Calibri"/>
                <a:ea typeface="Calibri"/>
                <a:cs typeface="Calibri"/>
                <a:sym typeface="Calibri"/>
              </a:rPr>
              <a:t>rtamento de Áreas </a:t>
            </a:r>
            <a:r>
              <a:rPr b="0" i="0" lang="pt-BR" sz="1800" u="none" strike="noStrike">
                <a:solidFill>
                  <a:srgbClr val="000000"/>
                </a:solidFill>
                <a:latin typeface="Calibri"/>
                <a:ea typeface="Calibri"/>
                <a:cs typeface="Calibri"/>
                <a:sym typeface="Calibri"/>
              </a:rPr>
              <a:t>Acadêmica</a:t>
            </a:r>
            <a:r>
              <a:rPr b="1" i="0" lang="pt-BR" sz="1800" u="none" strike="noStrike">
                <a:solidFill>
                  <a:srgbClr val="000000"/>
                </a:solidFill>
                <a:latin typeface="Calibri"/>
                <a:ea typeface="Calibri"/>
                <a:cs typeface="Calibri"/>
                <a:sym typeface="Calibri"/>
              </a:rPr>
              <a:t>s deverá, prefere</a:t>
            </a:r>
            <a:r>
              <a:rPr b="0" i="0" lang="pt-BR" sz="18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lang="pt-BR" sz="1600">
                <a:solidFill>
                  <a:srgbClr val="0000FF"/>
                </a:solidFill>
              </a:rPr>
              <a:t>.</a:t>
            </a:r>
            <a:endParaRPr sz="1800">
              <a:solidFill>
                <a:schemeClr val="dk1"/>
              </a:solidFill>
              <a:latin typeface="Calibri"/>
              <a:ea typeface="Calibri"/>
              <a:cs typeface="Calibri"/>
              <a:sym typeface="Calibri"/>
            </a:endParaRPr>
          </a:p>
          <a:p>
            <a:pPr indent="431203" lvl="0" marL="113144" marR="0" rtl="0" algn="just">
              <a:spcBef>
                <a:spcPts val="0"/>
              </a:spcBef>
              <a:spcAft>
                <a:spcPts val="0"/>
              </a:spcAft>
              <a:buNone/>
            </a:pPr>
            <a:r>
              <a:rPr b="0" i="0" lang="pt-BR" sz="1600" u="none" strike="noStrike">
                <a:solidFill>
                  <a:srgbClr val="000000"/>
                </a:solidFill>
                <a:latin typeface="Calibri"/>
                <a:ea typeface="Calibri"/>
                <a:cs typeface="Calibri"/>
                <a:sym typeface="Calibri"/>
              </a:rPr>
              <a:t>$1</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303000"/>
                </a:solidFill>
                <a:latin typeface="Calibri"/>
                <a:ea typeface="Calibri"/>
                <a:cs typeface="Calibri"/>
                <a:sym typeface="Calibri"/>
              </a:rPr>
              <a:t>. </a:t>
            </a:r>
            <a:r>
              <a:rPr b="0" i="0" lang="pt-BR" sz="1600" u="none" strike="noStrike">
                <a:solidFill>
                  <a:srgbClr val="000000"/>
                </a:solidFill>
                <a:latin typeface="Calibri"/>
                <a:ea typeface="Calibri"/>
                <a:cs typeface="Calibri"/>
                <a:sym typeface="Calibri"/>
              </a:rPr>
              <a:t>Cada disciplina distinta corresponderá a 0</a:t>
            </a:r>
            <a:r>
              <a:rPr b="0" i="0" lang="pt-BR" sz="1600" u="none" strike="noStrike">
                <a:solidFill>
                  <a:srgbClr val="2424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5 (meio) ponto na carga horária de trabalho semanal do servidor docente. </a:t>
            </a:r>
            <a:endParaRPr b="0" sz="16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600" u="none" strike="noStrike">
                <a:solidFill>
                  <a:srgbClr val="000000"/>
                </a:solidFill>
                <a:latin typeface="Calibri"/>
                <a:ea typeface="Calibri"/>
                <a:cs typeface="Calibri"/>
                <a:sym typeface="Calibri"/>
              </a:rPr>
              <a:t>$2</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1800" u="none" strike="noStrike">
              <a:solidFill>
                <a:schemeClr val="dk1"/>
              </a:solidFill>
              <a:latin typeface="Calibri"/>
              <a:ea typeface="Calibri"/>
              <a:cs typeface="Calibri"/>
              <a:sym typeface="Calibri"/>
            </a:endParaRPr>
          </a:p>
        </p:txBody>
      </p:sp>
      <p:sp>
        <p:nvSpPr>
          <p:cNvPr id="3010" name="Google Shape;3010;g1e0ef8b40d4_0_49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011" name="Google Shape;3011;g1e0ef8b40d4_0_49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3012" name="Google Shape;3012;g1e0ef8b40d4_0_499"/>
          <p:cNvGrpSpPr/>
          <p:nvPr/>
        </p:nvGrpSpPr>
        <p:grpSpPr>
          <a:xfrm>
            <a:off x="55903" y="3930341"/>
            <a:ext cx="11880493" cy="1948800"/>
            <a:chOff x="-52499" y="3156984"/>
            <a:chExt cx="11880493" cy="1948800"/>
          </a:xfrm>
        </p:grpSpPr>
        <p:sp>
          <p:nvSpPr>
            <p:cNvPr id="3013" name="Google Shape;3013;g1e0ef8b40d4_0_499"/>
            <p:cNvSpPr txBox="1"/>
            <p:nvPr/>
          </p:nvSpPr>
          <p:spPr>
            <a:xfrm>
              <a:off x="-52499" y="40006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014" name="Google Shape;3014;g1e0ef8b40d4_0_499"/>
            <p:cNvSpPr txBox="1"/>
            <p:nvPr/>
          </p:nvSpPr>
          <p:spPr>
            <a:xfrm>
              <a:off x="1457594" y="3156984"/>
              <a:ext cx="10370400" cy="194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lang="pt-BR" sz="1600">
                  <a:solidFill>
                    <a:schemeClr val="dk2"/>
                  </a:solidFill>
                </a:rPr>
                <a:t> - </a:t>
              </a:r>
              <a:r>
                <a:rPr lang="pt-BR" sz="1800">
                  <a:solidFill>
                    <a:schemeClr val="dk2"/>
                  </a:solidFill>
                  <a:latin typeface="Calibri"/>
                  <a:ea typeface="Calibri"/>
                  <a:cs typeface="Calibri"/>
                  <a:sym typeface="Calibri"/>
                </a:rPr>
                <a:t>Na distribuição das atividades de regência, o Depa</a:t>
              </a:r>
              <a:r>
                <a:rPr b="1" lang="pt-BR" sz="1800">
                  <a:solidFill>
                    <a:schemeClr val="dk2"/>
                  </a:solidFill>
                  <a:latin typeface="Calibri"/>
                  <a:ea typeface="Calibri"/>
                  <a:cs typeface="Calibri"/>
                  <a:sym typeface="Calibri"/>
                </a:rPr>
                <a:t>rtamento de Áreas </a:t>
              </a:r>
              <a:r>
                <a:rPr lang="pt-BR" sz="1800">
                  <a:solidFill>
                    <a:schemeClr val="dk2"/>
                  </a:solidFill>
                  <a:latin typeface="Calibri"/>
                  <a:ea typeface="Calibri"/>
                  <a:cs typeface="Calibri"/>
                  <a:sym typeface="Calibri"/>
                </a:rPr>
                <a:t>Acadêmica</a:t>
              </a:r>
              <a:r>
                <a:rPr b="1" lang="pt-BR" sz="1800">
                  <a:solidFill>
                    <a:schemeClr val="dk2"/>
                  </a:solidFill>
                  <a:latin typeface="Calibri"/>
                  <a:ea typeface="Calibri"/>
                  <a:cs typeface="Calibri"/>
                  <a:sym typeface="Calibri"/>
                </a:rPr>
                <a:t>s deverá, prefere</a:t>
              </a:r>
              <a:r>
                <a:rPr lang="pt-BR" sz="1800">
                  <a:solidFill>
                    <a:schemeClr val="dk2"/>
                  </a:solidFill>
                  <a:latin typeface="Calibri"/>
                  <a:ea typeface="Calibri"/>
                  <a:cs typeface="Calibri"/>
                  <a:sym typeface="Calibri"/>
                </a:rPr>
                <a:t>ncialmente, distribuir até três disciplinas distintas por docente, podendo chegar, no caso de estrita necessidade, ao limite máximo de 5 (cinco) disciplinas </a:t>
              </a:r>
              <a:endParaRPr sz="1600">
                <a:solidFill>
                  <a:srgbClr val="0000FF"/>
                </a:solidFill>
              </a:endParaRPr>
            </a:p>
            <a:p>
              <a:pPr indent="431203" lvl="0" marL="113144" rtl="0" algn="just">
                <a:spcBef>
                  <a:spcPts val="0"/>
                </a:spcBef>
                <a:spcAft>
                  <a:spcPts val="0"/>
                </a:spcAft>
                <a:buSzPts val="1100"/>
                <a:buNone/>
              </a:pPr>
              <a:r>
                <a:rPr lang="pt-BR" sz="1600">
                  <a:solidFill>
                    <a:srgbClr val="0000FF"/>
                  </a:solidFill>
                  <a:latin typeface="Calibri"/>
                  <a:ea typeface="Calibri"/>
                  <a:cs typeface="Calibri"/>
                  <a:sym typeface="Calibri"/>
                </a:rPr>
                <a:t>§1º. Cada disciplina distinta corresponderá a 0,5 (meio) 1,0 (um) ponto na carga horária de trabalho semanal do servidor docente.</a:t>
              </a:r>
              <a:endParaRPr sz="1600">
                <a:solidFill>
                  <a:srgbClr val="0000FF"/>
                </a:solidFill>
                <a:latin typeface="Calibri"/>
                <a:ea typeface="Calibri"/>
                <a:cs typeface="Calibri"/>
                <a:sym typeface="Calibri"/>
              </a:endParaRPr>
            </a:p>
            <a:p>
              <a:pPr indent="428141" lvl="0" marL="122326" rtl="0" algn="l">
                <a:spcBef>
                  <a:spcPts val="313"/>
                </a:spcBef>
                <a:spcAft>
                  <a:spcPts val="0"/>
                </a:spcAft>
                <a:buNone/>
              </a:pPr>
              <a:r>
                <a:rPr lang="pt-BR" sz="1600">
                  <a:solidFill>
                    <a:schemeClr val="dk2"/>
                  </a:solidFill>
                  <a:latin typeface="Calibri"/>
                  <a:ea typeface="Calibri"/>
                  <a:cs typeface="Calibri"/>
                  <a:sym typeface="Calibri"/>
                </a:rPr>
                <a:t>$2</a:t>
              </a:r>
              <a:r>
                <a:rPr baseline="30000" lang="pt-BR" sz="1600">
                  <a:solidFill>
                    <a:schemeClr val="dk2"/>
                  </a:solidFill>
                  <a:latin typeface="Calibri"/>
                  <a:ea typeface="Calibri"/>
                  <a:cs typeface="Calibri"/>
                  <a:sym typeface="Calibri"/>
                </a:rPr>
                <a:t>o</a:t>
              </a:r>
              <a:r>
                <a:rPr lang="pt-BR" sz="1600">
                  <a:solidFill>
                    <a:schemeClr val="dk2"/>
                  </a:solidFill>
                  <a:latin typeface="Calibri"/>
                  <a:ea typeface="Calibri"/>
                  <a:cs typeface="Calibri"/>
                  <a:sym typeface="Calibri"/>
                </a:rPr>
                <a:t>. Cada turma de regência corresponderá a 0,5 (meio) ponto na carga horária de trabalho semanal do servidor docente. </a:t>
              </a:r>
              <a:endParaRPr b="1" sz="1900">
                <a:solidFill>
                  <a:schemeClr val="dk1"/>
                </a:solidFill>
                <a:latin typeface="Calibri"/>
                <a:ea typeface="Calibri"/>
                <a:cs typeface="Calibri"/>
                <a:sym typeface="Calibri"/>
              </a:endParaRPr>
            </a:p>
          </p:txBody>
        </p:sp>
      </p:grpSp>
      <p:grpSp>
        <p:nvGrpSpPr>
          <p:cNvPr id="3015" name="Google Shape;3015;g1e0ef8b40d4_0_499"/>
          <p:cNvGrpSpPr/>
          <p:nvPr/>
        </p:nvGrpSpPr>
        <p:grpSpPr>
          <a:xfrm>
            <a:off x="55910" y="6170633"/>
            <a:ext cx="11892593" cy="646500"/>
            <a:chOff x="116939" y="4359412"/>
            <a:chExt cx="11892593" cy="646500"/>
          </a:xfrm>
        </p:grpSpPr>
        <p:sp>
          <p:nvSpPr>
            <p:cNvPr id="3016" name="Google Shape;3016;g1e0ef8b40d4_0_499"/>
            <p:cNvSpPr txBox="1"/>
            <p:nvPr/>
          </p:nvSpPr>
          <p:spPr>
            <a:xfrm>
              <a:off x="116938" y="4449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017" name="Google Shape;3017;g1e0ef8b40d4_0_499"/>
            <p:cNvSpPr txBox="1"/>
            <p:nvPr/>
          </p:nvSpPr>
          <p:spPr>
            <a:xfrm>
              <a:off x="1639132" y="43594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O fator atual não é condizente com a realidade; Considerar a sobrecarga de trabalho decorrente das atividades de ensino.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2" name="Shape 3022"/>
        <p:cNvGrpSpPr/>
        <p:nvPr/>
      </p:nvGrpSpPr>
      <p:grpSpPr>
        <a:xfrm>
          <a:off x="0" y="0"/>
          <a:ext cx="0" cy="0"/>
          <a:chOff x="0" y="0"/>
          <a:chExt cx="0" cy="0"/>
        </a:xfrm>
      </p:grpSpPr>
      <p:sp>
        <p:nvSpPr>
          <p:cNvPr id="3023" name="Google Shape;3023;g1e0ef8b40d4_0_51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024" name="Google Shape;3024;g1e0ef8b40d4_0_5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025" name="Google Shape;3025;g1e0ef8b40d4_0_5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026" name="Google Shape;3026;g1e0ef8b40d4_0_5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027" name="Google Shape;3027;g1e0ef8b40d4_0_518"/>
          <p:cNvSpPr txBox="1"/>
          <p:nvPr>
            <p:ph idx="1" type="body"/>
          </p:nvPr>
        </p:nvSpPr>
        <p:spPr>
          <a:xfrm>
            <a:off x="70903" y="2083511"/>
            <a:ext cx="1480200" cy="538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028" name="Google Shape;3028;g1e0ef8b40d4_0_518"/>
          <p:cNvSpPr txBox="1"/>
          <p:nvPr/>
        </p:nvSpPr>
        <p:spPr>
          <a:xfrm>
            <a:off x="1551011" y="1944572"/>
            <a:ext cx="10400400" cy="194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b="0" i="0" lang="pt-BR" sz="1600" u="none" strike="noStrike">
                <a:solidFill>
                  <a:srgbClr val="000000"/>
                </a:solidFill>
                <a:latin typeface="Arial"/>
                <a:ea typeface="Arial"/>
                <a:cs typeface="Arial"/>
                <a:sym typeface="Arial"/>
              </a:rPr>
              <a:t> - </a:t>
            </a:r>
            <a:r>
              <a:rPr b="0" i="0" lang="pt-BR" sz="1800" u="none" strike="noStrike">
                <a:solidFill>
                  <a:srgbClr val="000000"/>
                </a:solidFill>
                <a:latin typeface="Calibri"/>
                <a:ea typeface="Calibri"/>
                <a:cs typeface="Calibri"/>
                <a:sym typeface="Calibri"/>
              </a:rPr>
              <a:t>Na distribuição das atividades de regência, o Depa</a:t>
            </a:r>
            <a:r>
              <a:rPr b="1" i="0" lang="pt-BR" sz="1800" u="none" strike="noStrike">
                <a:solidFill>
                  <a:srgbClr val="000000"/>
                </a:solidFill>
                <a:latin typeface="Calibri"/>
                <a:ea typeface="Calibri"/>
                <a:cs typeface="Calibri"/>
                <a:sym typeface="Calibri"/>
              </a:rPr>
              <a:t>rtamento de Áreas </a:t>
            </a:r>
            <a:r>
              <a:rPr b="0" i="0" lang="pt-BR" sz="1800" u="none" strike="noStrike">
                <a:solidFill>
                  <a:srgbClr val="000000"/>
                </a:solidFill>
                <a:latin typeface="Calibri"/>
                <a:ea typeface="Calibri"/>
                <a:cs typeface="Calibri"/>
                <a:sym typeface="Calibri"/>
              </a:rPr>
              <a:t>Acadêmica</a:t>
            </a:r>
            <a:r>
              <a:rPr b="1" i="0" lang="pt-BR" sz="1800" u="none" strike="noStrike">
                <a:solidFill>
                  <a:srgbClr val="000000"/>
                </a:solidFill>
                <a:latin typeface="Calibri"/>
                <a:ea typeface="Calibri"/>
                <a:cs typeface="Calibri"/>
                <a:sym typeface="Calibri"/>
              </a:rPr>
              <a:t>s deverá, prefere</a:t>
            </a:r>
            <a:r>
              <a:rPr b="0" i="0" lang="pt-BR" sz="18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lang="pt-BR" sz="1600">
                <a:solidFill>
                  <a:srgbClr val="0000FF"/>
                </a:solidFill>
              </a:rPr>
              <a:t>.</a:t>
            </a:r>
            <a:endParaRPr sz="1800">
              <a:solidFill>
                <a:schemeClr val="dk1"/>
              </a:solidFill>
              <a:latin typeface="Calibri"/>
              <a:ea typeface="Calibri"/>
              <a:cs typeface="Calibri"/>
              <a:sym typeface="Calibri"/>
            </a:endParaRPr>
          </a:p>
          <a:p>
            <a:pPr indent="431203" lvl="0" marL="113144" marR="0" rtl="0" algn="just">
              <a:spcBef>
                <a:spcPts val="0"/>
              </a:spcBef>
              <a:spcAft>
                <a:spcPts val="0"/>
              </a:spcAft>
              <a:buNone/>
            </a:pPr>
            <a:r>
              <a:rPr b="0" i="0" lang="pt-BR" sz="1600" u="none" strike="noStrike">
                <a:solidFill>
                  <a:srgbClr val="000000"/>
                </a:solidFill>
                <a:latin typeface="Calibri"/>
                <a:ea typeface="Calibri"/>
                <a:cs typeface="Calibri"/>
                <a:sym typeface="Calibri"/>
              </a:rPr>
              <a:t>$1</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303000"/>
                </a:solidFill>
                <a:latin typeface="Calibri"/>
                <a:ea typeface="Calibri"/>
                <a:cs typeface="Calibri"/>
                <a:sym typeface="Calibri"/>
              </a:rPr>
              <a:t>. </a:t>
            </a:r>
            <a:r>
              <a:rPr b="0" i="0" lang="pt-BR" sz="1600" u="none" strike="noStrike">
                <a:solidFill>
                  <a:srgbClr val="000000"/>
                </a:solidFill>
                <a:latin typeface="Calibri"/>
                <a:ea typeface="Calibri"/>
                <a:cs typeface="Calibri"/>
                <a:sym typeface="Calibri"/>
              </a:rPr>
              <a:t>Cada disciplina distinta corresponderá a 0</a:t>
            </a:r>
            <a:r>
              <a:rPr b="0" i="0" lang="pt-BR" sz="1600" u="none" strike="noStrike">
                <a:solidFill>
                  <a:srgbClr val="2424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5 (meio) ponto na carga horária de trabalho semanal do servidor docente. </a:t>
            </a:r>
            <a:endParaRPr b="0" sz="16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600" u="none" strike="noStrike">
                <a:solidFill>
                  <a:srgbClr val="000000"/>
                </a:solidFill>
                <a:latin typeface="Calibri"/>
                <a:ea typeface="Calibri"/>
                <a:cs typeface="Calibri"/>
                <a:sym typeface="Calibri"/>
              </a:rPr>
              <a:t>$2</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1800" u="none" strike="noStrike">
              <a:solidFill>
                <a:schemeClr val="dk1"/>
              </a:solidFill>
              <a:latin typeface="Calibri"/>
              <a:ea typeface="Calibri"/>
              <a:cs typeface="Calibri"/>
              <a:sym typeface="Calibri"/>
            </a:endParaRPr>
          </a:p>
        </p:txBody>
      </p:sp>
      <p:sp>
        <p:nvSpPr>
          <p:cNvPr id="3029" name="Google Shape;3029;g1e0ef8b40d4_0_5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030" name="Google Shape;3030;g1e0ef8b40d4_0_51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3031" name="Google Shape;3031;g1e0ef8b40d4_0_518"/>
          <p:cNvGrpSpPr/>
          <p:nvPr/>
        </p:nvGrpSpPr>
        <p:grpSpPr>
          <a:xfrm>
            <a:off x="55903" y="3930341"/>
            <a:ext cx="11880493" cy="2250600"/>
            <a:chOff x="-52499" y="3156984"/>
            <a:chExt cx="11880493" cy="2250600"/>
          </a:xfrm>
        </p:grpSpPr>
        <p:sp>
          <p:nvSpPr>
            <p:cNvPr id="3032" name="Google Shape;3032;g1e0ef8b40d4_0_518"/>
            <p:cNvSpPr txBox="1"/>
            <p:nvPr/>
          </p:nvSpPr>
          <p:spPr>
            <a:xfrm>
              <a:off x="-52499" y="40006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033" name="Google Shape;3033;g1e0ef8b40d4_0_518"/>
            <p:cNvSpPr txBox="1"/>
            <p:nvPr/>
          </p:nvSpPr>
          <p:spPr>
            <a:xfrm>
              <a:off x="1457594" y="3156984"/>
              <a:ext cx="10370400" cy="225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lang="pt-BR" sz="1600">
                  <a:solidFill>
                    <a:schemeClr val="dk2"/>
                  </a:solidFill>
                </a:rPr>
                <a:t> - </a:t>
              </a:r>
              <a:r>
                <a:rPr lang="pt-BR" sz="1800">
                  <a:solidFill>
                    <a:schemeClr val="dk2"/>
                  </a:solidFill>
                  <a:latin typeface="Calibri"/>
                  <a:ea typeface="Calibri"/>
                  <a:cs typeface="Calibri"/>
                  <a:sym typeface="Calibri"/>
                </a:rPr>
                <a:t>Na distribuição das atividades de regência, o Depa</a:t>
              </a:r>
              <a:r>
                <a:rPr b="1" lang="pt-BR" sz="1800">
                  <a:solidFill>
                    <a:schemeClr val="dk2"/>
                  </a:solidFill>
                  <a:latin typeface="Calibri"/>
                  <a:ea typeface="Calibri"/>
                  <a:cs typeface="Calibri"/>
                  <a:sym typeface="Calibri"/>
                </a:rPr>
                <a:t>rtamento de Áreas </a:t>
              </a:r>
              <a:r>
                <a:rPr lang="pt-BR" sz="1800">
                  <a:solidFill>
                    <a:schemeClr val="dk2"/>
                  </a:solidFill>
                  <a:latin typeface="Calibri"/>
                  <a:ea typeface="Calibri"/>
                  <a:cs typeface="Calibri"/>
                  <a:sym typeface="Calibri"/>
                </a:rPr>
                <a:t>Acadêmica</a:t>
              </a:r>
              <a:r>
                <a:rPr b="1" lang="pt-BR" sz="1800">
                  <a:solidFill>
                    <a:schemeClr val="dk2"/>
                  </a:solidFill>
                  <a:latin typeface="Calibri"/>
                  <a:ea typeface="Calibri"/>
                  <a:cs typeface="Calibri"/>
                  <a:sym typeface="Calibri"/>
                </a:rPr>
                <a:t>s deverá, prefere</a:t>
              </a:r>
              <a:r>
                <a:rPr lang="pt-BR" sz="1800">
                  <a:solidFill>
                    <a:schemeClr val="dk2"/>
                  </a:solidFill>
                  <a:latin typeface="Calibri"/>
                  <a:ea typeface="Calibri"/>
                  <a:cs typeface="Calibri"/>
                  <a:sym typeface="Calibri"/>
                </a:rPr>
                <a:t>ncialmente, distribuir até três disciplinas distintas por docente, podendo chegar, no caso de estrita necessidade, ao limite máximo de </a:t>
              </a:r>
              <a:r>
                <a:rPr lang="pt-BR" sz="1800">
                  <a:solidFill>
                    <a:srgbClr val="0000FF"/>
                  </a:solidFill>
                  <a:latin typeface="Calibri"/>
                  <a:ea typeface="Calibri"/>
                  <a:cs typeface="Calibri"/>
                  <a:sym typeface="Calibri"/>
                </a:rPr>
                <a:t>4 (quatro) </a:t>
              </a:r>
              <a:r>
                <a:rPr lang="pt-BR" sz="1800">
                  <a:solidFill>
                    <a:schemeClr val="dk2"/>
                  </a:solidFill>
                  <a:latin typeface="Calibri"/>
                  <a:ea typeface="Calibri"/>
                  <a:cs typeface="Calibri"/>
                  <a:sym typeface="Calibri"/>
                </a:rPr>
                <a:t>disciplinas</a:t>
              </a:r>
              <a:r>
                <a:rPr lang="pt-BR" sz="1600">
                  <a:solidFill>
                    <a:srgbClr val="0000FF"/>
                  </a:solidFill>
                </a:rPr>
                <a:t>.</a:t>
              </a:r>
              <a:endParaRPr sz="1800">
                <a:solidFill>
                  <a:schemeClr val="dk1"/>
                </a:solidFill>
                <a:latin typeface="Calibri"/>
                <a:ea typeface="Calibri"/>
                <a:cs typeface="Calibri"/>
                <a:sym typeface="Calibri"/>
              </a:endParaRPr>
            </a:p>
            <a:p>
              <a:pPr indent="431203" lvl="0" marL="113144" rtl="0" algn="just">
                <a:spcBef>
                  <a:spcPts val="0"/>
                </a:spcBef>
                <a:spcAft>
                  <a:spcPts val="0"/>
                </a:spcAft>
                <a:buNone/>
              </a:pPr>
              <a:r>
                <a:rPr lang="pt-BR" sz="1600">
                  <a:solidFill>
                    <a:schemeClr val="dk2"/>
                  </a:solidFill>
                  <a:latin typeface="Calibri"/>
                  <a:ea typeface="Calibri"/>
                  <a:cs typeface="Calibri"/>
                  <a:sym typeface="Calibri"/>
                </a:rPr>
                <a:t>$1</a:t>
              </a:r>
              <a:r>
                <a:rPr baseline="30000" lang="pt-BR" sz="1600">
                  <a:solidFill>
                    <a:schemeClr val="dk2"/>
                  </a:solidFill>
                  <a:latin typeface="Calibri"/>
                  <a:ea typeface="Calibri"/>
                  <a:cs typeface="Calibri"/>
                  <a:sym typeface="Calibri"/>
                </a:rPr>
                <a:t>o</a:t>
              </a:r>
              <a:r>
                <a:rPr lang="pt-BR" sz="1600">
                  <a:solidFill>
                    <a:srgbClr val="303000"/>
                  </a:solidFill>
                  <a:latin typeface="Calibri"/>
                  <a:ea typeface="Calibri"/>
                  <a:cs typeface="Calibri"/>
                  <a:sym typeface="Calibri"/>
                </a:rPr>
                <a:t>. </a:t>
              </a:r>
              <a:r>
                <a:rPr lang="pt-BR" sz="1600">
                  <a:solidFill>
                    <a:schemeClr val="dk2"/>
                  </a:solidFill>
                  <a:latin typeface="Calibri"/>
                  <a:ea typeface="Calibri"/>
                  <a:cs typeface="Calibri"/>
                  <a:sym typeface="Calibri"/>
                </a:rPr>
                <a:t>Cada disciplina distinta corresponderá a 0</a:t>
              </a:r>
              <a:r>
                <a:rPr lang="pt-BR" sz="1600">
                  <a:solidFill>
                    <a:srgbClr val="242400"/>
                  </a:solidFill>
                  <a:latin typeface="Calibri"/>
                  <a:ea typeface="Calibri"/>
                  <a:cs typeface="Calibri"/>
                  <a:sym typeface="Calibri"/>
                </a:rPr>
                <a:t>,</a:t>
              </a:r>
              <a:r>
                <a:rPr lang="pt-BR" sz="1600">
                  <a:solidFill>
                    <a:schemeClr val="dk2"/>
                  </a:solidFill>
                  <a:latin typeface="Calibri"/>
                  <a:ea typeface="Calibri"/>
                  <a:cs typeface="Calibri"/>
                  <a:sym typeface="Calibri"/>
                </a:rPr>
                <a:t>5 (meio) ponto na carga horária de trabalho semanal do servidor docente. </a:t>
              </a:r>
              <a:endParaRPr sz="1600">
                <a:solidFill>
                  <a:schemeClr val="dk1"/>
                </a:solidFill>
                <a:latin typeface="Calibri"/>
                <a:ea typeface="Calibri"/>
                <a:cs typeface="Calibri"/>
                <a:sym typeface="Calibri"/>
              </a:endParaRPr>
            </a:p>
            <a:p>
              <a:pPr indent="428141" lvl="0" marL="122326" rtl="0" algn="l">
                <a:spcBef>
                  <a:spcPts val="313"/>
                </a:spcBef>
                <a:spcAft>
                  <a:spcPts val="0"/>
                </a:spcAft>
                <a:buNone/>
              </a:pPr>
              <a:r>
                <a:rPr lang="pt-BR" sz="1600">
                  <a:solidFill>
                    <a:schemeClr val="dk2"/>
                  </a:solidFill>
                  <a:latin typeface="Calibri"/>
                  <a:ea typeface="Calibri"/>
                  <a:cs typeface="Calibri"/>
                  <a:sym typeface="Calibri"/>
                </a:rPr>
                <a:t>$2</a:t>
              </a:r>
              <a:r>
                <a:rPr baseline="30000" lang="pt-BR" sz="1600">
                  <a:solidFill>
                    <a:schemeClr val="dk2"/>
                  </a:solidFill>
                  <a:latin typeface="Calibri"/>
                  <a:ea typeface="Calibri"/>
                  <a:cs typeface="Calibri"/>
                  <a:sym typeface="Calibri"/>
                </a:rPr>
                <a:t>o</a:t>
              </a:r>
              <a:r>
                <a:rPr lang="pt-BR" sz="1600">
                  <a:solidFill>
                    <a:schemeClr val="dk2"/>
                  </a:solidFill>
                  <a:latin typeface="Calibri"/>
                  <a:ea typeface="Calibri"/>
                  <a:cs typeface="Calibri"/>
                  <a:sym typeface="Calibri"/>
                </a:rPr>
                <a:t>. Cada turma de regência corresponderá a 0,5 (meio) ponto na carga horária de trabalho semanal do servidor docente. </a:t>
              </a:r>
              <a:endParaRPr sz="1800">
                <a:solidFill>
                  <a:schemeClr val="dk1"/>
                </a:solidFill>
                <a:latin typeface="Calibri"/>
                <a:ea typeface="Calibri"/>
                <a:cs typeface="Calibri"/>
                <a:sym typeface="Calibri"/>
              </a:endParaRPr>
            </a:p>
            <a:p>
              <a:pPr indent="428141" lvl="0" marL="122326" rtl="0" algn="l">
                <a:spcBef>
                  <a:spcPts val="313"/>
                </a:spcBef>
                <a:spcAft>
                  <a:spcPts val="0"/>
                </a:spcAft>
                <a:buNone/>
              </a:pPr>
              <a:r>
                <a:t/>
              </a:r>
              <a:endParaRPr b="1" sz="1700">
                <a:solidFill>
                  <a:schemeClr val="dk1"/>
                </a:solidFill>
                <a:latin typeface="Calibri"/>
                <a:ea typeface="Calibri"/>
                <a:cs typeface="Calibri"/>
                <a:sym typeface="Calibri"/>
              </a:endParaRPr>
            </a:p>
          </p:txBody>
        </p:sp>
      </p:grpSp>
      <p:grpSp>
        <p:nvGrpSpPr>
          <p:cNvPr id="3034" name="Google Shape;3034;g1e0ef8b40d4_0_518"/>
          <p:cNvGrpSpPr/>
          <p:nvPr/>
        </p:nvGrpSpPr>
        <p:grpSpPr>
          <a:xfrm>
            <a:off x="55910" y="6260337"/>
            <a:ext cx="11978743" cy="467100"/>
            <a:chOff x="116939" y="4449116"/>
            <a:chExt cx="11978743" cy="467100"/>
          </a:xfrm>
        </p:grpSpPr>
        <p:sp>
          <p:nvSpPr>
            <p:cNvPr id="3035" name="Google Shape;3035;g1e0ef8b40d4_0_518"/>
            <p:cNvSpPr txBox="1"/>
            <p:nvPr/>
          </p:nvSpPr>
          <p:spPr>
            <a:xfrm>
              <a:off x="116938" y="4449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036" name="Google Shape;3036;g1e0ef8b40d4_0_518"/>
            <p:cNvSpPr txBox="1"/>
            <p:nvPr/>
          </p:nvSpPr>
          <p:spPr>
            <a:xfrm>
              <a:off x="1725282" y="44980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 carga de conteúdo e avaliações é muito grande para ser desenvolvida em mais de 4 disciplinas.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1" name="Shape 3041"/>
        <p:cNvGrpSpPr/>
        <p:nvPr/>
      </p:nvGrpSpPr>
      <p:grpSpPr>
        <a:xfrm>
          <a:off x="0" y="0"/>
          <a:ext cx="0" cy="0"/>
          <a:chOff x="0" y="0"/>
          <a:chExt cx="0" cy="0"/>
        </a:xfrm>
      </p:grpSpPr>
      <p:sp>
        <p:nvSpPr>
          <p:cNvPr id="3042" name="Google Shape;3042;g1e0ef8b40d4_0_53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043" name="Google Shape;3043;g1e0ef8b40d4_0_53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044" name="Google Shape;3044;g1e0ef8b40d4_0_53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045" name="Google Shape;3045;g1e0ef8b40d4_0_5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046" name="Google Shape;3046;g1e0ef8b40d4_0_537"/>
          <p:cNvSpPr txBox="1"/>
          <p:nvPr>
            <p:ph idx="1" type="body"/>
          </p:nvPr>
        </p:nvSpPr>
        <p:spPr>
          <a:xfrm>
            <a:off x="70903" y="2083511"/>
            <a:ext cx="1480200" cy="538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047" name="Google Shape;3047;g1e0ef8b40d4_0_537"/>
          <p:cNvSpPr txBox="1"/>
          <p:nvPr/>
        </p:nvSpPr>
        <p:spPr>
          <a:xfrm>
            <a:off x="1551011" y="1944572"/>
            <a:ext cx="10400400" cy="194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b="0" i="0" lang="pt-BR" sz="1600" u="none" strike="noStrike">
                <a:solidFill>
                  <a:srgbClr val="000000"/>
                </a:solidFill>
                <a:latin typeface="Arial"/>
                <a:ea typeface="Arial"/>
                <a:cs typeface="Arial"/>
                <a:sym typeface="Arial"/>
              </a:rPr>
              <a:t> - </a:t>
            </a:r>
            <a:r>
              <a:rPr b="0" i="0" lang="pt-BR" sz="1800" u="none" strike="noStrike">
                <a:solidFill>
                  <a:srgbClr val="000000"/>
                </a:solidFill>
                <a:latin typeface="Calibri"/>
                <a:ea typeface="Calibri"/>
                <a:cs typeface="Calibri"/>
                <a:sym typeface="Calibri"/>
              </a:rPr>
              <a:t>Na distribuição das atividades de regência, o Depa</a:t>
            </a:r>
            <a:r>
              <a:rPr b="1" i="0" lang="pt-BR" sz="1800" u="none" strike="noStrike">
                <a:solidFill>
                  <a:srgbClr val="000000"/>
                </a:solidFill>
                <a:latin typeface="Calibri"/>
                <a:ea typeface="Calibri"/>
                <a:cs typeface="Calibri"/>
                <a:sym typeface="Calibri"/>
              </a:rPr>
              <a:t>rtamento de Áreas </a:t>
            </a:r>
            <a:r>
              <a:rPr b="0" i="0" lang="pt-BR" sz="1800" u="none" strike="noStrike">
                <a:solidFill>
                  <a:srgbClr val="000000"/>
                </a:solidFill>
                <a:latin typeface="Calibri"/>
                <a:ea typeface="Calibri"/>
                <a:cs typeface="Calibri"/>
                <a:sym typeface="Calibri"/>
              </a:rPr>
              <a:t>Acadêmica</a:t>
            </a:r>
            <a:r>
              <a:rPr b="1" i="0" lang="pt-BR" sz="1800" u="none" strike="noStrike">
                <a:solidFill>
                  <a:srgbClr val="000000"/>
                </a:solidFill>
                <a:latin typeface="Calibri"/>
                <a:ea typeface="Calibri"/>
                <a:cs typeface="Calibri"/>
                <a:sym typeface="Calibri"/>
              </a:rPr>
              <a:t>s deverá, prefere</a:t>
            </a:r>
            <a:r>
              <a:rPr b="0" i="0" lang="pt-BR" sz="18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lang="pt-BR" sz="1600">
                <a:solidFill>
                  <a:srgbClr val="0000FF"/>
                </a:solidFill>
              </a:rPr>
              <a:t>.</a:t>
            </a:r>
            <a:endParaRPr sz="1800">
              <a:solidFill>
                <a:schemeClr val="dk1"/>
              </a:solidFill>
              <a:latin typeface="Calibri"/>
              <a:ea typeface="Calibri"/>
              <a:cs typeface="Calibri"/>
              <a:sym typeface="Calibri"/>
            </a:endParaRPr>
          </a:p>
          <a:p>
            <a:pPr indent="431203" lvl="0" marL="113144" marR="0" rtl="0" algn="just">
              <a:spcBef>
                <a:spcPts val="0"/>
              </a:spcBef>
              <a:spcAft>
                <a:spcPts val="0"/>
              </a:spcAft>
              <a:buNone/>
            </a:pPr>
            <a:r>
              <a:rPr b="0" i="0" lang="pt-BR" sz="1600" u="none" strike="noStrike">
                <a:solidFill>
                  <a:srgbClr val="000000"/>
                </a:solidFill>
                <a:latin typeface="Calibri"/>
                <a:ea typeface="Calibri"/>
                <a:cs typeface="Calibri"/>
                <a:sym typeface="Calibri"/>
              </a:rPr>
              <a:t>$1</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303000"/>
                </a:solidFill>
                <a:latin typeface="Calibri"/>
                <a:ea typeface="Calibri"/>
                <a:cs typeface="Calibri"/>
                <a:sym typeface="Calibri"/>
              </a:rPr>
              <a:t>. </a:t>
            </a:r>
            <a:r>
              <a:rPr b="0" i="0" lang="pt-BR" sz="1600" u="none" strike="noStrike">
                <a:solidFill>
                  <a:srgbClr val="000000"/>
                </a:solidFill>
                <a:latin typeface="Calibri"/>
                <a:ea typeface="Calibri"/>
                <a:cs typeface="Calibri"/>
                <a:sym typeface="Calibri"/>
              </a:rPr>
              <a:t>Cada disciplina distinta corresponderá a 0</a:t>
            </a:r>
            <a:r>
              <a:rPr b="0" i="0" lang="pt-BR" sz="1600" u="none" strike="noStrike">
                <a:solidFill>
                  <a:srgbClr val="2424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5 (meio) ponto na carga horária de trabalho semanal do servidor docente. </a:t>
            </a:r>
            <a:endParaRPr b="0" sz="16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600" u="none" strike="noStrike">
                <a:solidFill>
                  <a:srgbClr val="000000"/>
                </a:solidFill>
                <a:latin typeface="Calibri"/>
                <a:ea typeface="Calibri"/>
                <a:cs typeface="Calibri"/>
                <a:sym typeface="Calibri"/>
              </a:rPr>
              <a:t>$2</a:t>
            </a:r>
            <a:r>
              <a:rPr b="0" baseline="30000" i="0" lang="pt-BR" sz="1600" u="none" strike="noStrike">
                <a:solidFill>
                  <a:srgbClr val="000000"/>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1800" u="none" strike="noStrike">
              <a:solidFill>
                <a:schemeClr val="dk1"/>
              </a:solidFill>
              <a:latin typeface="Calibri"/>
              <a:ea typeface="Calibri"/>
              <a:cs typeface="Calibri"/>
              <a:sym typeface="Calibri"/>
            </a:endParaRPr>
          </a:p>
        </p:txBody>
      </p:sp>
      <p:sp>
        <p:nvSpPr>
          <p:cNvPr id="3048" name="Google Shape;3048;g1e0ef8b40d4_0_53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049" name="Google Shape;3049;g1e0ef8b40d4_0_53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3050" name="Google Shape;3050;g1e0ef8b40d4_0_537"/>
          <p:cNvGrpSpPr/>
          <p:nvPr/>
        </p:nvGrpSpPr>
        <p:grpSpPr>
          <a:xfrm>
            <a:off x="55903" y="3930341"/>
            <a:ext cx="11880493" cy="1339200"/>
            <a:chOff x="-52499" y="3156984"/>
            <a:chExt cx="11880493" cy="1339200"/>
          </a:xfrm>
        </p:grpSpPr>
        <p:sp>
          <p:nvSpPr>
            <p:cNvPr id="3051" name="Google Shape;3051;g1e0ef8b40d4_0_537"/>
            <p:cNvSpPr txBox="1"/>
            <p:nvPr/>
          </p:nvSpPr>
          <p:spPr>
            <a:xfrm>
              <a:off x="-52499" y="35930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052" name="Google Shape;3052;g1e0ef8b40d4_0_537"/>
            <p:cNvSpPr txBox="1"/>
            <p:nvPr/>
          </p:nvSpPr>
          <p:spPr>
            <a:xfrm>
              <a:off x="1457594" y="3156984"/>
              <a:ext cx="10370400" cy="133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700">
                  <a:solidFill>
                    <a:schemeClr val="dk1"/>
                  </a:solidFill>
                  <a:latin typeface="Calibri"/>
                  <a:ea typeface="Calibri"/>
                  <a:cs typeface="Calibri"/>
                  <a:sym typeface="Calibri"/>
                </a:rPr>
                <a:t>Art. 16</a:t>
              </a:r>
              <a:r>
                <a:rPr b="1" baseline="30000" lang="pt-BR" sz="1700">
                  <a:solidFill>
                    <a:schemeClr val="dk1"/>
                  </a:solidFill>
                  <a:latin typeface="Calibri"/>
                  <a:ea typeface="Calibri"/>
                  <a:cs typeface="Calibri"/>
                  <a:sym typeface="Calibri"/>
                </a:rPr>
                <a:t>o</a:t>
              </a:r>
              <a:r>
                <a:rPr lang="pt-BR" sz="1600">
                  <a:solidFill>
                    <a:schemeClr val="dk2"/>
                  </a:solidFill>
                </a:rPr>
                <a:t> - Na distribuição das atividades de regência, o Departamento de Áreas Acadêmicas deverá, preferencialmente, distribuir até três disciplinas distintas por docente, podendo chegar, no caso de estrita necessidade, ao limite máximo de 5 (cinco) disciplinas.</a:t>
              </a:r>
              <a:endParaRPr sz="1600">
                <a:solidFill>
                  <a:schemeClr val="dk2"/>
                </a:solidFill>
              </a:endParaRPr>
            </a:p>
            <a:p>
              <a:pPr indent="431203" lvl="0" marL="113144" rtl="0" algn="just">
                <a:spcBef>
                  <a:spcPts val="0"/>
                </a:spcBef>
                <a:spcAft>
                  <a:spcPts val="0"/>
                </a:spcAft>
                <a:buNone/>
              </a:pPr>
              <a:r>
                <a:rPr lang="pt-BR" sz="1600">
                  <a:solidFill>
                    <a:srgbClr val="0000FF"/>
                  </a:solidFill>
                </a:rPr>
                <a:t>Parágrafo único. Os servidores docentes em cargo ou função de gestão cumprirão carga horária de regência conforme o estabelecido no artigo XX deste Regulamento.</a:t>
              </a:r>
              <a:endParaRPr sz="1600">
                <a:solidFill>
                  <a:srgbClr val="0000FF"/>
                </a:solidFill>
              </a:endParaRPr>
            </a:p>
          </p:txBody>
        </p:sp>
      </p:grpSp>
      <p:grpSp>
        <p:nvGrpSpPr>
          <p:cNvPr id="3053" name="Google Shape;3053;g1e0ef8b40d4_0_537"/>
          <p:cNvGrpSpPr/>
          <p:nvPr/>
        </p:nvGrpSpPr>
        <p:grpSpPr>
          <a:xfrm>
            <a:off x="154060" y="5842137"/>
            <a:ext cx="11880593" cy="467100"/>
            <a:chOff x="215089" y="4030916"/>
            <a:chExt cx="11880593" cy="467100"/>
          </a:xfrm>
        </p:grpSpPr>
        <p:sp>
          <p:nvSpPr>
            <p:cNvPr id="3054" name="Google Shape;3054;g1e0ef8b40d4_0_537"/>
            <p:cNvSpPr txBox="1"/>
            <p:nvPr/>
          </p:nvSpPr>
          <p:spPr>
            <a:xfrm>
              <a:off x="215088" y="4030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055" name="Google Shape;3055;g1e0ef8b40d4_0_537"/>
            <p:cNvSpPr txBox="1"/>
            <p:nvPr/>
          </p:nvSpPr>
          <p:spPr>
            <a:xfrm>
              <a:off x="1725282" y="40798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0" name="Shape 3060"/>
        <p:cNvGrpSpPr/>
        <p:nvPr/>
      </p:nvGrpSpPr>
      <p:grpSpPr>
        <a:xfrm>
          <a:off x="0" y="0"/>
          <a:ext cx="0" cy="0"/>
          <a:chOff x="0" y="0"/>
          <a:chExt cx="0" cy="0"/>
        </a:xfrm>
      </p:grpSpPr>
      <p:sp>
        <p:nvSpPr>
          <p:cNvPr id="3061" name="Google Shape;3061;g1e0f3c47b18_1_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062" name="Google Shape;3062;g1e0f3c47b18_1_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063" name="Google Shape;3063;g1e0f3c47b18_1_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064" name="Google Shape;3064;g1e0f3c47b18_1_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065" name="Google Shape;3065;g1e0f3c47b18_1_3"/>
          <p:cNvSpPr txBox="1"/>
          <p:nvPr>
            <p:ph idx="1" type="body"/>
          </p:nvPr>
        </p:nvSpPr>
        <p:spPr>
          <a:xfrm>
            <a:off x="70903" y="2083511"/>
            <a:ext cx="1480200" cy="538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066" name="Google Shape;3066;g1e0f3c47b18_1_3"/>
          <p:cNvSpPr txBox="1"/>
          <p:nvPr/>
        </p:nvSpPr>
        <p:spPr>
          <a:xfrm>
            <a:off x="1551011" y="1944572"/>
            <a:ext cx="10400400" cy="1302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500">
                <a:solidFill>
                  <a:schemeClr val="dk1"/>
                </a:solidFill>
                <a:latin typeface="Calibri"/>
                <a:ea typeface="Calibri"/>
                <a:cs typeface="Calibri"/>
                <a:sym typeface="Calibri"/>
              </a:rPr>
              <a:t>Art. 16</a:t>
            </a:r>
            <a:r>
              <a:rPr b="1" baseline="30000" lang="pt-BR" sz="1500">
                <a:solidFill>
                  <a:schemeClr val="dk1"/>
                </a:solidFill>
                <a:latin typeface="Calibri"/>
                <a:ea typeface="Calibri"/>
                <a:cs typeface="Calibri"/>
                <a:sym typeface="Calibri"/>
              </a:rPr>
              <a:t>o</a:t>
            </a:r>
            <a:r>
              <a:rPr b="0" i="0" lang="pt-BR" u="none" strike="noStrike">
                <a:solidFill>
                  <a:srgbClr val="000000"/>
                </a:solidFill>
                <a:latin typeface="Arial"/>
                <a:ea typeface="Arial"/>
                <a:cs typeface="Arial"/>
                <a:sym typeface="Arial"/>
              </a:rPr>
              <a:t> - </a:t>
            </a:r>
            <a:r>
              <a:rPr b="0" i="0" lang="pt-BR" sz="1600" u="none" strike="noStrike">
                <a:solidFill>
                  <a:srgbClr val="000000"/>
                </a:solidFill>
                <a:latin typeface="Calibri"/>
                <a:ea typeface="Calibri"/>
                <a:cs typeface="Calibri"/>
                <a:sym typeface="Calibri"/>
              </a:rPr>
              <a:t>Na distribuição das atividades de regência, o Depa</a:t>
            </a:r>
            <a:r>
              <a:rPr b="1" i="0" lang="pt-BR" sz="1600" u="none" strike="noStrike">
                <a:solidFill>
                  <a:srgbClr val="000000"/>
                </a:solidFill>
                <a:latin typeface="Calibri"/>
                <a:ea typeface="Calibri"/>
                <a:cs typeface="Calibri"/>
                <a:sym typeface="Calibri"/>
              </a:rPr>
              <a:t>rtamento de Áreas </a:t>
            </a:r>
            <a:r>
              <a:rPr b="0" i="0" lang="pt-BR" sz="1600" u="none" strike="noStrike">
                <a:solidFill>
                  <a:srgbClr val="000000"/>
                </a:solidFill>
                <a:latin typeface="Calibri"/>
                <a:ea typeface="Calibri"/>
                <a:cs typeface="Calibri"/>
                <a:sym typeface="Calibri"/>
              </a:rPr>
              <a:t>Acadêmica</a:t>
            </a:r>
            <a:r>
              <a:rPr b="1" i="0" lang="pt-BR" sz="1600" u="none" strike="noStrike">
                <a:solidFill>
                  <a:srgbClr val="000000"/>
                </a:solidFill>
                <a:latin typeface="Calibri"/>
                <a:ea typeface="Calibri"/>
                <a:cs typeface="Calibri"/>
                <a:sym typeface="Calibri"/>
              </a:rPr>
              <a:t>s deverá, prefere</a:t>
            </a:r>
            <a:r>
              <a:rPr b="0" i="0" lang="pt-BR" sz="16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lang="pt-BR">
                <a:solidFill>
                  <a:srgbClr val="0000FF"/>
                </a:solidFill>
              </a:rPr>
              <a:t>.</a:t>
            </a:r>
            <a:endParaRPr sz="1600">
              <a:solidFill>
                <a:schemeClr val="dk1"/>
              </a:solidFill>
              <a:latin typeface="Calibri"/>
              <a:ea typeface="Calibri"/>
              <a:cs typeface="Calibri"/>
              <a:sym typeface="Calibri"/>
            </a:endParaRPr>
          </a:p>
          <a:p>
            <a:pPr indent="431203" lvl="0" marL="113144" marR="0" rtl="0" algn="just">
              <a:spcBef>
                <a:spcPts val="0"/>
              </a:spcBef>
              <a:spcAft>
                <a:spcPts val="0"/>
              </a:spcAft>
              <a:buNone/>
            </a:pPr>
            <a:r>
              <a:rPr lang="pt-BR">
                <a:latin typeface="Calibri"/>
                <a:ea typeface="Calibri"/>
                <a:cs typeface="Calibri"/>
                <a:sym typeface="Calibri"/>
              </a:rPr>
              <a:t>§</a:t>
            </a:r>
            <a:r>
              <a:rPr b="0" i="0" lang="pt-BR" u="none" strike="noStrike">
                <a:solidFill>
                  <a:srgbClr val="000000"/>
                </a:solidFill>
                <a:latin typeface="Calibri"/>
                <a:ea typeface="Calibri"/>
                <a:cs typeface="Calibri"/>
                <a:sym typeface="Calibri"/>
              </a:rPr>
              <a:t>1</a:t>
            </a:r>
            <a:r>
              <a:rPr b="0" baseline="30000" i="0" lang="pt-BR" u="none" strike="noStrike">
                <a:solidFill>
                  <a:srgbClr val="000000"/>
                </a:solidFill>
                <a:latin typeface="Calibri"/>
                <a:ea typeface="Calibri"/>
                <a:cs typeface="Calibri"/>
                <a:sym typeface="Calibri"/>
              </a:rPr>
              <a:t>o</a:t>
            </a:r>
            <a:r>
              <a:rPr b="0" i="0" lang="pt-BR" u="none" strike="noStrike">
                <a:solidFill>
                  <a:srgbClr val="303000"/>
                </a:solidFill>
                <a:latin typeface="Calibri"/>
                <a:ea typeface="Calibri"/>
                <a:cs typeface="Calibri"/>
                <a:sym typeface="Calibri"/>
              </a:rPr>
              <a:t>. </a:t>
            </a:r>
            <a:r>
              <a:rPr b="0" i="0" lang="pt-BR" u="none" strike="noStrike">
                <a:solidFill>
                  <a:srgbClr val="000000"/>
                </a:solidFill>
                <a:latin typeface="Calibri"/>
                <a:ea typeface="Calibri"/>
                <a:cs typeface="Calibri"/>
                <a:sym typeface="Calibri"/>
              </a:rPr>
              <a:t>Cada disciplina distinta corresponderá a 0</a:t>
            </a:r>
            <a:r>
              <a:rPr b="0" i="0" lang="pt-BR" u="none" strike="noStrike">
                <a:solidFill>
                  <a:srgbClr val="242400"/>
                </a:solidFill>
                <a:latin typeface="Calibri"/>
                <a:ea typeface="Calibri"/>
                <a:cs typeface="Calibri"/>
                <a:sym typeface="Calibri"/>
              </a:rPr>
              <a:t>,</a:t>
            </a:r>
            <a:r>
              <a:rPr b="0" i="0" lang="pt-BR" u="none" strike="noStrike">
                <a:solidFill>
                  <a:srgbClr val="000000"/>
                </a:solidFill>
                <a:latin typeface="Calibri"/>
                <a:ea typeface="Calibri"/>
                <a:cs typeface="Calibri"/>
                <a:sym typeface="Calibri"/>
              </a:rPr>
              <a:t>5 (meio) ponto na carga horária de trabalho semanal do servidor docente. </a:t>
            </a:r>
            <a:endParaRPr b="0">
              <a:solidFill>
                <a:schemeClr val="dk1"/>
              </a:solidFill>
              <a:latin typeface="Calibri"/>
              <a:ea typeface="Calibri"/>
              <a:cs typeface="Calibri"/>
              <a:sym typeface="Calibri"/>
            </a:endParaRPr>
          </a:p>
          <a:p>
            <a:pPr indent="428141" lvl="0" marL="122326" marR="0" rtl="0" algn="l">
              <a:spcBef>
                <a:spcPts val="313"/>
              </a:spcBef>
              <a:spcAft>
                <a:spcPts val="0"/>
              </a:spcAft>
              <a:buNone/>
            </a:pPr>
            <a:r>
              <a:rPr lang="pt-BR">
                <a:latin typeface="Calibri"/>
                <a:ea typeface="Calibri"/>
                <a:cs typeface="Calibri"/>
                <a:sym typeface="Calibri"/>
              </a:rPr>
              <a:t>§ </a:t>
            </a:r>
            <a:r>
              <a:rPr b="0" i="0" lang="pt-BR" u="none" strike="noStrike">
                <a:solidFill>
                  <a:srgbClr val="000000"/>
                </a:solidFill>
                <a:latin typeface="Calibri"/>
                <a:ea typeface="Calibri"/>
                <a:cs typeface="Calibri"/>
                <a:sym typeface="Calibri"/>
              </a:rPr>
              <a:t>2</a:t>
            </a:r>
            <a:r>
              <a:rPr b="0" baseline="30000" i="0" lang="pt-BR" u="none" strike="noStrike">
                <a:solidFill>
                  <a:srgbClr val="000000"/>
                </a:solidFill>
                <a:latin typeface="Calibri"/>
                <a:ea typeface="Calibri"/>
                <a:cs typeface="Calibri"/>
                <a:sym typeface="Calibri"/>
              </a:rPr>
              <a:t>o</a:t>
            </a:r>
            <a:r>
              <a:rPr b="0" i="0" lang="pt-BR"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1600" u="none" strike="noStrike">
              <a:solidFill>
                <a:schemeClr val="dk1"/>
              </a:solidFill>
              <a:latin typeface="Calibri"/>
              <a:ea typeface="Calibri"/>
              <a:cs typeface="Calibri"/>
              <a:sym typeface="Calibri"/>
            </a:endParaRPr>
          </a:p>
        </p:txBody>
      </p:sp>
      <p:sp>
        <p:nvSpPr>
          <p:cNvPr id="3067" name="Google Shape;3067;g1e0f3c47b18_1_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068" name="Google Shape;3068;g1e0f3c47b18_1_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3069" name="Google Shape;3069;g1e0f3c47b18_1_3"/>
          <p:cNvGrpSpPr/>
          <p:nvPr/>
        </p:nvGrpSpPr>
        <p:grpSpPr>
          <a:xfrm>
            <a:off x="9528" y="3271716"/>
            <a:ext cx="11880493" cy="2047200"/>
            <a:chOff x="-52499" y="3156984"/>
            <a:chExt cx="11880493" cy="2047200"/>
          </a:xfrm>
        </p:grpSpPr>
        <p:sp>
          <p:nvSpPr>
            <p:cNvPr id="3070" name="Google Shape;3070;g1e0f3c47b18_1_3"/>
            <p:cNvSpPr txBox="1"/>
            <p:nvPr/>
          </p:nvSpPr>
          <p:spPr>
            <a:xfrm>
              <a:off x="-52499" y="35930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071" name="Google Shape;3071;g1e0f3c47b18_1_3"/>
            <p:cNvSpPr txBox="1"/>
            <p:nvPr/>
          </p:nvSpPr>
          <p:spPr>
            <a:xfrm>
              <a:off x="1457594" y="3156984"/>
              <a:ext cx="10370400" cy="2047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rtl="0" algn="just">
                <a:spcBef>
                  <a:spcPts val="0"/>
                </a:spcBef>
                <a:spcAft>
                  <a:spcPts val="0"/>
                </a:spcAft>
                <a:buNone/>
              </a:pPr>
              <a:r>
                <a:rPr b="1" lang="pt-BR" sz="1500">
                  <a:solidFill>
                    <a:schemeClr val="dk1"/>
                  </a:solidFill>
                  <a:latin typeface="Calibri"/>
                  <a:ea typeface="Calibri"/>
                  <a:cs typeface="Calibri"/>
                  <a:sym typeface="Calibri"/>
                </a:rPr>
                <a:t>Art. 16</a:t>
              </a:r>
              <a:r>
                <a:rPr b="1" baseline="30000" lang="pt-BR" sz="1500">
                  <a:solidFill>
                    <a:schemeClr val="dk1"/>
                  </a:solidFill>
                  <a:latin typeface="Calibri"/>
                  <a:ea typeface="Calibri"/>
                  <a:cs typeface="Calibri"/>
                  <a:sym typeface="Calibri"/>
                </a:rPr>
                <a:t>o</a:t>
              </a:r>
              <a:r>
                <a:rPr lang="pt-BR">
                  <a:solidFill>
                    <a:schemeClr val="dk2"/>
                  </a:solidFill>
                </a:rPr>
                <a:t> - </a:t>
              </a:r>
              <a:r>
                <a:rPr lang="pt-BR">
                  <a:solidFill>
                    <a:schemeClr val="dk2"/>
                  </a:solidFill>
                </a:rPr>
                <a:t>Na distribuição das atividades de regência, o Departamento de Áreas Acadêmicas deverá, preferencialmente, distribuir até três disciplinas distintas por docente, podendo chegar, no caso de estrita necessidade, ao limite máximo de 5 (cinco) disciplinas </a:t>
              </a:r>
              <a:r>
                <a:rPr lang="pt-BR">
                  <a:solidFill>
                    <a:srgbClr val="0000FF"/>
                  </a:solidFill>
                </a:rPr>
                <a:t>e limite máximo de 10 (dez) turmas. </a:t>
              </a:r>
              <a:endParaRPr>
                <a:solidFill>
                  <a:srgbClr val="0000FF"/>
                </a:solidFill>
              </a:endParaRPr>
            </a:p>
            <a:p>
              <a:pPr indent="431203" lvl="0" marL="113144" rtl="0" algn="just">
                <a:spcBef>
                  <a:spcPts val="0"/>
                </a:spcBef>
                <a:spcAft>
                  <a:spcPts val="0"/>
                </a:spcAft>
                <a:buNone/>
              </a:pPr>
              <a:r>
                <a:rPr lang="pt-BR">
                  <a:solidFill>
                    <a:schemeClr val="dk2"/>
                  </a:solidFill>
                  <a:latin typeface="Calibri"/>
                  <a:ea typeface="Calibri"/>
                  <a:cs typeface="Calibri"/>
                  <a:sym typeface="Calibri"/>
                </a:rPr>
                <a:t>§1</a:t>
              </a:r>
              <a:r>
                <a:rPr baseline="30000" lang="pt-BR">
                  <a:solidFill>
                    <a:schemeClr val="dk2"/>
                  </a:solidFill>
                  <a:latin typeface="Calibri"/>
                  <a:ea typeface="Calibri"/>
                  <a:cs typeface="Calibri"/>
                  <a:sym typeface="Calibri"/>
                </a:rPr>
                <a:t>o</a:t>
              </a:r>
              <a:r>
                <a:rPr lang="pt-BR">
                  <a:solidFill>
                    <a:srgbClr val="303000"/>
                  </a:solidFill>
                  <a:latin typeface="Calibri"/>
                  <a:ea typeface="Calibri"/>
                  <a:cs typeface="Calibri"/>
                  <a:sym typeface="Calibri"/>
                </a:rPr>
                <a:t>.</a:t>
              </a:r>
              <a:r>
                <a:rPr lang="pt-BR">
                  <a:solidFill>
                    <a:srgbClr val="0000FF"/>
                  </a:solidFill>
                </a:rPr>
                <a:t>Cada disciplina distinta corresponderá a 0,5 (meio) ponto na carga horária de trabalho semanal do servidor docente, sendo considerada disciplina distinta cada disciplina elencada no PPC vigente de um curso e ainda aquelas disciplinas de cursos distintos com cargas horárias equivalentes, mas com correspondência na ementa inferior a 75%; se a equivalência for superior a 75% serão consideradas como uma mesma disciplina.</a:t>
              </a:r>
              <a:endParaRPr>
                <a:solidFill>
                  <a:srgbClr val="0000FF"/>
                </a:solidFill>
              </a:endParaRPr>
            </a:p>
            <a:p>
              <a:pPr indent="431203" lvl="0" marL="113144" rtl="0" algn="just">
                <a:spcBef>
                  <a:spcPts val="0"/>
                </a:spcBef>
                <a:spcAft>
                  <a:spcPts val="0"/>
                </a:spcAft>
                <a:buNone/>
              </a:pPr>
              <a:r>
                <a:rPr lang="pt-BR">
                  <a:solidFill>
                    <a:srgbClr val="0000FF"/>
                  </a:solidFill>
                </a:rPr>
                <a:t>§2°. Cada turma de regência corresponderá a 0,5 (meio) ponto na carga horária de trabalho semanal do servidor docente, sendo atribuída uma turma distinta a cada diário registrado para o docente. Inclusão dos parágrafos 3 e 4. </a:t>
              </a:r>
              <a:endParaRPr>
                <a:solidFill>
                  <a:srgbClr val="0000FF"/>
                </a:solidFill>
              </a:endParaRPr>
            </a:p>
          </p:txBody>
        </p:sp>
      </p:grpSp>
      <p:grpSp>
        <p:nvGrpSpPr>
          <p:cNvPr id="3072" name="Google Shape;3072;g1e0f3c47b18_1_3"/>
          <p:cNvGrpSpPr/>
          <p:nvPr/>
        </p:nvGrpSpPr>
        <p:grpSpPr>
          <a:xfrm>
            <a:off x="154060" y="5475383"/>
            <a:ext cx="11782343" cy="1077300"/>
            <a:chOff x="215089" y="3664162"/>
            <a:chExt cx="11782343" cy="1077300"/>
          </a:xfrm>
        </p:grpSpPr>
        <p:sp>
          <p:nvSpPr>
            <p:cNvPr id="3073" name="Google Shape;3073;g1e0f3c47b18_1_3"/>
            <p:cNvSpPr txBox="1"/>
            <p:nvPr/>
          </p:nvSpPr>
          <p:spPr>
            <a:xfrm>
              <a:off x="215088" y="4030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074" name="Google Shape;3074;g1e0f3c47b18_1_3"/>
            <p:cNvSpPr txBox="1"/>
            <p:nvPr/>
          </p:nvSpPr>
          <p:spPr>
            <a:xfrm>
              <a:off x="1627032" y="3664162"/>
              <a:ext cx="10370400" cy="1077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solidFill>
                    <a:schemeClr val="dk1"/>
                  </a:solidFill>
                  <a:latin typeface="Calibri"/>
                  <a:ea typeface="Calibri"/>
                  <a:cs typeface="Calibri"/>
                  <a:sym typeface="Calibri"/>
                </a:rPr>
                <a:t>A ausência de um limitador máximo de disciplinas atribuídas ao docente tem trazido prejuízo qualidade das atividades por isso requeremos que seja inserido no artigo 16 o limite máximo de turmas. A falta de clareza do que são disciplinas distintas tem trazido dificuldades na distribuição e deve ser esclarecida por meio do acréscimo de uma definição/critérios determinando o que é a disciplina distinto, conforme sugerimos no paragrafo 1 e 2.</a:t>
              </a:r>
              <a:endParaRPr sz="1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9" name="Shape 3079"/>
        <p:cNvGrpSpPr/>
        <p:nvPr/>
      </p:nvGrpSpPr>
      <p:grpSpPr>
        <a:xfrm>
          <a:off x="0" y="0"/>
          <a:ext cx="0" cy="0"/>
          <a:chOff x="0" y="0"/>
          <a:chExt cx="0" cy="0"/>
        </a:xfrm>
      </p:grpSpPr>
      <p:sp>
        <p:nvSpPr>
          <p:cNvPr id="3080" name="Google Shape;3080;g1e0f3c47b18_1_2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081" name="Google Shape;3081;g1e0f3c47b18_1_2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082" name="Google Shape;3082;g1e0f3c47b18_1_2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083" name="Google Shape;3083;g1e0f3c47b18_1_2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084" name="Google Shape;3084;g1e0f3c47b18_1_29"/>
          <p:cNvSpPr txBox="1"/>
          <p:nvPr>
            <p:ph idx="1" type="body"/>
          </p:nvPr>
        </p:nvSpPr>
        <p:spPr>
          <a:xfrm>
            <a:off x="70903" y="2050851"/>
            <a:ext cx="1480200" cy="41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085" name="Google Shape;3085;g1e0f3c47b18_1_29"/>
          <p:cNvSpPr txBox="1"/>
          <p:nvPr/>
        </p:nvSpPr>
        <p:spPr>
          <a:xfrm>
            <a:off x="1551011" y="1944572"/>
            <a:ext cx="10400400" cy="22014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900">
                <a:solidFill>
                  <a:schemeClr val="dk1"/>
                </a:solidFill>
                <a:latin typeface="Calibri"/>
                <a:ea typeface="Calibri"/>
                <a:cs typeface="Calibri"/>
                <a:sym typeface="Calibri"/>
              </a:rPr>
              <a:t>Art. 16</a:t>
            </a:r>
            <a:r>
              <a:rPr b="1" baseline="30000" lang="pt-BR" sz="1900">
                <a:solidFill>
                  <a:schemeClr val="dk1"/>
                </a:solidFill>
                <a:latin typeface="Calibri"/>
                <a:ea typeface="Calibri"/>
                <a:cs typeface="Calibri"/>
                <a:sym typeface="Calibri"/>
              </a:rPr>
              <a:t>o</a:t>
            </a:r>
            <a:r>
              <a:rPr b="0" i="0" lang="pt-BR" sz="1800" u="none" strike="noStrike">
                <a:solidFill>
                  <a:srgbClr val="000000"/>
                </a:solidFill>
                <a:latin typeface="Arial"/>
                <a:ea typeface="Arial"/>
                <a:cs typeface="Arial"/>
                <a:sym typeface="Arial"/>
              </a:rPr>
              <a:t> - </a:t>
            </a:r>
            <a:r>
              <a:rPr b="0" i="0" lang="pt-BR" sz="2000" u="none" strike="noStrike">
                <a:solidFill>
                  <a:srgbClr val="000000"/>
                </a:solidFill>
                <a:latin typeface="Calibri"/>
                <a:ea typeface="Calibri"/>
                <a:cs typeface="Calibri"/>
                <a:sym typeface="Calibri"/>
              </a:rPr>
              <a:t>Na distribuição das atividades de regência, o Depa</a:t>
            </a:r>
            <a:r>
              <a:rPr b="1" i="0" lang="pt-BR" sz="2000" u="none" strike="noStrike">
                <a:solidFill>
                  <a:srgbClr val="000000"/>
                </a:solidFill>
                <a:latin typeface="Calibri"/>
                <a:ea typeface="Calibri"/>
                <a:cs typeface="Calibri"/>
                <a:sym typeface="Calibri"/>
              </a:rPr>
              <a:t>rtamento de Áreas </a:t>
            </a:r>
            <a:r>
              <a:rPr b="0" i="0" lang="pt-BR" sz="2000" u="none" strike="noStrike">
                <a:solidFill>
                  <a:srgbClr val="000000"/>
                </a:solidFill>
                <a:latin typeface="Calibri"/>
                <a:ea typeface="Calibri"/>
                <a:cs typeface="Calibri"/>
                <a:sym typeface="Calibri"/>
              </a:rPr>
              <a:t>Acadêmica</a:t>
            </a:r>
            <a:r>
              <a:rPr b="1" i="0" lang="pt-BR" sz="2000" u="none" strike="noStrike">
                <a:solidFill>
                  <a:srgbClr val="000000"/>
                </a:solidFill>
                <a:latin typeface="Calibri"/>
                <a:ea typeface="Calibri"/>
                <a:cs typeface="Calibri"/>
                <a:sym typeface="Calibri"/>
              </a:rPr>
              <a:t>s deverá, prefere</a:t>
            </a:r>
            <a:r>
              <a:rPr b="0" i="0" lang="pt-BR" sz="20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b="0" i="0" lang="pt-BR" sz="1800" u="none" strike="noStrike">
                <a:solidFill>
                  <a:srgbClr val="000000"/>
                </a:solidFill>
                <a:latin typeface="Arial"/>
                <a:ea typeface="Arial"/>
                <a:cs typeface="Arial"/>
                <a:sym typeface="Arial"/>
              </a:rPr>
              <a:t>. </a:t>
            </a:r>
            <a:endParaRPr b="0" sz="2000">
              <a:solidFill>
                <a:schemeClr val="dk1"/>
              </a:solidFill>
              <a:latin typeface="Calibri"/>
              <a:ea typeface="Calibri"/>
              <a:cs typeface="Calibri"/>
              <a:sym typeface="Calibri"/>
            </a:endParaRPr>
          </a:p>
          <a:p>
            <a:pPr indent="431203" lvl="0" marL="122326" marR="0" rtl="0" algn="l">
              <a:spcBef>
                <a:spcPts val="289"/>
              </a:spcBef>
              <a:spcAft>
                <a:spcPts val="0"/>
              </a:spcAft>
              <a:buNone/>
            </a:pPr>
            <a:r>
              <a:rPr b="0" i="0" lang="pt-BR" sz="1800" u="none" strike="noStrike">
                <a:solidFill>
                  <a:srgbClr val="000000"/>
                </a:solidFill>
                <a:latin typeface="Calibri"/>
                <a:ea typeface="Calibri"/>
                <a:cs typeface="Calibri"/>
                <a:sym typeface="Calibri"/>
              </a:rPr>
              <a:t>$1</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3030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Cada disciplina distinta corresponderá a 0</a:t>
            </a:r>
            <a:r>
              <a:rPr b="0" i="0" lang="pt-BR" sz="1800" u="none" strike="noStrike">
                <a:solidFill>
                  <a:srgbClr val="2424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5 (meio) ponto na carga horária de trabalho semanal do servidor docente. </a:t>
            </a:r>
            <a:endParaRPr b="0" sz="18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800" u="none" strike="noStrike">
                <a:solidFill>
                  <a:srgbClr val="000000"/>
                </a:solidFill>
                <a:latin typeface="Calibri"/>
                <a:ea typeface="Calibri"/>
                <a:cs typeface="Calibri"/>
                <a:sym typeface="Calibri"/>
              </a:rPr>
              <a:t>$2</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2000" u="none" strike="noStrike">
              <a:solidFill>
                <a:schemeClr val="dk1"/>
              </a:solidFill>
              <a:latin typeface="Calibri"/>
              <a:ea typeface="Calibri"/>
              <a:cs typeface="Calibri"/>
              <a:sym typeface="Calibri"/>
            </a:endParaRPr>
          </a:p>
        </p:txBody>
      </p:sp>
      <p:sp>
        <p:nvSpPr>
          <p:cNvPr id="3086" name="Google Shape;3086;g1e0f3c47b18_1_2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087" name="Google Shape;3087;g1e0f3c47b18_1_2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3088" name="Google Shape;3088;g1e0f3c47b18_1_29"/>
          <p:cNvGrpSpPr/>
          <p:nvPr/>
        </p:nvGrpSpPr>
        <p:grpSpPr>
          <a:xfrm>
            <a:off x="70903" y="4295954"/>
            <a:ext cx="11865493" cy="1200600"/>
            <a:chOff x="45776" y="3683421"/>
            <a:chExt cx="11865493" cy="1200600"/>
          </a:xfrm>
        </p:grpSpPr>
        <p:sp>
          <p:nvSpPr>
            <p:cNvPr id="3089" name="Google Shape;3089;g1e0f3c47b18_1_2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090" name="Google Shape;3090;g1e0f3c47b18_1_29"/>
            <p:cNvSpPr txBox="1"/>
            <p:nvPr/>
          </p:nvSpPr>
          <p:spPr>
            <a:xfrm>
              <a:off x="1540869" y="3683421"/>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lang="pt-BR" sz="1800">
                  <a:solidFill>
                    <a:srgbClr val="0000FF"/>
                  </a:solidFill>
                  <a:latin typeface="Calibri"/>
                  <a:ea typeface="Calibri"/>
                  <a:cs typeface="Calibri"/>
                  <a:sym typeface="Calibri"/>
                </a:rPr>
                <a:t>§3°. O registro acadêmico de cada diário atribuído ao docente corresponderá a 0,2 ponto na carga horária de trabalho semanal do servidor docente.</a:t>
              </a:r>
              <a:endParaRPr sz="1800">
                <a:solidFill>
                  <a:srgbClr val="0000FF"/>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 §4°. Os registros específicos para o NAPNE corresponderão a 0,5 ponto, por turma em que haja aluno acompanhado pelo NAPNE, na carga horária de trabalho semanal do servidor docente</a:t>
              </a:r>
              <a:endParaRPr sz="1800">
                <a:solidFill>
                  <a:srgbClr val="0000FF"/>
                </a:solidFill>
                <a:latin typeface="Calibri"/>
                <a:ea typeface="Calibri"/>
                <a:cs typeface="Calibri"/>
                <a:sym typeface="Calibri"/>
              </a:endParaRPr>
            </a:p>
          </p:txBody>
        </p:sp>
      </p:grpSp>
      <p:grpSp>
        <p:nvGrpSpPr>
          <p:cNvPr id="3091" name="Google Shape;3091;g1e0f3c47b18_1_29"/>
          <p:cNvGrpSpPr/>
          <p:nvPr/>
        </p:nvGrpSpPr>
        <p:grpSpPr>
          <a:xfrm>
            <a:off x="70903" y="5646513"/>
            <a:ext cx="11880468" cy="695421"/>
            <a:chOff x="45776" y="3973141"/>
            <a:chExt cx="11880468" cy="695421"/>
          </a:xfrm>
        </p:grpSpPr>
        <p:sp>
          <p:nvSpPr>
            <p:cNvPr id="3092" name="Google Shape;3092;g1e0f3c47b18_1_2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093" name="Google Shape;3093;g1e0f3c47b18_1_29"/>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Os parágrafos 3 e 4 reconhecem a necessidade de pontuar os documentos elaborados pelos docentes para os registros formais, regulares ou extraordinários.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1df91a4005e_1_180"/>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351" name="Google Shape;351;g1df91a4005e_1_18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52" name="Google Shape;352;g1df91a4005e_1_18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53" name="Google Shape;353;g1df91a4005e_1_18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54" name="Google Shape;354;g1df91a4005e_1_180"/>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55" name="Google Shape;355;g1df91a4005e_1_180"/>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g1df91a4005e_1_18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57" name="Google Shape;357;g1df91a4005e_1_18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358" name="Google Shape;358;g1df91a4005e_1_180"/>
          <p:cNvGrpSpPr/>
          <p:nvPr/>
        </p:nvGrpSpPr>
        <p:grpSpPr>
          <a:xfrm>
            <a:off x="45776" y="3098692"/>
            <a:ext cx="11880593" cy="987768"/>
            <a:chOff x="45776" y="2934916"/>
            <a:chExt cx="11880593" cy="987768"/>
          </a:xfrm>
        </p:grpSpPr>
        <p:sp>
          <p:nvSpPr>
            <p:cNvPr id="359" name="Google Shape;359;g1df91a4005e_1_180"/>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60" name="Google Shape;360;g1df91a4005e_1_180"/>
            <p:cNvSpPr txBox="1"/>
            <p:nvPr/>
          </p:nvSpPr>
          <p:spPr>
            <a:xfrm>
              <a:off x="1555969" y="2968384"/>
              <a:ext cx="103704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a:solidFill>
                    <a:schemeClr val="dk2"/>
                  </a:solidFill>
                </a:rPr>
                <a:t>Art. 1º O INSTITUTO FEDERAL DE EDUCAÇÃO, CIÊNCIA E TECNOLOGIA DE GOIÁS (IFG), Instituição organizada conforme os termos da Lei No 11.892, de 29 de dezembro de 2008, vinculada ao Ministério da Educação, possui natureza jurídica de autarquia, sendo detentora de autonomia administrativa, patrimonial, financeira, didático-pedagógica e disciplinar. </a:t>
              </a:r>
              <a:endParaRPr sz="1800"/>
            </a:p>
          </p:txBody>
        </p:sp>
      </p:grpSp>
      <p:grpSp>
        <p:nvGrpSpPr>
          <p:cNvPr id="361" name="Google Shape;361;g1df91a4005e_1_180"/>
          <p:cNvGrpSpPr/>
          <p:nvPr/>
        </p:nvGrpSpPr>
        <p:grpSpPr>
          <a:xfrm>
            <a:off x="45840" y="4554588"/>
            <a:ext cx="11880543" cy="2170219"/>
            <a:chOff x="45776" y="4700491"/>
            <a:chExt cx="11880543" cy="2170219"/>
          </a:xfrm>
        </p:grpSpPr>
        <p:sp>
          <p:nvSpPr>
            <p:cNvPr id="362" name="Google Shape;362;g1df91a4005e_1_180"/>
            <p:cNvSpPr txBox="1"/>
            <p:nvPr/>
          </p:nvSpPr>
          <p:spPr>
            <a:xfrm>
              <a:off x="45776" y="470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63" name="Google Shape;363;g1df91a4005e_1_180"/>
            <p:cNvSpPr txBox="1"/>
            <p:nvPr/>
          </p:nvSpPr>
          <p:spPr>
            <a:xfrm>
              <a:off x="1555919" y="4700510"/>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1"/>
                  </a:solidFill>
                  <a:latin typeface="Calibri"/>
                  <a:ea typeface="Calibri"/>
                  <a:cs typeface="Calibri"/>
                  <a:sym typeface="Calibri"/>
                </a:rPr>
                <a:t>Faz-se necessário inserir com clareza os documentos que norteiam a regulamentação da Jornada de Trabalho Docente no âmbito do IFG, que reflita o compromisso institucional de valorização do profissional de Educação. Outrossim, a Jornada de Trabalho deve ser distribuída de maneira justa e equânime entre os docentes, evitar que haja "autoexploração" do trabalho com fins de classificação para processos como editais de fomento, remoção, etc. A Jornada de Trabalho deve refletir de maneira justa o trabalho realizado por cada docente e do coletivo de docentes, além de estimular a colaboração e cooperação entre os docentes, e não a competitividade às custas de excesso de carga horária de trabalho. O artigo 1º foi alterado para Art 6º porque cabe ao docente, em primeiro plano, programar suas atividades acadêmicas, respeitando os regulamentos vigentes e também o que estará regulamentado neste documento, com o devido acompanhamento e anuência do Departamento de Áreas Acadêmicas e Direção Geral do Campus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8" name="Shape 3098"/>
        <p:cNvGrpSpPr/>
        <p:nvPr/>
      </p:nvGrpSpPr>
      <p:grpSpPr>
        <a:xfrm>
          <a:off x="0" y="0"/>
          <a:ext cx="0" cy="0"/>
          <a:chOff x="0" y="0"/>
          <a:chExt cx="0" cy="0"/>
        </a:xfrm>
      </p:grpSpPr>
      <p:sp>
        <p:nvSpPr>
          <p:cNvPr id="3099" name="Google Shape;3099;p5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100" name="Google Shape;3100;p5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101" name="Google Shape;3101;p5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102" name="Google Shape;3102;p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103" name="Google Shape;3103;p53"/>
          <p:cNvSpPr txBox="1"/>
          <p:nvPr>
            <p:ph idx="1" type="body"/>
          </p:nvPr>
        </p:nvSpPr>
        <p:spPr>
          <a:xfrm>
            <a:off x="70903" y="2050851"/>
            <a:ext cx="1480107" cy="411908"/>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104" name="Google Shape;3104;p53"/>
          <p:cNvSpPr txBox="1"/>
          <p:nvPr/>
        </p:nvSpPr>
        <p:spPr>
          <a:xfrm>
            <a:off x="1551011" y="1944572"/>
            <a:ext cx="10400495" cy="215416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900">
                <a:solidFill>
                  <a:schemeClr val="dk1"/>
                </a:solidFill>
                <a:latin typeface="Calibri"/>
                <a:ea typeface="Calibri"/>
                <a:cs typeface="Calibri"/>
                <a:sym typeface="Calibri"/>
              </a:rPr>
              <a:t>Art. 16</a:t>
            </a:r>
            <a:r>
              <a:rPr b="1" baseline="30000" lang="pt-BR" sz="1900">
                <a:solidFill>
                  <a:schemeClr val="dk1"/>
                </a:solidFill>
                <a:latin typeface="Calibri"/>
                <a:ea typeface="Calibri"/>
                <a:cs typeface="Calibri"/>
                <a:sym typeface="Calibri"/>
              </a:rPr>
              <a:t>o</a:t>
            </a:r>
            <a:r>
              <a:rPr b="0" i="0" lang="pt-BR" sz="1800" u="none" strike="noStrike">
                <a:solidFill>
                  <a:srgbClr val="000000"/>
                </a:solidFill>
                <a:latin typeface="Arial"/>
                <a:ea typeface="Arial"/>
                <a:cs typeface="Arial"/>
                <a:sym typeface="Arial"/>
              </a:rPr>
              <a:t> - </a:t>
            </a:r>
            <a:r>
              <a:rPr b="0" i="0" lang="pt-BR" sz="2000" u="none" strike="noStrike">
                <a:solidFill>
                  <a:srgbClr val="000000"/>
                </a:solidFill>
                <a:latin typeface="Calibri"/>
                <a:ea typeface="Calibri"/>
                <a:cs typeface="Calibri"/>
                <a:sym typeface="Calibri"/>
              </a:rPr>
              <a:t>Na distribuição das atividades de regência, o Depa</a:t>
            </a:r>
            <a:r>
              <a:rPr b="1" i="0" lang="pt-BR" sz="2000" u="none" strike="noStrike">
                <a:solidFill>
                  <a:srgbClr val="000000"/>
                </a:solidFill>
                <a:latin typeface="Calibri"/>
                <a:ea typeface="Calibri"/>
                <a:cs typeface="Calibri"/>
                <a:sym typeface="Calibri"/>
              </a:rPr>
              <a:t>rtamento de Áreas </a:t>
            </a:r>
            <a:r>
              <a:rPr b="0" i="0" lang="pt-BR" sz="2000" u="none" strike="noStrike">
                <a:solidFill>
                  <a:srgbClr val="000000"/>
                </a:solidFill>
                <a:latin typeface="Calibri"/>
                <a:ea typeface="Calibri"/>
                <a:cs typeface="Calibri"/>
                <a:sym typeface="Calibri"/>
              </a:rPr>
              <a:t>Acadêmica</a:t>
            </a:r>
            <a:r>
              <a:rPr b="1" i="0" lang="pt-BR" sz="2000" u="none" strike="noStrike">
                <a:solidFill>
                  <a:srgbClr val="000000"/>
                </a:solidFill>
                <a:latin typeface="Calibri"/>
                <a:ea typeface="Calibri"/>
                <a:cs typeface="Calibri"/>
                <a:sym typeface="Calibri"/>
              </a:rPr>
              <a:t>s deverá, prefere</a:t>
            </a:r>
            <a:r>
              <a:rPr b="0" i="0" lang="pt-BR" sz="20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b="0" i="0" lang="pt-BR" sz="1800" u="none" strike="noStrike">
                <a:solidFill>
                  <a:srgbClr val="000000"/>
                </a:solidFill>
                <a:latin typeface="Arial"/>
                <a:ea typeface="Arial"/>
                <a:cs typeface="Arial"/>
                <a:sym typeface="Arial"/>
              </a:rPr>
              <a:t>. </a:t>
            </a:r>
            <a:endParaRPr b="0" sz="2000">
              <a:solidFill>
                <a:schemeClr val="dk1"/>
              </a:solidFill>
              <a:latin typeface="Calibri"/>
              <a:ea typeface="Calibri"/>
              <a:cs typeface="Calibri"/>
              <a:sym typeface="Calibri"/>
            </a:endParaRPr>
          </a:p>
          <a:p>
            <a:pPr indent="431203" lvl="0" marL="122326" marR="0" rtl="0" algn="l">
              <a:spcBef>
                <a:spcPts val="289"/>
              </a:spcBef>
              <a:spcAft>
                <a:spcPts val="0"/>
              </a:spcAft>
              <a:buNone/>
            </a:pPr>
            <a:r>
              <a:rPr b="0" i="0" lang="pt-BR" sz="1800" u="none" strike="noStrike">
                <a:solidFill>
                  <a:srgbClr val="000000"/>
                </a:solidFill>
                <a:latin typeface="Calibri"/>
                <a:ea typeface="Calibri"/>
                <a:cs typeface="Calibri"/>
                <a:sym typeface="Calibri"/>
              </a:rPr>
              <a:t>$1</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3030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Cada disciplina distinta corresponderá a 0</a:t>
            </a:r>
            <a:r>
              <a:rPr b="0" i="0" lang="pt-BR" sz="1800" u="none" strike="noStrike">
                <a:solidFill>
                  <a:srgbClr val="2424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5 (meio) ponto na carga horária de trabalho semanal do servidor docente. </a:t>
            </a:r>
            <a:endParaRPr b="0" sz="1800">
              <a:solidFill>
                <a:schemeClr val="dk1"/>
              </a:solidFill>
              <a:latin typeface="Calibri"/>
              <a:ea typeface="Calibri"/>
              <a:cs typeface="Calibri"/>
              <a:sym typeface="Calibri"/>
            </a:endParaRPr>
          </a:p>
          <a:p>
            <a:pPr indent="428142" lvl="0" marL="122326" marR="0" rtl="0" algn="l">
              <a:spcBef>
                <a:spcPts val="313"/>
              </a:spcBef>
              <a:spcAft>
                <a:spcPts val="0"/>
              </a:spcAft>
              <a:buNone/>
            </a:pPr>
            <a:r>
              <a:rPr b="0" i="0" lang="pt-BR" sz="1800" u="none" strike="noStrike">
                <a:solidFill>
                  <a:srgbClr val="000000"/>
                </a:solidFill>
                <a:latin typeface="Calibri"/>
                <a:ea typeface="Calibri"/>
                <a:cs typeface="Calibri"/>
                <a:sym typeface="Calibri"/>
              </a:rPr>
              <a:t>$2</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pt-BR" sz="2000">
                <a:solidFill>
                  <a:schemeClr val="dk1"/>
                </a:solidFill>
                <a:latin typeface="Calibri"/>
                <a:ea typeface="Calibri"/>
                <a:cs typeface="Calibri"/>
                <a:sym typeface="Calibri"/>
              </a:rPr>
            </a:br>
            <a:endParaRPr b="0" i="0" sz="2000" u="none" strike="noStrike">
              <a:solidFill>
                <a:schemeClr val="dk1"/>
              </a:solidFill>
              <a:latin typeface="Calibri"/>
              <a:ea typeface="Calibri"/>
              <a:cs typeface="Calibri"/>
              <a:sym typeface="Calibri"/>
            </a:endParaRPr>
          </a:p>
        </p:txBody>
      </p:sp>
      <p:sp>
        <p:nvSpPr>
          <p:cNvPr id="3105" name="Google Shape;3105;p5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106" name="Google Shape;3106;p5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3107" name="Google Shape;3107;p53"/>
          <p:cNvGrpSpPr/>
          <p:nvPr/>
        </p:nvGrpSpPr>
        <p:grpSpPr>
          <a:xfrm>
            <a:off x="70903" y="4549379"/>
            <a:ext cx="11865543" cy="646500"/>
            <a:chOff x="45776" y="3936847"/>
            <a:chExt cx="11865543" cy="646500"/>
          </a:xfrm>
        </p:grpSpPr>
        <p:sp>
          <p:nvSpPr>
            <p:cNvPr id="3108" name="Google Shape;3108;p5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109" name="Google Shape;3109;p53"/>
            <p:cNvSpPr txBox="1"/>
            <p:nvPr/>
          </p:nvSpPr>
          <p:spPr>
            <a:xfrm>
              <a:off x="1540919" y="3936847"/>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§3°. Cada turma de dependência corresponderá a 1,2 (um ponto e dois décimos) na carga horária de trabalho semanal do servidor docente.</a:t>
              </a:r>
              <a:endParaRPr sz="1800">
                <a:solidFill>
                  <a:schemeClr val="dk1"/>
                </a:solidFill>
                <a:latin typeface="Calibri"/>
                <a:ea typeface="Calibri"/>
                <a:cs typeface="Calibri"/>
                <a:sym typeface="Calibri"/>
              </a:endParaRPr>
            </a:p>
          </p:txBody>
        </p:sp>
      </p:grpSp>
      <p:grpSp>
        <p:nvGrpSpPr>
          <p:cNvPr id="3110" name="Google Shape;3110;p53"/>
          <p:cNvGrpSpPr/>
          <p:nvPr/>
        </p:nvGrpSpPr>
        <p:grpSpPr>
          <a:xfrm>
            <a:off x="70903" y="5646513"/>
            <a:ext cx="11880468" cy="695421"/>
            <a:chOff x="45776" y="3973141"/>
            <a:chExt cx="11880468" cy="695421"/>
          </a:xfrm>
        </p:grpSpPr>
        <p:sp>
          <p:nvSpPr>
            <p:cNvPr id="3111" name="Google Shape;3111;p5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112" name="Google Shape;3112;p53"/>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turma de dependência é uma atividade na qual o professor trabalha, preenche diários e, portanto, deve ser contabilizada em sua carga horária semanal.</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7" name="Shape 3117"/>
        <p:cNvGrpSpPr/>
        <p:nvPr/>
      </p:nvGrpSpPr>
      <p:grpSpPr>
        <a:xfrm>
          <a:off x="0" y="0"/>
          <a:ext cx="0" cy="0"/>
          <a:chOff x="0" y="0"/>
          <a:chExt cx="0" cy="0"/>
        </a:xfrm>
      </p:grpSpPr>
      <p:sp>
        <p:nvSpPr>
          <p:cNvPr id="3118" name="Google Shape;3118;g1e0f3c47b18_1_4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119" name="Google Shape;3119;g1e0f3c47b18_1_4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120" name="Google Shape;3120;g1e0f3c47b18_1_4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121" name="Google Shape;3121;g1e0f3c47b18_1_4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122" name="Google Shape;3122;g1e0f3c47b18_1_49"/>
          <p:cNvSpPr txBox="1"/>
          <p:nvPr>
            <p:ph idx="1" type="body"/>
          </p:nvPr>
        </p:nvSpPr>
        <p:spPr>
          <a:xfrm>
            <a:off x="70903" y="2050851"/>
            <a:ext cx="1480200" cy="41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123" name="Google Shape;3123;g1e0f3c47b18_1_49"/>
          <p:cNvSpPr txBox="1"/>
          <p:nvPr/>
        </p:nvSpPr>
        <p:spPr>
          <a:xfrm>
            <a:off x="1551011" y="1944572"/>
            <a:ext cx="10400400" cy="22014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1203" lvl="0" marL="113144" marR="0" rtl="0" algn="just">
              <a:spcBef>
                <a:spcPts val="0"/>
              </a:spcBef>
              <a:spcAft>
                <a:spcPts val="0"/>
              </a:spcAft>
              <a:buNone/>
            </a:pPr>
            <a:r>
              <a:rPr b="1" lang="pt-BR" sz="1900">
                <a:solidFill>
                  <a:schemeClr val="dk1"/>
                </a:solidFill>
                <a:latin typeface="Calibri"/>
                <a:ea typeface="Calibri"/>
                <a:cs typeface="Calibri"/>
                <a:sym typeface="Calibri"/>
              </a:rPr>
              <a:t>Art. 16</a:t>
            </a:r>
            <a:r>
              <a:rPr b="1" baseline="30000" lang="pt-BR" sz="1900">
                <a:solidFill>
                  <a:schemeClr val="dk1"/>
                </a:solidFill>
                <a:latin typeface="Calibri"/>
                <a:ea typeface="Calibri"/>
                <a:cs typeface="Calibri"/>
                <a:sym typeface="Calibri"/>
              </a:rPr>
              <a:t>o</a:t>
            </a:r>
            <a:r>
              <a:rPr b="0" i="0" lang="pt-BR" sz="1800" u="none" strike="noStrike">
                <a:solidFill>
                  <a:srgbClr val="000000"/>
                </a:solidFill>
                <a:latin typeface="Arial"/>
                <a:ea typeface="Arial"/>
                <a:cs typeface="Arial"/>
                <a:sym typeface="Arial"/>
              </a:rPr>
              <a:t> - </a:t>
            </a:r>
            <a:r>
              <a:rPr b="0" i="0" lang="pt-BR" sz="2000" u="none" strike="noStrike">
                <a:solidFill>
                  <a:srgbClr val="000000"/>
                </a:solidFill>
                <a:latin typeface="Calibri"/>
                <a:ea typeface="Calibri"/>
                <a:cs typeface="Calibri"/>
                <a:sym typeface="Calibri"/>
              </a:rPr>
              <a:t>Na distribuição das atividades de regência, o Depa</a:t>
            </a:r>
            <a:r>
              <a:rPr b="1" i="0" lang="pt-BR" sz="2000" u="none" strike="noStrike">
                <a:solidFill>
                  <a:srgbClr val="000000"/>
                </a:solidFill>
                <a:latin typeface="Calibri"/>
                <a:ea typeface="Calibri"/>
                <a:cs typeface="Calibri"/>
                <a:sym typeface="Calibri"/>
              </a:rPr>
              <a:t>rtamento de Áreas </a:t>
            </a:r>
            <a:r>
              <a:rPr b="0" i="0" lang="pt-BR" sz="2000" u="none" strike="noStrike">
                <a:solidFill>
                  <a:srgbClr val="000000"/>
                </a:solidFill>
                <a:latin typeface="Calibri"/>
                <a:ea typeface="Calibri"/>
                <a:cs typeface="Calibri"/>
                <a:sym typeface="Calibri"/>
              </a:rPr>
              <a:t>Acadêmica</a:t>
            </a:r>
            <a:r>
              <a:rPr b="1" i="0" lang="pt-BR" sz="2000" u="none" strike="noStrike">
                <a:solidFill>
                  <a:srgbClr val="000000"/>
                </a:solidFill>
                <a:latin typeface="Calibri"/>
                <a:ea typeface="Calibri"/>
                <a:cs typeface="Calibri"/>
                <a:sym typeface="Calibri"/>
              </a:rPr>
              <a:t>s deverá, prefere</a:t>
            </a:r>
            <a:r>
              <a:rPr b="0" i="0" lang="pt-BR" sz="2000" u="none" strike="noStrike">
                <a:solidFill>
                  <a:srgbClr val="000000"/>
                </a:solidFill>
                <a:latin typeface="Calibri"/>
                <a:ea typeface="Calibri"/>
                <a:cs typeface="Calibri"/>
                <a:sym typeface="Calibri"/>
              </a:rPr>
              <a:t>ncialmente, distribuir até três disciplinas distintas por docente, podendo chegar, no caso de estrita necessidade, ao limite máximo de 5 (cinco) disciplinas</a:t>
            </a:r>
            <a:r>
              <a:rPr b="0" i="0" lang="pt-BR" sz="1800" u="none" strike="noStrike">
                <a:solidFill>
                  <a:srgbClr val="000000"/>
                </a:solidFill>
                <a:latin typeface="Arial"/>
                <a:ea typeface="Arial"/>
                <a:cs typeface="Arial"/>
                <a:sym typeface="Arial"/>
              </a:rPr>
              <a:t>. </a:t>
            </a:r>
            <a:endParaRPr b="0" sz="2000">
              <a:solidFill>
                <a:schemeClr val="dk1"/>
              </a:solidFill>
              <a:latin typeface="Calibri"/>
              <a:ea typeface="Calibri"/>
              <a:cs typeface="Calibri"/>
              <a:sym typeface="Calibri"/>
            </a:endParaRPr>
          </a:p>
          <a:p>
            <a:pPr indent="431203" lvl="0" marL="122326" marR="0" rtl="0" algn="l">
              <a:spcBef>
                <a:spcPts val="289"/>
              </a:spcBef>
              <a:spcAft>
                <a:spcPts val="0"/>
              </a:spcAft>
              <a:buNone/>
            </a:pPr>
            <a:r>
              <a:rPr b="0" i="0" lang="pt-BR" sz="1800" u="none" strike="noStrike">
                <a:solidFill>
                  <a:srgbClr val="000000"/>
                </a:solidFill>
                <a:latin typeface="Calibri"/>
                <a:ea typeface="Calibri"/>
                <a:cs typeface="Calibri"/>
                <a:sym typeface="Calibri"/>
              </a:rPr>
              <a:t>$1</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3030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Cada disciplina distinta corresponderá a 0</a:t>
            </a:r>
            <a:r>
              <a:rPr b="0" i="0" lang="pt-BR" sz="1800" u="none" strike="noStrike">
                <a:solidFill>
                  <a:srgbClr val="2424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5 (meio) ponto na carga horária de trabalho semanal do servidor docente. </a:t>
            </a:r>
            <a:endParaRPr b="0" sz="1800">
              <a:solidFill>
                <a:schemeClr val="dk1"/>
              </a:solidFill>
              <a:latin typeface="Calibri"/>
              <a:ea typeface="Calibri"/>
              <a:cs typeface="Calibri"/>
              <a:sym typeface="Calibri"/>
            </a:endParaRPr>
          </a:p>
          <a:p>
            <a:pPr indent="428141" lvl="0" marL="122326" marR="0" rtl="0" algn="l">
              <a:spcBef>
                <a:spcPts val="313"/>
              </a:spcBef>
              <a:spcAft>
                <a:spcPts val="0"/>
              </a:spcAft>
              <a:buNone/>
            </a:pPr>
            <a:r>
              <a:rPr b="0" i="0" lang="pt-BR" sz="1800" u="none" strike="noStrike">
                <a:solidFill>
                  <a:srgbClr val="000000"/>
                </a:solidFill>
                <a:latin typeface="Calibri"/>
                <a:ea typeface="Calibri"/>
                <a:cs typeface="Calibri"/>
                <a:sym typeface="Calibri"/>
              </a:rPr>
              <a:t>$2</a:t>
            </a:r>
            <a:r>
              <a:rPr b="0" baseline="30000" i="0" lang="pt-BR" sz="1800" u="none" strike="noStrike">
                <a:solidFill>
                  <a:srgbClr val="000000"/>
                </a:solidFill>
                <a:latin typeface="Calibri"/>
                <a:ea typeface="Calibri"/>
                <a:cs typeface="Calibri"/>
                <a:sym typeface="Calibri"/>
              </a:rPr>
              <a:t>o</a:t>
            </a:r>
            <a:r>
              <a:rPr b="0" i="0" lang="pt-BR" sz="1800" u="none" strike="noStrike">
                <a:solidFill>
                  <a:srgbClr val="000000"/>
                </a:solidFill>
                <a:latin typeface="Calibri"/>
                <a:ea typeface="Calibri"/>
                <a:cs typeface="Calibri"/>
                <a:sym typeface="Calibri"/>
              </a:rPr>
              <a:t>. Cada turma de regência corresponderá a 0,5 (meio) ponto na carga horária de trabalho semanal do servidor docente. </a:t>
            </a:r>
            <a:endParaRPr b="0" i="0" sz="2000" u="none" strike="noStrike">
              <a:solidFill>
                <a:schemeClr val="dk1"/>
              </a:solidFill>
              <a:latin typeface="Calibri"/>
              <a:ea typeface="Calibri"/>
              <a:cs typeface="Calibri"/>
              <a:sym typeface="Calibri"/>
            </a:endParaRPr>
          </a:p>
        </p:txBody>
      </p:sp>
      <p:sp>
        <p:nvSpPr>
          <p:cNvPr id="3124" name="Google Shape;3124;g1e0f3c47b18_1_4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125" name="Google Shape;3125;g1e0f3c47b18_1_4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3126" name="Google Shape;3126;g1e0f3c47b18_1_49"/>
          <p:cNvGrpSpPr/>
          <p:nvPr/>
        </p:nvGrpSpPr>
        <p:grpSpPr>
          <a:xfrm>
            <a:off x="70903" y="4549379"/>
            <a:ext cx="11865543" cy="646500"/>
            <a:chOff x="45776" y="3936847"/>
            <a:chExt cx="11865543" cy="646500"/>
          </a:xfrm>
        </p:grpSpPr>
        <p:sp>
          <p:nvSpPr>
            <p:cNvPr id="3127" name="Google Shape;3127;g1e0f3c47b18_1_4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128" name="Google Shape;3128;g1e0f3c47b18_1_49"/>
            <p:cNvSpPr txBox="1"/>
            <p:nvPr/>
          </p:nvSpPr>
          <p:spPr>
            <a:xfrm>
              <a:off x="1540919" y="3936847"/>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§3º. Cada sala criada e mantida em Ambiente de Aprendizagem Virtual corresponderá a 0,5 (meio) ponto na carga horária de trabalho semanal do servidor docente.</a:t>
              </a:r>
              <a:endParaRPr sz="1800">
                <a:solidFill>
                  <a:schemeClr val="dk1"/>
                </a:solidFill>
                <a:latin typeface="Calibri"/>
                <a:ea typeface="Calibri"/>
                <a:cs typeface="Calibri"/>
                <a:sym typeface="Calibri"/>
              </a:endParaRPr>
            </a:p>
          </p:txBody>
        </p:sp>
      </p:grpSp>
      <p:grpSp>
        <p:nvGrpSpPr>
          <p:cNvPr id="3129" name="Google Shape;3129;g1e0f3c47b18_1_49"/>
          <p:cNvGrpSpPr/>
          <p:nvPr/>
        </p:nvGrpSpPr>
        <p:grpSpPr>
          <a:xfrm>
            <a:off x="70903" y="5646513"/>
            <a:ext cx="11880468" cy="467100"/>
            <a:chOff x="45776" y="3973141"/>
            <a:chExt cx="11880468" cy="467100"/>
          </a:xfrm>
        </p:grpSpPr>
        <p:sp>
          <p:nvSpPr>
            <p:cNvPr id="3130" name="Google Shape;3130;g1e0f3c47b18_1_4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131" name="Google Shape;3131;g1e0f3c47b18_1_4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contemplada </a:t>
              </a:r>
              <a:r>
                <a:rPr lang="pt-BR" sz="1800">
                  <a:solidFill>
                    <a:schemeClr val="dk1"/>
                  </a:solidFill>
                  <a:latin typeface="Calibri"/>
                  <a:ea typeface="Calibri"/>
                  <a:cs typeface="Calibri"/>
                  <a:sym typeface="Calibri"/>
                </a:rPr>
                <a:t>anteriormente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6" name="Shape 3136"/>
        <p:cNvGrpSpPr/>
        <p:nvPr/>
      </p:nvGrpSpPr>
      <p:grpSpPr>
        <a:xfrm>
          <a:off x="0" y="0"/>
          <a:ext cx="0" cy="0"/>
          <a:chOff x="0" y="0"/>
          <a:chExt cx="0" cy="0"/>
        </a:xfrm>
      </p:grpSpPr>
      <p:sp>
        <p:nvSpPr>
          <p:cNvPr id="3137" name="Google Shape;3137;g1e0f3c47b18_1_12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138" name="Google Shape;3138;g1e0f3c47b18_1_12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139" name="Google Shape;3139;g1e0f3c47b18_1_12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140" name="Google Shape;3140;g1e0f3c47b18_1_12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141" name="Google Shape;3141;g1e0f3c47b18_1_12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142" name="Google Shape;3142;g1e0f3c47b18_1_128"/>
          <p:cNvSpPr txBox="1"/>
          <p:nvPr/>
        </p:nvSpPr>
        <p:spPr>
          <a:xfrm>
            <a:off x="1551011" y="1944572"/>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lnSpc>
                <a:spcPct val="100000"/>
              </a:lnSpc>
              <a:spcBef>
                <a:spcPts val="0"/>
              </a:spcBef>
              <a:spcAft>
                <a:spcPts val="0"/>
              </a:spcAft>
              <a:buClr>
                <a:srgbClr val="3C4743"/>
              </a:buClr>
              <a:buSzPts val="1900"/>
              <a:buFont typeface="Calibri"/>
              <a:buNone/>
            </a:pPr>
            <a:r>
              <a:rPr b="1" i="0" lang="pt-BR" sz="1900" u="none" cap="none" strike="noStrike">
                <a:solidFill>
                  <a:srgbClr val="3C4743"/>
                </a:solidFill>
                <a:latin typeface="Calibri"/>
                <a:ea typeface="Calibri"/>
                <a:cs typeface="Calibri"/>
                <a:sym typeface="Calibri"/>
              </a:rPr>
              <a:t>Art. 17</a:t>
            </a:r>
            <a:r>
              <a:rPr b="1" baseline="30000" i="0" lang="pt-BR" sz="1900" u="none" cap="none" strike="noStrike">
                <a:solidFill>
                  <a:srgbClr val="3C4743"/>
                </a:solidFill>
                <a:latin typeface="Calibri"/>
                <a:ea typeface="Calibri"/>
                <a:cs typeface="Calibri"/>
                <a:sym typeface="Calibri"/>
              </a:rPr>
              <a:t>o   </a:t>
            </a:r>
            <a:r>
              <a:rPr b="0" i="0" lang="pt-BR" sz="2000" u="none" cap="none" strike="noStrike">
                <a:solidFill>
                  <a:srgbClr val="000000"/>
                </a:solidFill>
                <a:latin typeface="Calibri"/>
                <a:ea typeface="Calibri"/>
                <a:cs typeface="Calibri"/>
                <a:sym typeface="Calibri"/>
              </a:rPr>
              <a:t>- Para a supervisão de estágio curricular, estabelecida </a:t>
            </a:r>
            <a:r>
              <a:rPr b="0" i="0" lang="pt-BR" sz="2000" u="none" cap="none" strike="noStrike">
                <a:solidFill>
                  <a:srgbClr val="404000"/>
                </a:solidFill>
                <a:latin typeface="Calibri"/>
                <a:ea typeface="Calibri"/>
                <a:cs typeface="Calibri"/>
                <a:sym typeface="Calibri"/>
              </a:rPr>
              <a:t>por </a:t>
            </a:r>
            <a:r>
              <a:rPr b="0" i="0" lang="pt-BR" sz="2000" u="none" cap="none" strike="noStrike">
                <a:solidFill>
                  <a:srgbClr val="000000"/>
                </a:solidFill>
                <a:latin typeface="Calibri"/>
                <a:ea typeface="Calibri"/>
                <a:cs typeface="Calibri"/>
                <a:sym typeface="Calibri"/>
              </a:rPr>
              <a:t>curso, </a:t>
            </a:r>
            <a:r>
              <a:rPr b="0" i="0" lang="pt-BR" sz="2000" u="none" cap="none" strike="noStrike">
                <a:solidFill>
                  <a:srgbClr val="101000"/>
                </a:solidFill>
                <a:latin typeface="Calibri"/>
                <a:ea typeface="Calibri"/>
                <a:cs typeface="Calibri"/>
                <a:sym typeface="Calibri"/>
              </a:rPr>
              <a:t>o </a:t>
            </a:r>
            <a:r>
              <a:rPr b="0" i="0" lang="pt-BR" sz="2000" u="none" cap="none" strike="noStrike">
                <a:solidFill>
                  <a:srgbClr val="000000"/>
                </a:solidFill>
                <a:latin typeface="Calibri"/>
                <a:ea typeface="Calibri"/>
                <a:cs typeface="Calibri"/>
                <a:sym typeface="Calibri"/>
              </a:rPr>
              <a:t>servidor docente poderá computar</a:t>
            </a:r>
            <a:r>
              <a:rPr b="0" i="0" lang="pt-BR" sz="2000" u="none" cap="none" strike="noStrike">
                <a:solidFill>
                  <a:srgbClr val="DFDF00"/>
                </a:solidFill>
                <a:latin typeface="Calibri"/>
                <a:ea typeface="Calibri"/>
                <a:cs typeface="Calibri"/>
                <a:sym typeface="Calibri"/>
              </a:rPr>
              <a:t>, </a:t>
            </a:r>
            <a:r>
              <a:rPr b="0" i="0" lang="pt-BR" sz="2000" u="none" cap="none" strike="noStrike">
                <a:solidFill>
                  <a:srgbClr val="000000"/>
                </a:solidFill>
                <a:latin typeface="Calibri"/>
                <a:ea typeface="Calibri"/>
                <a:cs typeface="Calibri"/>
                <a:sym typeface="Calibri"/>
              </a:rPr>
              <a:t>em sua carga horária de trabalho semanal</a:t>
            </a:r>
            <a:r>
              <a:rPr b="0" i="0" lang="pt-BR" sz="2000" u="none" cap="none" strike="noStrike">
                <a:solidFill>
                  <a:srgbClr val="B5B500"/>
                </a:solidFill>
                <a:latin typeface="Calibri"/>
                <a:ea typeface="Calibri"/>
                <a:cs typeface="Calibri"/>
                <a:sym typeface="Calibri"/>
              </a:rPr>
              <a:t>, </a:t>
            </a:r>
            <a:r>
              <a:rPr b="0" i="0" lang="pt-BR" sz="2000" u="none" cap="none" strike="noStrike">
                <a:solidFill>
                  <a:srgbClr val="000000"/>
                </a:solidFill>
                <a:latin typeface="Calibri"/>
                <a:ea typeface="Calibri"/>
                <a:cs typeface="Calibri"/>
                <a:sym typeface="Calibri"/>
              </a:rPr>
              <a:t>2 (dois) pontos para cada supervisão. </a:t>
            </a:r>
            <a:endParaRPr b="0" i="0" sz="2000" u="none" cap="none" strike="noStrike">
              <a:solidFill>
                <a:srgbClr val="3C4743"/>
              </a:solidFill>
              <a:latin typeface="Calibri"/>
              <a:ea typeface="Calibri"/>
              <a:cs typeface="Calibri"/>
              <a:sym typeface="Calibri"/>
            </a:endParaRPr>
          </a:p>
          <a:p>
            <a:pPr indent="414235" lvl="0" marL="119659" marR="0" rtl="0" algn="l">
              <a:lnSpc>
                <a:spcPct val="100000"/>
              </a:lnSpc>
              <a:spcBef>
                <a:spcPts val="97"/>
              </a:spcBef>
              <a:spcAft>
                <a:spcPts val="0"/>
              </a:spcAft>
              <a:buClr>
                <a:srgbClr val="000000"/>
              </a:buClr>
              <a:buSzPts val="2000"/>
              <a:buFont typeface="Calibri"/>
              <a:buNone/>
            </a:pPr>
            <a:r>
              <a:rPr b="0" i="0" lang="pt-BR" sz="2000" u="none" cap="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cap="none" strike="noStrike">
              <a:solidFill>
                <a:srgbClr val="3C4743"/>
              </a:solidFill>
              <a:latin typeface="Calibri"/>
              <a:ea typeface="Calibri"/>
              <a:cs typeface="Calibri"/>
              <a:sym typeface="Calibri"/>
            </a:endParaRPr>
          </a:p>
        </p:txBody>
      </p:sp>
      <p:sp>
        <p:nvSpPr>
          <p:cNvPr id="3143" name="Google Shape;3143;g1e0f3c47b18_1_12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C00000"/>
                </a:solidFill>
                <a:latin typeface="Century"/>
                <a:ea typeface="Century"/>
                <a:cs typeface="Century"/>
                <a:sym typeface="Century"/>
              </a:rPr>
              <a:t>Exclu</a:t>
            </a:r>
            <a:r>
              <a:rPr b="1" lang="pt-BR" sz="2200">
                <a:solidFill>
                  <a:srgbClr val="C00000"/>
                </a:solidFill>
                <a:latin typeface="Century"/>
                <a:ea typeface="Century"/>
                <a:cs typeface="Century"/>
                <a:sym typeface="Century"/>
              </a:rPr>
              <a:t>são </a:t>
            </a:r>
            <a:endParaRPr sz="2200">
              <a:solidFill>
                <a:srgbClr val="C00000"/>
              </a:solidFill>
              <a:latin typeface="Calibri"/>
              <a:ea typeface="Calibri"/>
              <a:cs typeface="Calibri"/>
              <a:sym typeface="Calibri"/>
            </a:endParaRPr>
          </a:p>
        </p:txBody>
      </p:sp>
      <p:sp>
        <p:nvSpPr>
          <p:cNvPr id="3144" name="Google Shape;3144;g1e0f3c47b18_1_128"/>
          <p:cNvSpPr txBox="1"/>
          <p:nvPr/>
        </p:nvSpPr>
        <p:spPr>
          <a:xfrm>
            <a:off x="6289878" y="1305000"/>
            <a:ext cx="29334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Formosa e Goiânia Oeste</a:t>
            </a:r>
            <a:endParaRPr sz="2200">
              <a:solidFill>
                <a:schemeClr val="dk1"/>
              </a:solidFill>
              <a:latin typeface="Calibri"/>
              <a:ea typeface="Calibri"/>
              <a:cs typeface="Calibri"/>
              <a:sym typeface="Calibri"/>
            </a:endParaRPr>
          </a:p>
        </p:txBody>
      </p:sp>
      <p:grpSp>
        <p:nvGrpSpPr>
          <p:cNvPr id="3145" name="Google Shape;3145;g1e0f3c47b18_1_128"/>
          <p:cNvGrpSpPr/>
          <p:nvPr/>
        </p:nvGrpSpPr>
        <p:grpSpPr>
          <a:xfrm>
            <a:off x="70903" y="5646513"/>
            <a:ext cx="11880468" cy="695421"/>
            <a:chOff x="45776" y="3973141"/>
            <a:chExt cx="11880468" cy="695421"/>
          </a:xfrm>
        </p:grpSpPr>
        <p:sp>
          <p:nvSpPr>
            <p:cNvPr id="3146" name="Google Shape;3146;g1e0f3c47b18_1_12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147" name="Google Shape;3147;g1e0f3c47b18_1_12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Substituição por novos artigos. 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2" name="Shape 3152"/>
        <p:cNvGrpSpPr/>
        <p:nvPr/>
      </p:nvGrpSpPr>
      <p:grpSpPr>
        <a:xfrm>
          <a:off x="0" y="0"/>
          <a:ext cx="0" cy="0"/>
          <a:chOff x="0" y="0"/>
          <a:chExt cx="0" cy="0"/>
        </a:xfrm>
      </p:grpSpPr>
      <p:sp>
        <p:nvSpPr>
          <p:cNvPr id="3153" name="Google Shape;3153;p54"/>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154" name="Google Shape;3154;p5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155" name="Google Shape;3155;p5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156" name="Google Shape;3156;p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157" name="Google Shape;3157;p54"/>
          <p:cNvSpPr txBox="1"/>
          <p:nvPr>
            <p:ph idx="1" type="body"/>
          </p:nvPr>
        </p:nvSpPr>
        <p:spPr>
          <a:xfrm>
            <a:off x="70903" y="2074740"/>
            <a:ext cx="1480107" cy="50449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158" name="Google Shape;3158;p54"/>
          <p:cNvSpPr txBox="1"/>
          <p:nvPr/>
        </p:nvSpPr>
        <p:spPr>
          <a:xfrm>
            <a:off x="1551011" y="1944573"/>
            <a:ext cx="10400495" cy="1619304"/>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sz="2000">
              <a:solidFill>
                <a:schemeClr val="dk1"/>
              </a:solidFill>
              <a:latin typeface="Calibri"/>
              <a:ea typeface="Calibri"/>
              <a:cs typeface="Calibri"/>
              <a:sym typeface="Calibri"/>
            </a:endParaRPr>
          </a:p>
          <a:p>
            <a:pPr indent="0" lvl="0" marL="0" marR="0" rtl="0" algn="l">
              <a:spcBef>
                <a:spcPts val="0"/>
              </a:spcBef>
              <a:spcAft>
                <a:spcPts val="0"/>
              </a:spcAft>
              <a:buNone/>
            </a:pPr>
            <a:br>
              <a:rPr lang="pt-BR" sz="2000">
                <a:solidFill>
                  <a:schemeClr val="dk1"/>
                </a:solidFill>
                <a:latin typeface="Calibri"/>
                <a:ea typeface="Calibri"/>
                <a:cs typeface="Calibri"/>
                <a:sym typeface="Calibri"/>
              </a:rPr>
            </a:br>
            <a:endParaRPr b="0" i="0" sz="2000" u="none" strike="noStrike">
              <a:solidFill>
                <a:schemeClr val="dk1"/>
              </a:solidFill>
              <a:latin typeface="Calibri"/>
              <a:ea typeface="Calibri"/>
              <a:cs typeface="Calibri"/>
              <a:sym typeface="Calibri"/>
            </a:endParaRPr>
          </a:p>
        </p:txBody>
      </p:sp>
      <p:sp>
        <p:nvSpPr>
          <p:cNvPr id="3159" name="Google Shape;3159;p54"/>
          <p:cNvSpPr txBox="1"/>
          <p:nvPr/>
        </p:nvSpPr>
        <p:spPr>
          <a:xfrm>
            <a:off x="3048000" y="1305000"/>
            <a:ext cx="2768700" cy="467100"/>
          </a:xfrm>
          <a:prstGeom prst="rect">
            <a:avLst/>
          </a:prstGeom>
          <a:solidFill>
            <a:schemeClr val="lt1">
              <a:alpha val="52941"/>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160" name="Google Shape;3160;p5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3161" name="Google Shape;3161;p54"/>
          <p:cNvGrpSpPr/>
          <p:nvPr/>
        </p:nvGrpSpPr>
        <p:grpSpPr>
          <a:xfrm>
            <a:off x="55915" y="3736266"/>
            <a:ext cx="11880531" cy="1508400"/>
            <a:chOff x="30789" y="3123734"/>
            <a:chExt cx="11880531" cy="1508400"/>
          </a:xfrm>
        </p:grpSpPr>
        <p:sp>
          <p:nvSpPr>
            <p:cNvPr id="3162" name="Google Shape;3162;p54"/>
            <p:cNvSpPr txBox="1"/>
            <p:nvPr/>
          </p:nvSpPr>
          <p:spPr>
            <a:xfrm>
              <a:off x="30789" y="35484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163" name="Google Shape;3163;p54"/>
            <p:cNvSpPr txBox="1"/>
            <p:nvPr/>
          </p:nvSpPr>
          <p:spPr>
            <a:xfrm>
              <a:off x="1540919" y="3123734"/>
              <a:ext cx="10370400" cy="1508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a:t>
              </a:r>
              <a:r>
                <a:rPr lang="pt-BR" sz="1800">
                  <a:solidFill>
                    <a:schemeClr val="dk1"/>
                  </a:solidFill>
                  <a:latin typeface="Calibri"/>
                  <a:ea typeface="Calibri"/>
                  <a:cs typeface="Calibri"/>
                  <a:sym typeface="Calibri"/>
                </a:rPr>
                <a:t> Para a supervisão de estágio curricular, estabelecida por curso, o servidor docente poderá computar, em sua carga horária de trabalho semanal, </a:t>
              </a:r>
              <a:r>
                <a:rPr lang="pt-BR" sz="1800">
                  <a:solidFill>
                    <a:srgbClr val="0000FF"/>
                  </a:solidFill>
                  <a:latin typeface="Calibri"/>
                  <a:ea typeface="Calibri"/>
                  <a:cs typeface="Calibri"/>
                  <a:sym typeface="Calibri"/>
                </a:rPr>
                <a:t>10 pontos como limite máximo, sendo atribuído 1 (um) ponto para cada supervisão.</a:t>
              </a:r>
              <a:r>
                <a:rPr lang="pt-B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800">
                  <a:solidFill>
                    <a:schemeClr val="dk1"/>
                  </a:solidFill>
                  <a:latin typeface="Calibri"/>
                  <a:ea typeface="Calibri"/>
                  <a:cs typeface="Calibri"/>
                  <a:sym typeface="Calibri"/>
                </a:rPr>
                <a:t>P</a:t>
              </a:r>
              <a:r>
                <a:rPr lang="pt-BR" sz="1800">
                  <a:solidFill>
                    <a:srgbClr val="0000FF"/>
                  </a:solidFill>
                  <a:latin typeface="Calibri"/>
                  <a:ea typeface="Calibri"/>
                  <a:cs typeface="Calibri"/>
                  <a:sym typeface="Calibri"/>
                </a:rPr>
                <a:t>arágrafo único. Para efeito da pontuação prevista no caput, deverá ser observado o limite máximo de dez alunos para a supervisão de estágio.</a:t>
              </a:r>
              <a:endParaRPr sz="1800">
                <a:solidFill>
                  <a:srgbClr val="0000FF"/>
                </a:solidFill>
                <a:latin typeface="Calibri"/>
                <a:ea typeface="Calibri"/>
                <a:cs typeface="Calibri"/>
                <a:sym typeface="Calibri"/>
              </a:endParaRPr>
            </a:p>
          </p:txBody>
        </p:sp>
      </p:grpSp>
      <p:grpSp>
        <p:nvGrpSpPr>
          <p:cNvPr id="3164" name="Google Shape;3164;p54"/>
          <p:cNvGrpSpPr/>
          <p:nvPr/>
        </p:nvGrpSpPr>
        <p:grpSpPr>
          <a:xfrm>
            <a:off x="70903" y="5417084"/>
            <a:ext cx="11850493" cy="923400"/>
            <a:chOff x="45776" y="3743712"/>
            <a:chExt cx="11850493" cy="923400"/>
          </a:xfrm>
        </p:grpSpPr>
        <p:sp>
          <p:nvSpPr>
            <p:cNvPr id="3165" name="Google Shape;3165;p5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166" name="Google Shape;3166;p54"/>
            <p:cNvSpPr txBox="1"/>
            <p:nvPr/>
          </p:nvSpPr>
          <p:spPr>
            <a:xfrm>
              <a:off x="1525869" y="3743712"/>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supervisão de estágio curricular compreende uma atividade importante, na qual os estudantes realizam o estágio quando o Câmpus for a unidade concedente. Essa atividade deve ser contabilizada na carga horária semanal do docente, de forma a considerar o limite máximo de alunos a serem supervisionados.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1" name="Shape 3171"/>
        <p:cNvGrpSpPr/>
        <p:nvPr/>
      </p:nvGrpSpPr>
      <p:grpSpPr>
        <a:xfrm>
          <a:off x="0" y="0"/>
          <a:ext cx="0" cy="0"/>
          <a:chOff x="0" y="0"/>
          <a:chExt cx="0" cy="0"/>
        </a:xfrm>
      </p:grpSpPr>
      <p:sp>
        <p:nvSpPr>
          <p:cNvPr id="3172" name="Google Shape;3172;g1e0f3c47b18_2_22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173" name="Google Shape;3173;g1e0f3c47b18_2_2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174" name="Google Shape;3174;g1e0f3c47b18_2_2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175" name="Google Shape;3175;g1e0f3c47b18_2_2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176" name="Google Shape;3176;g1e0f3c47b18_2_220"/>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177" name="Google Shape;3177;g1e0f3c47b18_2_220"/>
          <p:cNvSpPr txBox="1"/>
          <p:nvPr/>
        </p:nvSpPr>
        <p:spPr>
          <a:xfrm>
            <a:off x="1551011" y="1944573"/>
            <a:ext cx="10400400" cy="11514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600">
                <a:solidFill>
                  <a:schemeClr val="dk1"/>
                </a:solidFill>
                <a:latin typeface="Calibri"/>
                <a:ea typeface="Calibri"/>
                <a:cs typeface="Calibri"/>
                <a:sym typeface="Calibri"/>
              </a:rPr>
              <a:t>Art. 17</a:t>
            </a:r>
            <a:r>
              <a:rPr b="1" baseline="30000" lang="pt-BR" sz="1600">
                <a:solidFill>
                  <a:schemeClr val="dk1"/>
                </a:solidFill>
                <a:latin typeface="Calibri"/>
                <a:ea typeface="Calibri"/>
                <a:cs typeface="Calibri"/>
                <a:sym typeface="Calibri"/>
              </a:rPr>
              <a:t>o   </a:t>
            </a:r>
            <a:r>
              <a:rPr b="0" i="0" lang="pt-BR" sz="1700" u="none" strike="noStrike">
                <a:solidFill>
                  <a:srgbClr val="000000"/>
                </a:solidFill>
                <a:latin typeface="Calibri"/>
                <a:ea typeface="Calibri"/>
                <a:cs typeface="Calibri"/>
                <a:sym typeface="Calibri"/>
              </a:rPr>
              <a:t>- Para a supervisão de estágio curricular, estabelecida </a:t>
            </a:r>
            <a:r>
              <a:rPr b="0" i="0" lang="pt-BR" sz="1700" u="none" strike="noStrike">
                <a:solidFill>
                  <a:srgbClr val="404000"/>
                </a:solidFill>
                <a:latin typeface="Calibri"/>
                <a:ea typeface="Calibri"/>
                <a:cs typeface="Calibri"/>
                <a:sym typeface="Calibri"/>
              </a:rPr>
              <a:t>por </a:t>
            </a:r>
            <a:r>
              <a:rPr b="0" i="0" lang="pt-BR" sz="1700" u="none" strike="noStrike">
                <a:solidFill>
                  <a:srgbClr val="000000"/>
                </a:solidFill>
                <a:latin typeface="Calibri"/>
                <a:ea typeface="Calibri"/>
                <a:cs typeface="Calibri"/>
                <a:sym typeface="Calibri"/>
              </a:rPr>
              <a:t>curso, </a:t>
            </a:r>
            <a:r>
              <a:rPr b="0" i="0" lang="pt-BR" sz="1700" u="none" strike="noStrike">
                <a:solidFill>
                  <a:srgbClr val="101000"/>
                </a:solidFill>
                <a:latin typeface="Calibri"/>
                <a:ea typeface="Calibri"/>
                <a:cs typeface="Calibri"/>
                <a:sym typeface="Calibri"/>
              </a:rPr>
              <a:t>o </a:t>
            </a:r>
            <a:r>
              <a:rPr b="0" i="0" lang="pt-BR" sz="1700" u="none" strike="noStrike">
                <a:solidFill>
                  <a:srgbClr val="000000"/>
                </a:solidFill>
                <a:latin typeface="Calibri"/>
                <a:ea typeface="Calibri"/>
                <a:cs typeface="Calibri"/>
                <a:sym typeface="Calibri"/>
              </a:rPr>
              <a:t>servidor docente poderá computar</a:t>
            </a:r>
            <a:r>
              <a:rPr b="0" i="0" lang="pt-BR" sz="1700" u="none" strike="noStrike">
                <a:solidFill>
                  <a:srgbClr val="DFDF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em sua carga horária de trabalho semanal</a:t>
            </a:r>
            <a:r>
              <a:rPr b="0" i="0" lang="pt-BR" sz="1700" u="none" strike="noStrike">
                <a:solidFill>
                  <a:srgbClr val="B5B5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2 (dois) pontos para cada supervisão. </a:t>
            </a:r>
            <a:endParaRPr b="0" sz="17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17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1700" u="none" strike="noStrike">
              <a:solidFill>
                <a:schemeClr val="dk1"/>
              </a:solidFill>
              <a:latin typeface="Calibri"/>
              <a:ea typeface="Calibri"/>
              <a:cs typeface="Calibri"/>
              <a:sym typeface="Calibri"/>
            </a:endParaRPr>
          </a:p>
        </p:txBody>
      </p:sp>
      <p:sp>
        <p:nvSpPr>
          <p:cNvPr id="3178" name="Google Shape;3178;g1e0f3c47b18_2_220"/>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179" name="Google Shape;3179;g1e0f3c47b18_2_2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3180" name="Google Shape;3180;g1e0f3c47b18_2_220"/>
          <p:cNvGrpSpPr/>
          <p:nvPr/>
        </p:nvGrpSpPr>
        <p:grpSpPr>
          <a:xfrm>
            <a:off x="55878" y="3095966"/>
            <a:ext cx="11880531" cy="2616600"/>
            <a:chOff x="30789" y="3123734"/>
            <a:chExt cx="11880531" cy="2616600"/>
          </a:xfrm>
        </p:grpSpPr>
        <p:sp>
          <p:nvSpPr>
            <p:cNvPr id="3181" name="Google Shape;3181;g1e0f3c47b18_2_220"/>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182" name="Google Shape;3182;g1e0f3c47b18_2_220"/>
            <p:cNvSpPr txBox="1"/>
            <p:nvPr/>
          </p:nvSpPr>
          <p:spPr>
            <a:xfrm>
              <a:off x="1540919" y="3123734"/>
              <a:ext cx="10370400" cy="2616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a:t>
              </a:r>
              <a:r>
                <a:rPr lang="pt-BR" sz="1800">
                  <a:solidFill>
                    <a:schemeClr val="dk1"/>
                  </a:solidFill>
                  <a:latin typeface="Calibri"/>
                  <a:ea typeface="Calibri"/>
                  <a:cs typeface="Calibri"/>
                  <a:sym typeface="Calibri"/>
                </a:rPr>
                <a:t> </a:t>
              </a:r>
              <a:r>
                <a:rPr lang="pt-BR" sz="1600">
                  <a:solidFill>
                    <a:srgbClr val="0000FF"/>
                  </a:solidFill>
                  <a:latin typeface="Calibri"/>
                  <a:ea typeface="Calibri"/>
                  <a:cs typeface="Calibri"/>
                  <a:sym typeface="Calibri"/>
                </a:rPr>
                <a:t>Para as atividades de Coordenação, supervisão e orientação de estágio supervisionado curricular ou extra-curricular serão consideradas as seguintes atuações, com a carga horária correspondente e seus respectivos limites máximos: </a:t>
              </a:r>
              <a:endParaRPr sz="1600">
                <a:solidFill>
                  <a:srgbClr val="0000FF"/>
                </a:solidFill>
                <a:latin typeface="Calibri"/>
                <a:ea typeface="Calibri"/>
                <a:cs typeface="Calibri"/>
                <a:sym typeface="Calibri"/>
              </a:endParaRPr>
            </a:p>
            <a:p>
              <a:pPr indent="0" lvl="0" marL="0" marR="0" rtl="0" algn="just">
                <a:spcBef>
                  <a:spcPts val="0"/>
                </a:spcBef>
                <a:spcAft>
                  <a:spcPts val="0"/>
                </a:spcAft>
                <a:buNone/>
              </a:pPr>
              <a:r>
                <a:rPr lang="pt-BR" sz="1600">
                  <a:solidFill>
                    <a:srgbClr val="0000FF"/>
                  </a:solidFill>
                  <a:latin typeface="Calibri"/>
                  <a:ea typeface="Calibri"/>
                  <a:cs typeface="Calibri"/>
                  <a:sym typeface="Calibri"/>
                </a:rPr>
                <a:t>I. Coordenador de Estágio: auxilia na distribuição de estudantes em estágio curricular, garantindo a equidade entre os professores da área, auxilia na captação de vagas, encaminhamento de candidatos e orientações na documentação inicial - 1 hora por curso e máximo de dois cursos por período; </a:t>
              </a:r>
              <a:endParaRPr sz="1600">
                <a:solidFill>
                  <a:srgbClr val="0000FF"/>
                </a:solidFill>
                <a:latin typeface="Calibri"/>
                <a:ea typeface="Calibri"/>
                <a:cs typeface="Calibri"/>
                <a:sym typeface="Calibri"/>
              </a:endParaRPr>
            </a:p>
            <a:p>
              <a:pPr indent="0" lvl="0" marL="0" marR="0" rtl="0" algn="just">
                <a:spcBef>
                  <a:spcPts val="0"/>
                </a:spcBef>
                <a:spcAft>
                  <a:spcPts val="0"/>
                </a:spcAft>
                <a:buNone/>
              </a:pPr>
              <a:r>
                <a:rPr lang="pt-BR" sz="1600">
                  <a:solidFill>
                    <a:srgbClr val="0000FF"/>
                  </a:solidFill>
                  <a:latin typeface="Calibri"/>
                  <a:ea typeface="Calibri"/>
                  <a:cs typeface="Calibri"/>
                  <a:sym typeface="Calibri"/>
                </a:rPr>
                <a:t>II. Supervisor de Estágio: profissional da área que recebe o estudante no campo de trabalho. Cada supervisão contemplará de um a cinco estudantes - 2 horas por supervisão e máximo de duas supervisões por período; </a:t>
              </a:r>
              <a:endParaRPr sz="1600">
                <a:solidFill>
                  <a:srgbClr val="0000FF"/>
                </a:solidFill>
                <a:latin typeface="Calibri"/>
                <a:ea typeface="Calibri"/>
                <a:cs typeface="Calibri"/>
                <a:sym typeface="Calibri"/>
              </a:endParaRPr>
            </a:p>
            <a:p>
              <a:pPr indent="0" lvl="0" marL="0" marR="0" rtl="0" algn="just">
                <a:spcBef>
                  <a:spcPts val="0"/>
                </a:spcBef>
                <a:spcAft>
                  <a:spcPts val="0"/>
                </a:spcAft>
                <a:buNone/>
              </a:pPr>
              <a:r>
                <a:rPr lang="pt-BR" sz="1600">
                  <a:solidFill>
                    <a:srgbClr val="0000FF"/>
                  </a:solidFill>
                  <a:latin typeface="Calibri"/>
                  <a:ea typeface="Calibri"/>
                  <a:cs typeface="Calibri"/>
                  <a:sym typeface="Calibri"/>
                </a:rPr>
                <a:t>III. Orientador de Estágio: acompanhar o desenvolvimento do estágio, orientar, avaliar o estudante na elaboração do plano de atividades, entrega de relatórios - 1 hora por orientação e máximo de quatro orientações por período.</a:t>
              </a:r>
              <a:endParaRPr sz="1600">
                <a:solidFill>
                  <a:srgbClr val="0000FF"/>
                </a:solidFill>
                <a:latin typeface="Calibri"/>
                <a:ea typeface="Calibri"/>
                <a:cs typeface="Calibri"/>
                <a:sym typeface="Calibri"/>
              </a:endParaRPr>
            </a:p>
          </p:txBody>
        </p:sp>
      </p:grpSp>
      <p:grpSp>
        <p:nvGrpSpPr>
          <p:cNvPr id="3183" name="Google Shape;3183;g1e0f3c47b18_2_220"/>
          <p:cNvGrpSpPr/>
          <p:nvPr/>
        </p:nvGrpSpPr>
        <p:grpSpPr>
          <a:xfrm>
            <a:off x="55903" y="6318188"/>
            <a:ext cx="11880493" cy="467100"/>
            <a:chOff x="30776" y="4644816"/>
            <a:chExt cx="11880493" cy="467100"/>
          </a:xfrm>
        </p:grpSpPr>
        <p:sp>
          <p:nvSpPr>
            <p:cNvPr id="3184" name="Google Shape;3184;g1e0f3c47b18_2_220"/>
            <p:cNvSpPr txBox="1"/>
            <p:nvPr/>
          </p:nvSpPr>
          <p:spPr>
            <a:xfrm>
              <a:off x="30776" y="46448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185" name="Google Shape;3185;g1e0f3c47b18_2_220"/>
            <p:cNvSpPr txBox="1"/>
            <p:nvPr/>
          </p:nvSpPr>
          <p:spPr>
            <a:xfrm>
              <a:off x="1540869" y="469373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0" name="Shape 3190"/>
        <p:cNvGrpSpPr/>
        <p:nvPr/>
      </p:nvGrpSpPr>
      <p:grpSpPr>
        <a:xfrm>
          <a:off x="0" y="0"/>
          <a:ext cx="0" cy="0"/>
          <a:chOff x="0" y="0"/>
          <a:chExt cx="0" cy="0"/>
        </a:xfrm>
      </p:grpSpPr>
      <p:sp>
        <p:nvSpPr>
          <p:cNvPr id="3191" name="Google Shape;3191;g1e0f3c47b18_1_7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192" name="Google Shape;3192;g1e0f3c47b18_1_7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193" name="Google Shape;3193;g1e0f3c47b18_1_7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194" name="Google Shape;3194;g1e0f3c47b18_1_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195" name="Google Shape;3195;g1e0f3c47b18_1_70"/>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196" name="Google Shape;3196;g1e0f3c47b18_1_70"/>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197" name="Google Shape;3197;g1e0f3c47b18_1_70"/>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198" name="Google Shape;3198;g1e0f3c47b18_1_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3199" name="Google Shape;3199;g1e0f3c47b18_1_70"/>
          <p:cNvGrpSpPr/>
          <p:nvPr/>
        </p:nvGrpSpPr>
        <p:grpSpPr>
          <a:xfrm>
            <a:off x="55915" y="3736266"/>
            <a:ext cx="11880531" cy="1508400"/>
            <a:chOff x="30789" y="3123734"/>
            <a:chExt cx="11880531" cy="1508400"/>
          </a:xfrm>
        </p:grpSpPr>
        <p:sp>
          <p:nvSpPr>
            <p:cNvPr id="3200" name="Google Shape;3200;g1e0f3c47b18_1_70"/>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01" name="Google Shape;3201;g1e0f3c47b18_1_70"/>
            <p:cNvSpPr txBox="1"/>
            <p:nvPr/>
          </p:nvSpPr>
          <p:spPr>
            <a:xfrm>
              <a:off x="1540919" y="3123734"/>
              <a:ext cx="10370400" cy="1508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a:t>
              </a:r>
              <a:r>
                <a:rPr lang="pt-BR" sz="1800">
                  <a:solidFill>
                    <a:schemeClr val="dk1"/>
                  </a:solidFill>
                  <a:latin typeface="Calibri"/>
                  <a:ea typeface="Calibri"/>
                  <a:cs typeface="Calibri"/>
                  <a:sym typeface="Calibri"/>
                </a:rPr>
                <a:t> Para a supervisão de estágio curricular, estabelecida por curso, o servidor docente poderá computar, em sua carga horária de trabalho semanal, </a:t>
              </a:r>
              <a:r>
                <a:rPr lang="pt-BR" sz="1800">
                  <a:solidFill>
                    <a:srgbClr val="0000FF"/>
                  </a:solidFill>
                  <a:latin typeface="Calibri"/>
                  <a:ea typeface="Calibri"/>
                  <a:cs typeface="Calibri"/>
                  <a:sym typeface="Calibri"/>
                </a:rPr>
                <a:t>10 pontos como limite máximo, sendo atribuído 1 (um) ponto para cada supervisão.</a:t>
              </a:r>
              <a:r>
                <a:rPr lang="pt-B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800">
                  <a:solidFill>
                    <a:schemeClr val="dk1"/>
                  </a:solidFill>
                  <a:latin typeface="Calibri"/>
                  <a:ea typeface="Calibri"/>
                  <a:cs typeface="Calibri"/>
                  <a:sym typeface="Calibri"/>
                </a:rPr>
                <a:t>P</a:t>
              </a:r>
              <a:r>
                <a:rPr lang="pt-BR" sz="1800">
                  <a:solidFill>
                    <a:srgbClr val="0000FF"/>
                  </a:solidFill>
                  <a:latin typeface="Calibri"/>
                  <a:ea typeface="Calibri"/>
                  <a:cs typeface="Calibri"/>
                  <a:sym typeface="Calibri"/>
                </a:rPr>
                <a:t>arágrafo único. Para efeito da pontuação prevista no caput, deverá ser observado o limite máximo de dez alunos para a supervisão de estágio.</a:t>
              </a:r>
              <a:endParaRPr sz="1800">
                <a:solidFill>
                  <a:srgbClr val="0000FF"/>
                </a:solidFill>
                <a:latin typeface="Calibri"/>
                <a:ea typeface="Calibri"/>
                <a:cs typeface="Calibri"/>
                <a:sym typeface="Calibri"/>
              </a:endParaRPr>
            </a:p>
          </p:txBody>
        </p:sp>
      </p:grpSp>
      <p:grpSp>
        <p:nvGrpSpPr>
          <p:cNvPr id="3202" name="Google Shape;3202;g1e0f3c47b18_1_70"/>
          <p:cNvGrpSpPr/>
          <p:nvPr/>
        </p:nvGrpSpPr>
        <p:grpSpPr>
          <a:xfrm>
            <a:off x="70903" y="5417084"/>
            <a:ext cx="11850493" cy="923400"/>
            <a:chOff x="45776" y="3743712"/>
            <a:chExt cx="11850493" cy="923400"/>
          </a:xfrm>
        </p:grpSpPr>
        <p:sp>
          <p:nvSpPr>
            <p:cNvPr id="3203" name="Google Shape;3203;g1e0f3c47b18_1_7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204" name="Google Shape;3204;g1e0f3c47b18_1_70"/>
            <p:cNvSpPr txBox="1"/>
            <p:nvPr/>
          </p:nvSpPr>
          <p:spPr>
            <a:xfrm>
              <a:off x="1525869" y="37437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supervisão de estágio curricular compreende uma atividade importante, na qual os estudantes realizam o estágio quando o Câmpus for a unidade concedente. Essa atividade deve ser contabilizada na carga horária semanal do docente, de forma a considerar o limite máximo de alunos a serem supervisionados.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9" name="Shape 3209"/>
        <p:cNvGrpSpPr/>
        <p:nvPr/>
      </p:nvGrpSpPr>
      <p:grpSpPr>
        <a:xfrm>
          <a:off x="0" y="0"/>
          <a:ext cx="0" cy="0"/>
          <a:chOff x="0" y="0"/>
          <a:chExt cx="0" cy="0"/>
        </a:xfrm>
      </p:grpSpPr>
      <p:sp>
        <p:nvSpPr>
          <p:cNvPr id="3210" name="Google Shape;3210;g1e0f3c47b18_1_8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211" name="Google Shape;3211;g1e0f3c47b18_1_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212" name="Google Shape;3212;g1e0f3c47b18_1_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213" name="Google Shape;3213;g1e0f3c47b18_1_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214" name="Google Shape;3214;g1e0f3c47b18_1_88"/>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215" name="Google Shape;3215;g1e0f3c47b18_1_88"/>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216" name="Google Shape;3216;g1e0f3c47b18_1_88"/>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3217" name="Google Shape;3217;g1e0f3c47b18_1_88"/>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3218" name="Google Shape;3218;g1e0f3c47b18_1_88"/>
          <p:cNvGrpSpPr/>
          <p:nvPr/>
        </p:nvGrpSpPr>
        <p:grpSpPr>
          <a:xfrm>
            <a:off x="55915" y="3736266"/>
            <a:ext cx="11880531" cy="1200600"/>
            <a:chOff x="30789" y="3123734"/>
            <a:chExt cx="11880531" cy="1200600"/>
          </a:xfrm>
        </p:grpSpPr>
        <p:sp>
          <p:nvSpPr>
            <p:cNvPr id="3219" name="Google Shape;3219;g1e0f3c47b18_1_88"/>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20" name="Google Shape;3220;g1e0f3c47b18_1_88"/>
            <p:cNvSpPr txBox="1"/>
            <p:nvPr/>
          </p:nvSpPr>
          <p:spPr>
            <a:xfrm>
              <a:off x="1540919" y="3123734"/>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Mudar a atividade de supervisão para orientação. Estabelecer o máximo de cinco alunos para cada professor por semestre contabilizando 2 horas de trabalho por aluno por semana (36 horas por semestre). Nos cursos de licenciatura o estágio obrigatório deve ser organizado como disciplina contabilizando a carga horária máxima semanal/semestral de acordo com a etapa com o máximo de 10 alunos para cada turma."</a:t>
              </a:r>
              <a:endParaRPr sz="1700">
                <a:solidFill>
                  <a:srgbClr val="0000FF"/>
                </a:solidFill>
                <a:latin typeface="Calibri"/>
                <a:ea typeface="Calibri"/>
                <a:cs typeface="Calibri"/>
                <a:sym typeface="Calibri"/>
              </a:endParaRPr>
            </a:p>
          </p:txBody>
        </p:sp>
      </p:grpSp>
      <p:grpSp>
        <p:nvGrpSpPr>
          <p:cNvPr id="3221" name="Google Shape;3221;g1e0f3c47b18_1_88"/>
          <p:cNvGrpSpPr/>
          <p:nvPr/>
        </p:nvGrpSpPr>
        <p:grpSpPr>
          <a:xfrm>
            <a:off x="70903" y="5417084"/>
            <a:ext cx="11850493" cy="696529"/>
            <a:chOff x="45776" y="3743712"/>
            <a:chExt cx="11850493" cy="696529"/>
          </a:xfrm>
        </p:grpSpPr>
        <p:sp>
          <p:nvSpPr>
            <p:cNvPr id="3222" name="Google Shape;3222;g1e0f3c47b18_1_8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223" name="Google Shape;3223;g1e0f3c47b18_1_88"/>
            <p:cNvSpPr txBox="1"/>
            <p:nvPr/>
          </p:nvSpPr>
          <p:spPr>
            <a:xfrm>
              <a:off x="1525869" y="37437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rgbClr val="980000"/>
                  </a:solidFill>
                  <a:latin typeface="Calibri"/>
                  <a:ea typeface="Calibri"/>
                  <a:cs typeface="Calibri"/>
                  <a:sym typeface="Calibri"/>
                </a:rPr>
                <a:t>Texto do artigo não proposto.</a:t>
              </a:r>
              <a:r>
                <a:rPr lang="pt-BR" sz="1800">
                  <a:solidFill>
                    <a:schemeClr val="dk1"/>
                  </a:solidFill>
                  <a:latin typeface="Calibri"/>
                  <a:ea typeface="Calibri"/>
                  <a:cs typeface="Calibri"/>
                  <a:sym typeface="Calibri"/>
                </a:rPr>
                <a:t> Especificar as diferenças quanto ao estágio conforme a modalidade de cada curso.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8" name="Shape 3228"/>
        <p:cNvGrpSpPr/>
        <p:nvPr/>
      </p:nvGrpSpPr>
      <p:grpSpPr>
        <a:xfrm>
          <a:off x="0" y="0"/>
          <a:ext cx="0" cy="0"/>
          <a:chOff x="0" y="0"/>
          <a:chExt cx="0" cy="0"/>
        </a:xfrm>
      </p:grpSpPr>
      <p:sp>
        <p:nvSpPr>
          <p:cNvPr id="3229" name="Google Shape;3229;g1e0f3c47b18_1_10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230" name="Google Shape;3230;g1e0f3c47b18_1_10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231" name="Google Shape;3231;g1e0f3c47b18_1_10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232" name="Google Shape;3232;g1e0f3c47b18_1_10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233" name="Google Shape;3233;g1e0f3c47b18_1_108"/>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234" name="Google Shape;3234;g1e0f3c47b18_1_108"/>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235" name="Google Shape;3235;g1e0f3c47b18_1_108"/>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3236" name="Google Shape;3236;g1e0f3c47b18_1_108"/>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3237" name="Google Shape;3237;g1e0f3c47b18_1_108"/>
          <p:cNvGrpSpPr/>
          <p:nvPr/>
        </p:nvGrpSpPr>
        <p:grpSpPr>
          <a:xfrm>
            <a:off x="55915" y="3736266"/>
            <a:ext cx="11880531" cy="891807"/>
            <a:chOff x="30789" y="3123734"/>
            <a:chExt cx="11880531" cy="891807"/>
          </a:xfrm>
        </p:grpSpPr>
        <p:sp>
          <p:nvSpPr>
            <p:cNvPr id="3238" name="Google Shape;3238;g1e0f3c47b18_1_108"/>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39" name="Google Shape;3239;g1e0f3c47b18_1_108"/>
            <p:cNvSpPr txBox="1"/>
            <p:nvPr/>
          </p:nvSpPr>
          <p:spPr>
            <a:xfrm>
              <a:off x="1540919" y="3123734"/>
              <a:ext cx="10370400" cy="708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 Para </a:t>
              </a:r>
              <a:r>
                <a:rPr lang="pt-BR" sz="2000">
                  <a:solidFill>
                    <a:srgbClr val="0000FF"/>
                  </a:solidFill>
                  <a:latin typeface="Calibri"/>
                  <a:ea typeface="Calibri"/>
                  <a:cs typeface="Calibri"/>
                  <a:sym typeface="Calibri"/>
                </a:rPr>
                <a:t>a orientação de estágio, estabelecida por curso, o servidor docente poderá computar, em sua carga-horária de trabalho semanal, 2 (dois) pontos para cada orientação.</a:t>
              </a:r>
              <a:endParaRPr sz="1700">
                <a:solidFill>
                  <a:srgbClr val="0000FF"/>
                </a:solidFill>
                <a:latin typeface="Calibri"/>
                <a:ea typeface="Calibri"/>
                <a:cs typeface="Calibri"/>
                <a:sym typeface="Calibri"/>
              </a:endParaRPr>
            </a:p>
          </p:txBody>
        </p:sp>
      </p:grpSp>
      <p:grpSp>
        <p:nvGrpSpPr>
          <p:cNvPr id="3240" name="Google Shape;3240;g1e0f3c47b18_1_108"/>
          <p:cNvGrpSpPr/>
          <p:nvPr/>
        </p:nvGrpSpPr>
        <p:grpSpPr>
          <a:xfrm>
            <a:off x="70903" y="4882709"/>
            <a:ext cx="11850493" cy="1754700"/>
            <a:chOff x="45776" y="3209337"/>
            <a:chExt cx="11850493" cy="1754700"/>
          </a:xfrm>
        </p:grpSpPr>
        <p:sp>
          <p:nvSpPr>
            <p:cNvPr id="3241" name="Google Shape;3241;g1e0f3c47b18_1_1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242" name="Google Shape;3242;g1e0f3c47b18_1_108"/>
            <p:cNvSpPr txBox="1"/>
            <p:nvPr/>
          </p:nvSpPr>
          <p:spPr>
            <a:xfrm>
              <a:off x="1525869" y="3209337"/>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Conforme a interpretação que tem sido feita na gestão do estágio (RESOLUÇÃO CONSUP Nº 057, de 17/11/2014, em seu Art. 32), a função de orientador é atribuída ao docente responsável pela disciplina, quando o estágio consta como disciplina no PPC do curso, sendo o docente responsável pela orientação de todos os estagiários (uma ou mais turmas), dentro da carga horária atribuída à disciplina. Contudo há casos em que os PPC dos cursos não têm o estágio como disciplina e, portanto, não é contabilizada, neste sentido é necessário que a planilha de jornada docente atribua horas para a orientação de estágio.</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7" name="Shape 3247"/>
        <p:cNvGrpSpPr/>
        <p:nvPr/>
      </p:nvGrpSpPr>
      <p:grpSpPr>
        <a:xfrm>
          <a:off x="0" y="0"/>
          <a:ext cx="0" cy="0"/>
          <a:chOff x="0" y="0"/>
          <a:chExt cx="0" cy="0"/>
        </a:xfrm>
      </p:grpSpPr>
      <p:sp>
        <p:nvSpPr>
          <p:cNvPr id="3248" name="Google Shape;3248;g1e0f3c47b18_1_14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249" name="Google Shape;3249;g1e0f3c47b18_1_14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250" name="Google Shape;3250;g1e0f3c47b18_1_14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251" name="Google Shape;3251;g1e0f3c47b18_1_14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252" name="Google Shape;3252;g1e0f3c47b18_1_148"/>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253" name="Google Shape;3253;g1e0f3c47b18_1_148"/>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254" name="Google Shape;3254;g1e0f3c47b18_1_148"/>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r>
              <a:rPr b="1" lang="pt-BR" sz="2200">
                <a:solidFill>
                  <a:srgbClr val="0070C0"/>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55" name="Google Shape;3255;g1e0f3c47b18_1_148"/>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3256" name="Google Shape;3256;g1e0f3c47b18_1_148"/>
          <p:cNvGrpSpPr/>
          <p:nvPr/>
        </p:nvGrpSpPr>
        <p:grpSpPr>
          <a:xfrm>
            <a:off x="55915" y="3736266"/>
            <a:ext cx="11880531" cy="1323600"/>
            <a:chOff x="30789" y="3123734"/>
            <a:chExt cx="11880531" cy="1323600"/>
          </a:xfrm>
        </p:grpSpPr>
        <p:sp>
          <p:nvSpPr>
            <p:cNvPr id="3257" name="Google Shape;3257;g1e0f3c47b18_1_148"/>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58" name="Google Shape;3258;g1e0f3c47b18_1_148"/>
            <p:cNvSpPr txBox="1"/>
            <p:nvPr/>
          </p:nvSpPr>
          <p:spPr>
            <a:xfrm>
              <a:off x="1540919" y="3123734"/>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 </a:t>
              </a:r>
              <a:r>
                <a:rPr lang="pt-BR" sz="2000">
                  <a:solidFill>
                    <a:schemeClr val="dk2"/>
                  </a:solidFill>
                  <a:latin typeface="Calibri"/>
                  <a:ea typeface="Calibri"/>
                  <a:cs typeface="Calibri"/>
                  <a:sym typeface="Calibri"/>
                </a:rPr>
                <a:t>Para a supervisão ou orientação de estágio curricular, o servidor docente poderá computar, em sua carga horária de trabalho semanal  2 pontos </a:t>
              </a:r>
              <a:r>
                <a:rPr lang="pt-BR" sz="2000">
                  <a:solidFill>
                    <a:srgbClr val="0000FF"/>
                  </a:solidFill>
                  <a:latin typeface="Calibri"/>
                  <a:ea typeface="Calibri"/>
                  <a:cs typeface="Calibri"/>
                  <a:sym typeface="Calibri"/>
                </a:rPr>
                <a:t>para cada supervisão/orientação.</a:t>
              </a:r>
              <a:endParaRPr sz="2000">
                <a:solidFill>
                  <a:srgbClr val="0000FF"/>
                </a:solidFill>
                <a:latin typeface="Calibri"/>
                <a:ea typeface="Calibri"/>
                <a:cs typeface="Calibri"/>
                <a:sym typeface="Calibri"/>
              </a:endParaRPr>
            </a:p>
            <a:p>
              <a:pPr indent="420369" lvl="0" marL="107391" rtl="0" algn="just">
                <a:spcBef>
                  <a:spcPts val="0"/>
                </a:spcBef>
                <a:spcAft>
                  <a:spcPts val="0"/>
                </a:spcAft>
                <a:buNone/>
              </a:pPr>
              <a:r>
                <a:rPr lang="pt-BR" sz="2000">
                  <a:solidFill>
                    <a:srgbClr val="0000FF"/>
                  </a:solidFill>
                  <a:latin typeface="Calibri"/>
                  <a:ea typeface="Calibri"/>
                  <a:cs typeface="Calibri"/>
                  <a:sym typeface="Calibri"/>
                </a:rPr>
                <a:t> Parágrafo Único - Para efeito de pontuação prevista no caput, deverá ser observado o limite máximo de 4 (quatro) orientações por docente por semestre letivo.</a:t>
              </a:r>
              <a:endParaRPr sz="1700">
                <a:solidFill>
                  <a:srgbClr val="0000FF"/>
                </a:solidFill>
                <a:latin typeface="Calibri"/>
                <a:ea typeface="Calibri"/>
                <a:cs typeface="Calibri"/>
                <a:sym typeface="Calibri"/>
              </a:endParaRPr>
            </a:p>
          </p:txBody>
        </p:sp>
      </p:grpSp>
      <p:grpSp>
        <p:nvGrpSpPr>
          <p:cNvPr id="3259" name="Google Shape;3259;g1e0f3c47b18_1_148"/>
          <p:cNvGrpSpPr/>
          <p:nvPr/>
        </p:nvGrpSpPr>
        <p:grpSpPr>
          <a:xfrm>
            <a:off x="70903" y="5646513"/>
            <a:ext cx="11865493" cy="467100"/>
            <a:chOff x="45776" y="3973141"/>
            <a:chExt cx="11865493" cy="467100"/>
          </a:xfrm>
        </p:grpSpPr>
        <p:sp>
          <p:nvSpPr>
            <p:cNvPr id="3260" name="Google Shape;3260;g1e0f3c47b18_1_14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261" name="Google Shape;3261;g1e0f3c47b18_1_148"/>
            <p:cNvSpPr txBox="1"/>
            <p:nvPr/>
          </p:nvSpPr>
          <p:spPr>
            <a:xfrm>
              <a:off x="1540869"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Inclusão da atividade de orientação de estágio já realizada pelos docentes</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6" name="Shape 3266"/>
        <p:cNvGrpSpPr/>
        <p:nvPr/>
      </p:nvGrpSpPr>
      <p:grpSpPr>
        <a:xfrm>
          <a:off x="0" y="0"/>
          <a:ext cx="0" cy="0"/>
          <a:chOff x="0" y="0"/>
          <a:chExt cx="0" cy="0"/>
        </a:xfrm>
      </p:grpSpPr>
      <p:sp>
        <p:nvSpPr>
          <p:cNvPr id="3267" name="Google Shape;3267;g1e0f3c47b18_2_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268" name="Google Shape;3268;g1e0f3c47b18_2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269" name="Google Shape;3269;g1e0f3c47b18_2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270" name="Google Shape;3270;g1e0f3c47b18_2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271" name="Google Shape;3271;g1e0f3c47b18_2_0"/>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272" name="Google Shape;3272;g1e0f3c47b18_2_0"/>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273" name="Google Shape;3273;g1e0f3c47b18_2_0"/>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3274" name="Google Shape;3274;g1e0f3c47b18_2_0"/>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3275" name="Google Shape;3275;g1e0f3c47b18_2_0"/>
          <p:cNvGrpSpPr/>
          <p:nvPr/>
        </p:nvGrpSpPr>
        <p:grpSpPr>
          <a:xfrm>
            <a:off x="55915" y="3736266"/>
            <a:ext cx="11880531" cy="969600"/>
            <a:chOff x="30789" y="3123734"/>
            <a:chExt cx="11880531" cy="969600"/>
          </a:xfrm>
        </p:grpSpPr>
        <p:sp>
          <p:nvSpPr>
            <p:cNvPr id="3276" name="Google Shape;3276;g1e0f3c47b18_2_0"/>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77" name="Google Shape;3277;g1e0f3c47b18_2_0"/>
            <p:cNvSpPr txBox="1"/>
            <p:nvPr/>
          </p:nvSpPr>
          <p:spPr>
            <a:xfrm>
              <a:off x="1540919" y="312373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800">
                  <a:solidFill>
                    <a:schemeClr val="dk1"/>
                  </a:solidFill>
                  <a:latin typeface="Calibri"/>
                  <a:ea typeface="Calibri"/>
                  <a:cs typeface="Calibri"/>
                  <a:sym typeface="Calibri"/>
                </a:rPr>
                <a:t>Art. 17</a:t>
              </a:r>
              <a:r>
                <a:rPr b="1" baseline="30000" lang="pt-BR" sz="1800">
                  <a:solidFill>
                    <a:schemeClr val="dk1"/>
                  </a:solidFill>
                  <a:latin typeface="Calibri"/>
                  <a:ea typeface="Calibri"/>
                  <a:cs typeface="Calibri"/>
                  <a:sym typeface="Calibri"/>
                </a:rPr>
                <a:t>o   </a:t>
              </a:r>
              <a:r>
                <a:rPr lang="pt-BR" sz="1900">
                  <a:solidFill>
                    <a:schemeClr val="dk2"/>
                  </a:solidFill>
                  <a:latin typeface="Calibri"/>
                  <a:ea typeface="Calibri"/>
                  <a:cs typeface="Calibri"/>
                  <a:sym typeface="Calibri"/>
                </a:rPr>
                <a:t>- Para a supervisão de estágio curricular, </a:t>
              </a:r>
              <a:r>
                <a:rPr lang="pt-BR" sz="1900">
                  <a:solidFill>
                    <a:srgbClr val="0000FF"/>
                  </a:solidFill>
                  <a:latin typeface="Calibri"/>
                  <a:ea typeface="Calibri"/>
                  <a:cs typeface="Calibri"/>
                  <a:sym typeface="Calibri"/>
                </a:rPr>
                <a:t>o servidor docente poderá computar, em sua carga horária de trabalho semanal, 2 (dois) pontos para até 10 supervisões simultâneas (conforme prescreve a lei de estágio, 11788 de 2008, inc. 3º. Do art. 9.) </a:t>
              </a:r>
              <a:endParaRPr sz="1600">
                <a:solidFill>
                  <a:srgbClr val="0000FF"/>
                </a:solidFill>
                <a:latin typeface="Calibri"/>
                <a:ea typeface="Calibri"/>
                <a:cs typeface="Calibri"/>
                <a:sym typeface="Calibri"/>
              </a:endParaRPr>
            </a:p>
          </p:txBody>
        </p:sp>
      </p:grpSp>
      <p:grpSp>
        <p:nvGrpSpPr>
          <p:cNvPr id="3278" name="Google Shape;3278;g1e0f3c47b18_2_0"/>
          <p:cNvGrpSpPr/>
          <p:nvPr/>
        </p:nvGrpSpPr>
        <p:grpSpPr>
          <a:xfrm>
            <a:off x="70903" y="5646513"/>
            <a:ext cx="11865493" cy="467100"/>
            <a:chOff x="45776" y="3973141"/>
            <a:chExt cx="11865493" cy="467100"/>
          </a:xfrm>
        </p:grpSpPr>
        <p:sp>
          <p:nvSpPr>
            <p:cNvPr id="3279" name="Google Shape;3279;g1e0f3c47b18_2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280" name="Google Shape;3280;g1e0f3c47b18_2_0"/>
            <p:cNvSpPr txBox="1"/>
            <p:nvPr/>
          </p:nvSpPr>
          <p:spPr>
            <a:xfrm>
              <a:off x="1540869"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Atender a lei do estágio (Lei 11788/2008)</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df91a4005e_1_19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370" name="Google Shape;370;g1df91a4005e_1_1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71" name="Google Shape;371;g1df91a4005e_1_1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72" name="Google Shape;372;g1df91a4005e_1_1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73" name="Google Shape;373;g1df91a4005e_1_198"/>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74" name="Google Shape;374;g1df91a4005e_1_198"/>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g1df91a4005e_1_1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76" name="Google Shape;376;g1df91a4005e_1_1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377" name="Google Shape;377;g1df91a4005e_1_198"/>
          <p:cNvGrpSpPr/>
          <p:nvPr/>
        </p:nvGrpSpPr>
        <p:grpSpPr>
          <a:xfrm>
            <a:off x="45776" y="3098692"/>
            <a:ext cx="11880593" cy="556668"/>
            <a:chOff x="45776" y="2934916"/>
            <a:chExt cx="11880593" cy="556668"/>
          </a:xfrm>
        </p:grpSpPr>
        <p:sp>
          <p:nvSpPr>
            <p:cNvPr id="378" name="Google Shape;378;g1df91a4005e_1_198"/>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79" name="Google Shape;379;g1df91a4005e_1_198"/>
            <p:cNvSpPr txBox="1"/>
            <p:nvPr/>
          </p:nvSpPr>
          <p:spPr>
            <a:xfrm>
              <a:off x="1555969" y="2968384"/>
              <a:ext cx="10370400" cy="52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a:solidFill>
                    <a:schemeClr val="dk2"/>
                  </a:solidFill>
                </a:rPr>
                <a:t>Art. 2º O IFG deve garantir a integração e a verticalização da educação básica à educação profissional e educação superior, assegurando a infraestrutura física, os quadros de pessoal e os recursos de gestão institucional. </a:t>
              </a:r>
              <a:endParaRPr sz="2200"/>
            </a:p>
          </p:txBody>
        </p:sp>
      </p:grpSp>
      <p:grpSp>
        <p:nvGrpSpPr>
          <p:cNvPr id="380" name="Google Shape;380;g1df91a4005e_1_198"/>
          <p:cNvGrpSpPr/>
          <p:nvPr/>
        </p:nvGrpSpPr>
        <p:grpSpPr>
          <a:xfrm>
            <a:off x="45840" y="4554588"/>
            <a:ext cx="11880543" cy="2170219"/>
            <a:chOff x="45776" y="4700491"/>
            <a:chExt cx="11880543" cy="2170219"/>
          </a:xfrm>
        </p:grpSpPr>
        <p:sp>
          <p:nvSpPr>
            <p:cNvPr id="381" name="Google Shape;381;g1df91a4005e_1_198"/>
            <p:cNvSpPr txBox="1"/>
            <p:nvPr/>
          </p:nvSpPr>
          <p:spPr>
            <a:xfrm>
              <a:off x="45776" y="470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82" name="Google Shape;382;g1df91a4005e_1_198"/>
            <p:cNvSpPr txBox="1"/>
            <p:nvPr/>
          </p:nvSpPr>
          <p:spPr>
            <a:xfrm>
              <a:off x="1555919" y="4700510"/>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1"/>
                  </a:solidFill>
                  <a:latin typeface="Calibri"/>
                  <a:ea typeface="Calibri"/>
                  <a:cs typeface="Calibri"/>
                  <a:sym typeface="Calibri"/>
                </a:rPr>
                <a:t>Faz-se necessário inserir com clareza os documentos que norteiam a regulamentação da Jornada de Trabalho Docente no âmbito do IFG, que reflita o compromisso institucional de valorização do profissional de Educação. Outrossim, a Jornada de Trabalho deve ser distribuída de maneira justa e equânime entre os docentes, evitar que haja "autoexploração" do trabalho com fins de classificação para processos como editais de fomento, remoção, etc. A Jornada de Trabalho deve refletir de maneira justa o trabalho realizado por cada docente e do coletivo de docentes, além de estimular a colaboração e cooperação entre os docentes, e não a competitividade às custas de excesso de carga horária de trabalho. O artigo 1º foi alterado para Art 6º porque cabe ao docente, em primeiro plano, programar suas atividades acadêmicas, respeitando os regulamentos vigentes e também o que estará regulamentado neste documento, com o devido acompanhamento e anuência do Departamento de Áreas Acadêmicas e Direção Geral do Campus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5" name="Shape 3285"/>
        <p:cNvGrpSpPr/>
        <p:nvPr/>
      </p:nvGrpSpPr>
      <p:grpSpPr>
        <a:xfrm>
          <a:off x="0" y="0"/>
          <a:ext cx="0" cy="0"/>
          <a:chOff x="0" y="0"/>
          <a:chExt cx="0" cy="0"/>
        </a:xfrm>
      </p:grpSpPr>
      <p:sp>
        <p:nvSpPr>
          <p:cNvPr id="3286" name="Google Shape;3286;g1e0f3c47b18_1_28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287" name="Google Shape;3287;g1e0f3c47b18_1_28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288" name="Google Shape;3288;g1e0f3c47b18_1_28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289" name="Google Shape;3289;g1e0f3c47b18_1_28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290" name="Google Shape;3290;g1e0f3c47b18_1_284"/>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291" name="Google Shape;3291;g1e0f3c47b18_1_284"/>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292" name="Google Shape;3292;g1e0f3c47b18_1_284"/>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293" name="Google Shape;3293;g1e0f3c47b18_1_284"/>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3294" name="Google Shape;3294;g1e0f3c47b18_1_284"/>
          <p:cNvGrpSpPr/>
          <p:nvPr/>
        </p:nvGrpSpPr>
        <p:grpSpPr>
          <a:xfrm>
            <a:off x="55915" y="3736266"/>
            <a:ext cx="11880531" cy="969600"/>
            <a:chOff x="30789" y="3123734"/>
            <a:chExt cx="11880531" cy="969600"/>
          </a:xfrm>
        </p:grpSpPr>
        <p:sp>
          <p:nvSpPr>
            <p:cNvPr id="3295" name="Google Shape;3295;g1e0f3c47b18_1_284"/>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296" name="Google Shape;3296;g1e0f3c47b18_1_284"/>
            <p:cNvSpPr txBox="1"/>
            <p:nvPr/>
          </p:nvSpPr>
          <p:spPr>
            <a:xfrm>
              <a:off x="1540919" y="312373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800">
                  <a:solidFill>
                    <a:schemeClr val="dk1"/>
                  </a:solidFill>
                  <a:latin typeface="Calibri"/>
                  <a:ea typeface="Calibri"/>
                  <a:cs typeface="Calibri"/>
                  <a:sym typeface="Calibri"/>
                </a:rPr>
                <a:t>Art. 17</a:t>
              </a:r>
              <a:r>
                <a:rPr b="1" baseline="30000" lang="pt-BR" sz="1800">
                  <a:solidFill>
                    <a:schemeClr val="dk1"/>
                  </a:solidFill>
                  <a:latin typeface="Calibri"/>
                  <a:ea typeface="Calibri"/>
                  <a:cs typeface="Calibri"/>
                  <a:sym typeface="Calibri"/>
                </a:rPr>
                <a:t>o   </a:t>
              </a:r>
              <a:r>
                <a:rPr lang="pt-BR" sz="1900">
                  <a:solidFill>
                    <a:schemeClr val="dk2"/>
                  </a:solidFill>
                  <a:latin typeface="Calibri"/>
                  <a:ea typeface="Calibri"/>
                  <a:cs typeface="Calibri"/>
                  <a:sym typeface="Calibri"/>
                </a:rPr>
                <a:t>-</a:t>
              </a:r>
              <a:r>
                <a:rPr lang="pt-BR" sz="1900">
                  <a:solidFill>
                    <a:schemeClr val="dk2"/>
                  </a:solidFill>
                  <a:latin typeface="Calibri"/>
                  <a:ea typeface="Calibri"/>
                  <a:cs typeface="Calibri"/>
                  <a:sym typeface="Calibri"/>
                </a:rPr>
                <a:t> Para a orientação de estágio curricular, o</a:t>
              </a:r>
              <a:r>
                <a:rPr lang="pt-BR" sz="1900">
                  <a:solidFill>
                    <a:srgbClr val="0000FF"/>
                  </a:solidFill>
                  <a:latin typeface="Calibri"/>
                  <a:ea typeface="Calibri"/>
                  <a:cs typeface="Calibri"/>
                  <a:sym typeface="Calibri"/>
                </a:rPr>
                <a:t> servidor docente poderá computar, em sua carga horária de trabalho semanal, 4 (quatro) pontos para cada curso orientado, limitado a um curso. Parágrafo único. A pontuação prevista no caput não se aplica aos cursos de licenciatura.</a:t>
              </a:r>
              <a:endParaRPr sz="1600">
                <a:solidFill>
                  <a:srgbClr val="0000FF"/>
                </a:solidFill>
                <a:latin typeface="Calibri"/>
                <a:ea typeface="Calibri"/>
                <a:cs typeface="Calibri"/>
                <a:sym typeface="Calibri"/>
              </a:endParaRPr>
            </a:p>
          </p:txBody>
        </p:sp>
      </p:grpSp>
      <p:grpSp>
        <p:nvGrpSpPr>
          <p:cNvPr id="3297" name="Google Shape;3297;g1e0f3c47b18_1_284"/>
          <p:cNvGrpSpPr/>
          <p:nvPr/>
        </p:nvGrpSpPr>
        <p:grpSpPr>
          <a:xfrm>
            <a:off x="63440" y="5379313"/>
            <a:ext cx="11865493" cy="467100"/>
            <a:chOff x="45776" y="3973141"/>
            <a:chExt cx="11865493" cy="467100"/>
          </a:xfrm>
        </p:grpSpPr>
        <p:sp>
          <p:nvSpPr>
            <p:cNvPr id="3298" name="Google Shape;3298;g1e0f3c47b18_1_28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299" name="Google Shape;3299;g1e0f3c47b18_1_284"/>
            <p:cNvSpPr txBox="1"/>
            <p:nvPr/>
          </p:nvSpPr>
          <p:spPr>
            <a:xfrm>
              <a:off x="1540869"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Font typeface="Arial"/>
                <a:buNone/>
              </a:pPr>
              <a:r>
                <a:rPr lang="pt-BR" sz="1800">
                  <a:solidFill>
                    <a:schemeClr val="dk2"/>
                  </a:solidFill>
                  <a:latin typeface="Calibri"/>
                  <a:ea typeface="Calibri"/>
                  <a:cs typeface="Calibri"/>
                  <a:sym typeface="Calibri"/>
                </a:rPr>
                <a:t>Atender a lei do estágio (Lei 11788/2008)</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4" name="Shape 3304"/>
        <p:cNvGrpSpPr/>
        <p:nvPr/>
      </p:nvGrpSpPr>
      <p:grpSpPr>
        <a:xfrm>
          <a:off x="0" y="0"/>
          <a:ext cx="0" cy="0"/>
          <a:chOff x="0" y="0"/>
          <a:chExt cx="0" cy="0"/>
        </a:xfrm>
      </p:grpSpPr>
      <p:sp>
        <p:nvSpPr>
          <p:cNvPr id="3305" name="Google Shape;3305;g1e0f3c47b18_2_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306" name="Google Shape;3306;g1e0f3c47b18_2_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307" name="Google Shape;3307;g1e0f3c47b18_2_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308" name="Google Shape;3308;g1e0f3c47b18_2_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309" name="Google Shape;3309;g1e0f3c47b18_2_19"/>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310" name="Google Shape;3310;g1e0f3c47b18_2_19"/>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311" name="Google Shape;3311;g1e0f3c47b18_2_19"/>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312" name="Google Shape;3312;g1e0f3c47b18_2_19"/>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3313" name="Google Shape;3313;g1e0f3c47b18_2_19"/>
          <p:cNvGrpSpPr/>
          <p:nvPr/>
        </p:nvGrpSpPr>
        <p:grpSpPr>
          <a:xfrm>
            <a:off x="55915" y="3736266"/>
            <a:ext cx="11880531" cy="969600"/>
            <a:chOff x="30789" y="3123734"/>
            <a:chExt cx="11880531" cy="969600"/>
          </a:xfrm>
        </p:grpSpPr>
        <p:sp>
          <p:nvSpPr>
            <p:cNvPr id="3314" name="Google Shape;3314;g1e0f3c47b18_2_19"/>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315" name="Google Shape;3315;g1e0f3c47b18_2_19"/>
            <p:cNvSpPr txBox="1"/>
            <p:nvPr/>
          </p:nvSpPr>
          <p:spPr>
            <a:xfrm>
              <a:off x="1540919" y="312373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800">
                  <a:solidFill>
                    <a:schemeClr val="dk1"/>
                  </a:solidFill>
                  <a:latin typeface="Calibri"/>
                  <a:ea typeface="Calibri"/>
                  <a:cs typeface="Calibri"/>
                  <a:sym typeface="Calibri"/>
                </a:rPr>
                <a:t>Art. 17</a:t>
              </a:r>
              <a:r>
                <a:rPr b="1" baseline="30000" lang="pt-BR" sz="1800">
                  <a:solidFill>
                    <a:schemeClr val="dk1"/>
                  </a:solidFill>
                  <a:latin typeface="Calibri"/>
                  <a:ea typeface="Calibri"/>
                  <a:cs typeface="Calibri"/>
                  <a:sym typeface="Calibri"/>
                </a:rPr>
                <a:t>o   </a:t>
              </a:r>
              <a:r>
                <a:rPr lang="pt-BR" sz="1900">
                  <a:solidFill>
                    <a:schemeClr val="dk2"/>
                  </a:solidFill>
                  <a:latin typeface="Calibri"/>
                  <a:ea typeface="Calibri"/>
                  <a:cs typeface="Calibri"/>
                  <a:sym typeface="Calibri"/>
                </a:rPr>
                <a:t>- P</a:t>
              </a:r>
              <a:r>
                <a:rPr lang="pt-BR" sz="1900">
                  <a:solidFill>
                    <a:schemeClr val="dk2"/>
                  </a:solidFill>
                  <a:latin typeface="Calibri"/>
                  <a:ea typeface="Calibri"/>
                  <a:cs typeface="Calibri"/>
                  <a:sym typeface="Calibri"/>
                </a:rPr>
                <a:t>ara a supervisão de estágio curricular, estabelecida por curso, o servidor docente poderá computar, em sua carga horária de trabalho semanal, 2 (dois) pontos para cada supervisão </a:t>
              </a:r>
              <a:r>
                <a:rPr lang="pt-BR" sz="1900">
                  <a:solidFill>
                    <a:srgbClr val="0000FF"/>
                  </a:solidFill>
                  <a:latin typeface="Calibri"/>
                  <a:ea typeface="Calibri"/>
                  <a:cs typeface="Calibri"/>
                  <a:sym typeface="Calibri"/>
                </a:rPr>
                <a:t>e 1 (UM) PONTO PARA CADA ESTÁGIO NÃO CURRICULAR.</a:t>
              </a:r>
              <a:endParaRPr sz="1600">
                <a:solidFill>
                  <a:srgbClr val="0000FF"/>
                </a:solidFill>
                <a:latin typeface="Calibri"/>
                <a:ea typeface="Calibri"/>
                <a:cs typeface="Calibri"/>
                <a:sym typeface="Calibri"/>
              </a:endParaRPr>
            </a:p>
          </p:txBody>
        </p:sp>
      </p:grpSp>
      <p:grpSp>
        <p:nvGrpSpPr>
          <p:cNvPr id="3316" name="Google Shape;3316;g1e0f3c47b18_2_19"/>
          <p:cNvGrpSpPr/>
          <p:nvPr/>
        </p:nvGrpSpPr>
        <p:grpSpPr>
          <a:xfrm>
            <a:off x="63440" y="5289634"/>
            <a:ext cx="11872968" cy="646500"/>
            <a:chOff x="45776" y="3883462"/>
            <a:chExt cx="11872968" cy="646500"/>
          </a:xfrm>
        </p:grpSpPr>
        <p:sp>
          <p:nvSpPr>
            <p:cNvPr id="3317" name="Google Shape;3317;g1e0f3c47b18_2_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318" name="Google Shape;3318;g1e0f3c47b18_2_19"/>
            <p:cNvSpPr txBox="1"/>
            <p:nvPr/>
          </p:nvSpPr>
          <p:spPr>
            <a:xfrm>
              <a:off x="1548344"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None/>
              </a:pPr>
              <a:r>
                <a:rPr lang="pt-BR" sz="1800">
                  <a:solidFill>
                    <a:schemeClr val="dk2"/>
                  </a:solidFill>
                  <a:latin typeface="Calibri"/>
                  <a:ea typeface="Calibri"/>
                  <a:cs typeface="Calibri"/>
                  <a:sym typeface="Calibri"/>
                </a:rPr>
                <a:t>O Estágio Não curricular toma tempo para supervisão e orientação do aluno, e caso não seja objeto de pontuação não haverá interesse do Docente nessa orientação, em virtude da carga horária implantada.</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3" name="Shape 3323"/>
        <p:cNvGrpSpPr/>
        <p:nvPr/>
      </p:nvGrpSpPr>
      <p:grpSpPr>
        <a:xfrm>
          <a:off x="0" y="0"/>
          <a:ext cx="0" cy="0"/>
          <a:chOff x="0" y="0"/>
          <a:chExt cx="0" cy="0"/>
        </a:xfrm>
      </p:grpSpPr>
      <p:sp>
        <p:nvSpPr>
          <p:cNvPr id="3324" name="Google Shape;3324;g1e0f3c47b18_2_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325" name="Google Shape;3325;g1e0f3c47b18_2_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326" name="Google Shape;3326;g1e0f3c47b18_2_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327" name="Google Shape;3327;g1e0f3c47b18_2_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328" name="Google Shape;3328;g1e0f3c47b18_2_58"/>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329" name="Google Shape;3329;g1e0f3c47b18_2_58"/>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330" name="Google Shape;3330;g1e0f3c47b18_2_58"/>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331" name="Google Shape;3331;g1e0f3c47b18_2_58"/>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3332" name="Google Shape;3332;g1e0f3c47b18_2_58"/>
          <p:cNvGrpSpPr/>
          <p:nvPr/>
        </p:nvGrpSpPr>
        <p:grpSpPr>
          <a:xfrm>
            <a:off x="55915" y="3736266"/>
            <a:ext cx="11880531" cy="1554600"/>
            <a:chOff x="30789" y="3123734"/>
            <a:chExt cx="11880531" cy="1554600"/>
          </a:xfrm>
        </p:grpSpPr>
        <p:sp>
          <p:nvSpPr>
            <p:cNvPr id="3333" name="Google Shape;3333;g1e0f3c47b18_2_58"/>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334" name="Google Shape;3334;g1e0f3c47b18_2_58"/>
            <p:cNvSpPr txBox="1"/>
            <p:nvPr/>
          </p:nvSpPr>
          <p:spPr>
            <a:xfrm>
              <a:off x="1540919" y="3123734"/>
              <a:ext cx="10370400" cy="155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800">
                  <a:solidFill>
                    <a:schemeClr val="dk1"/>
                  </a:solidFill>
                  <a:latin typeface="Calibri"/>
                  <a:ea typeface="Calibri"/>
                  <a:cs typeface="Calibri"/>
                  <a:sym typeface="Calibri"/>
                </a:rPr>
                <a:t>Art. 17</a:t>
              </a:r>
              <a:r>
                <a:rPr b="1" baseline="30000" lang="pt-BR" sz="1800">
                  <a:solidFill>
                    <a:schemeClr val="dk1"/>
                  </a:solidFill>
                  <a:latin typeface="Calibri"/>
                  <a:ea typeface="Calibri"/>
                  <a:cs typeface="Calibri"/>
                  <a:sym typeface="Calibri"/>
                </a:rPr>
                <a:t>o   </a:t>
              </a:r>
              <a:r>
                <a:rPr lang="pt-BR" sz="1900">
                  <a:solidFill>
                    <a:schemeClr val="dk2"/>
                  </a:solidFill>
                  <a:latin typeface="Calibri"/>
                  <a:ea typeface="Calibri"/>
                  <a:cs typeface="Calibri"/>
                  <a:sym typeface="Calibri"/>
                </a:rPr>
                <a:t>- </a:t>
              </a:r>
              <a:r>
                <a:rPr lang="pt-BR" sz="1900">
                  <a:solidFill>
                    <a:srgbClr val="0000FF"/>
                  </a:solidFill>
                  <a:latin typeface="Calibri"/>
                  <a:ea typeface="Calibri"/>
                  <a:cs typeface="Calibri"/>
                  <a:sym typeface="Calibri"/>
                </a:rPr>
                <a:t>Para o supervisor de estágio curricular, o servidor docente poderá computar, em sua carga horária semanal, 4 (quatro) pontos para cada supervisão. Cada servidor poderá supervisionar um estágio por semestre letivo. </a:t>
              </a:r>
              <a:endParaRPr sz="1900">
                <a:solidFill>
                  <a:srgbClr val="0000FF"/>
                </a:solidFill>
                <a:latin typeface="Calibri"/>
                <a:ea typeface="Calibri"/>
                <a:cs typeface="Calibri"/>
                <a:sym typeface="Calibri"/>
              </a:endParaRPr>
            </a:p>
            <a:p>
              <a:pPr indent="420369" lvl="0" marL="107391" rtl="0" algn="just">
                <a:spcBef>
                  <a:spcPts val="0"/>
                </a:spcBef>
                <a:spcAft>
                  <a:spcPts val="0"/>
                </a:spcAft>
                <a:buNone/>
              </a:pPr>
              <a:r>
                <a:rPr lang="pt-BR" sz="1900">
                  <a:solidFill>
                    <a:srgbClr val="0000FF"/>
                  </a:solidFill>
                  <a:latin typeface="Calibri"/>
                  <a:ea typeface="Calibri"/>
                  <a:cs typeface="Calibri"/>
                  <a:sym typeface="Calibri"/>
                </a:rPr>
                <a:t>Parágrafo único - Em caso de dúvidas quanto as funções citadas nos dois últimos artigos. Deve-se consultar a lei de estágio, LEI Nº 11.788, DE 25 DE SETEMBRO DE 2008. </a:t>
              </a:r>
              <a:endParaRPr sz="1600">
                <a:solidFill>
                  <a:srgbClr val="0000FF"/>
                </a:solidFill>
                <a:latin typeface="Calibri"/>
                <a:ea typeface="Calibri"/>
                <a:cs typeface="Calibri"/>
                <a:sym typeface="Calibri"/>
              </a:endParaRPr>
            </a:p>
          </p:txBody>
        </p:sp>
      </p:grpSp>
      <p:grpSp>
        <p:nvGrpSpPr>
          <p:cNvPr id="3335" name="Google Shape;3335;g1e0f3c47b18_2_58"/>
          <p:cNvGrpSpPr/>
          <p:nvPr/>
        </p:nvGrpSpPr>
        <p:grpSpPr>
          <a:xfrm>
            <a:off x="63450" y="5289513"/>
            <a:ext cx="11872968" cy="966582"/>
            <a:chOff x="45776" y="3883462"/>
            <a:chExt cx="11872968" cy="646500"/>
          </a:xfrm>
        </p:grpSpPr>
        <p:sp>
          <p:nvSpPr>
            <p:cNvPr id="3336" name="Google Shape;3336;g1e0f3c47b18_2_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200"/>
                <a:buFont typeface="Noto Sans Symbols"/>
                <a:buNone/>
              </a:pPr>
              <a:r>
                <a:rPr b="1" lang="pt-BR" sz="1900">
                  <a:solidFill>
                    <a:schemeClr val="dk1"/>
                  </a:solidFill>
                  <a:latin typeface="Century"/>
                  <a:ea typeface="Century"/>
                  <a:cs typeface="Century"/>
                  <a:sym typeface="Century"/>
                </a:rPr>
                <a:t>Justificativa </a:t>
              </a:r>
              <a:endParaRPr sz="1900">
                <a:solidFill>
                  <a:schemeClr val="dk1"/>
                </a:solidFill>
                <a:latin typeface="Calibri"/>
                <a:ea typeface="Calibri"/>
                <a:cs typeface="Calibri"/>
                <a:sym typeface="Calibri"/>
              </a:endParaRPr>
            </a:p>
          </p:txBody>
        </p:sp>
        <p:sp>
          <p:nvSpPr>
            <p:cNvPr id="3337" name="Google Shape;3337;g1e0f3c47b18_2_58"/>
            <p:cNvSpPr txBox="1"/>
            <p:nvPr/>
          </p:nvSpPr>
          <p:spPr>
            <a:xfrm>
              <a:off x="1548344"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spcBef>
                  <a:spcPts val="0"/>
                </a:spcBef>
                <a:spcAft>
                  <a:spcPts val="0"/>
                </a:spcAft>
                <a:buSzPts val="1100"/>
                <a:buNone/>
              </a:pPr>
              <a:r>
                <a:rPr lang="pt-BR" sz="1800">
                  <a:solidFill>
                    <a:schemeClr val="dk2"/>
                  </a:solidFill>
                  <a:latin typeface="Calibri"/>
                  <a:ea typeface="Calibri"/>
                  <a:cs typeface="Calibri"/>
                  <a:sym typeface="Calibri"/>
                </a:rPr>
                <a:t>A lei de estágio precisa ser citada. Nesta lei existe o papel de orientador e coordenador. Como possuem atividades diferentes faz-se necessário pontuação diferente. Não havia pontuação para co-orientação de TCC</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2" name="Shape 3342"/>
        <p:cNvGrpSpPr/>
        <p:nvPr/>
      </p:nvGrpSpPr>
      <p:grpSpPr>
        <a:xfrm>
          <a:off x="0" y="0"/>
          <a:ext cx="0" cy="0"/>
          <a:chOff x="0" y="0"/>
          <a:chExt cx="0" cy="0"/>
        </a:xfrm>
      </p:grpSpPr>
      <p:sp>
        <p:nvSpPr>
          <p:cNvPr id="3343" name="Google Shape;3343;g1e0f3c47b18_2_3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344" name="Google Shape;3344;g1e0f3c47b18_2_3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345" name="Google Shape;3345;g1e0f3c47b18_2_3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346" name="Google Shape;3346;g1e0f3c47b18_2_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347" name="Google Shape;3347;g1e0f3c47b18_2_39"/>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348" name="Google Shape;3348;g1e0f3c47b18_2_39"/>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349" name="Google Shape;3349;g1e0f3c47b18_2_39"/>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350" name="Google Shape;3350;g1e0f3c47b18_2_39"/>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3351" name="Google Shape;3351;g1e0f3c47b18_2_39"/>
          <p:cNvGrpSpPr/>
          <p:nvPr/>
        </p:nvGrpSpPr>
        <p:grpSpPr>
          <a:xfrm>
            <a:off x="55915" y="3736266"/>
            <a:ext cx="11880531" cy="1262100"/>
            <a:chOff x="30789" y="3123734"/>
            <a:chExt cx="11880531" cy="1262100"/>
          </a:xfrm>
        </p:grpSpPr>
        <p:sp>
          <p:nvSpPr>
            <p:cNvPr id="3352" name="Google Shape;3352;g1e0f3c47b18_2_39"/>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353" name="Google Shape;3353;g1e0f3c47b18_2_39"/>
            <p:cNvSpPr txBox="1"/>
            <p:nvPr/>
          </p:nvSpPr>
          <p:spPr>
            <a:xfrm>
              <a:off x="1540919" y="3123734"/>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800">
                  <a:solidFill>
                    <a:schemeClr val="dk1"/>
                  </a:solidFill>
                  <a:latin typeface="Calibri"/>
                  <a:ea typeface="Calibri"/>
                  <a:cs typeface="Calibri"/>
                  <a:sym typeface="Calibri"/>
                </a:rPr>
                <a:t>Art. 17</a:t>
              </a:r>
              <a:r>
                <a:rPr b="1" baseline="30000" lang="pt-BR" sz="1800">
                  <a:solidFill>
                    <a:schemeClr val="dk1"/>
                  </a:solidFill>
                  <a:latin typeface="Calibri"/>
                  <a:ea typeface="Calibri"/>
                  <a:cs typeface="Calibri"/>
                  <a:sym typeface="Calibri"/>
                </a:rPr>
                <a:t>o   </a:t>
              </a:r>
              <a:r>
                <a:rPr lang="pt-BR" sz="1900">
                  <a:solidFill>
                    <a:srgbClr val="0000FF"/>
                  </a:solidFill>
                  <a:latin typeface="Calibri"/>
                  <a:ea typeface="Calibri"/>
                  <a:cs typeface="Calibri"/>
                  <a:sym typeface="Calibri"/>
                </a:rPr>
                <a:t>Para o orientador de estágio curricular, estabelecida por curso, o servidor docente poderá computar, em sua carga horária de trabalho semanal, 2 (dois) pontos para cada orientação. </a:t>
              </a:r>
              <a:endParaRPr sz="1900">
                <a:solidFill>
                  <a:srgbClr val="0000FF"/>
                </a:solidFill>
                <a:latin typeface="Calibri"/>
                <a:ea typeface="Calibri"/>
                <a:cs typeface="Calibri"/>
                <a:sym typeface="Calibri"/>
              </a:endParaRPr>
            </a:p>
            <a:p>
              <a:pPr indent="420369" lvl="0" marL="107391" rtl="0" algn="just">
                <a:spcBef>
                  <a:spcPts val="0"/>
                </a:spcBef>
                <a:spcAft>
                  <a:spcPts val="0"/>
                </a:spcAft>
                <a:buNone/>
              </a:pPr>
              <a:r>
                <a:rPr lang="pt-BR" sz="1900">
                  <a:solidFill>
                    <a:srgbClr val="0000FF"/>
                  </a:solidFill>
                  <a:latin typeface="Calibri"/>
                  <a:ea typeface="Calibri"/>
                  <a:cs typeface="Calibri"/>
                  <a:sym typeface="Calibri"/>
                </a:rPr>
                <a:t>Parágrafo único. Para efeito da pontuação prevista no caput, deverá ser observado o limite máximo de dois cursos para a orientação de estágio.</a:t>
              </a:r>
              <a:endParaRPr sz="1600">
                <a:solidFill>
                  <a:srgbClr val="0000FF"/>
                </a:solidFill>
                <a:latin typeface="Calibri"/>
                <a:ea typeface="Calibri"/>
                <a:cs typeface="Calibri"/>
                <a:sym typeface="Calibri"/>
              </a:endParaRPr>
            </a:p>
          </p:txBody>
        </p:sp>
      </p:grpSp>
      <p:grpSp>
        <p:nvGrpSpPr>
          <p:cNvPr id="3354" name="Google Shape;3354;g1e0f3c47b18_2_39"/>
          <p:cNvGrpSpPr/>
          <p:nvPr/>
        </p:nvGrpSpPr>
        <p:grpSpPr>
          <a:xfrm>
            <a:off x="63440" y="5289634"/>
            <a:ext cx="11872968" cy="923400"/>
            <a:chOff x="45776" y="3883462"/>
            <a:chExt cx="11872968" cy="923400"/>
          </a:xfrm>
        </p:grpSpPr>
        <p:sp>
          <p:nvSpPr>
            <p:cNvPr id="3355" name="Google Shape;3355;g1e0f3c47b18_2_3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356" name="Google Shape;3356;g1e0f3c47b18_2_39"/>
            <p:cNvSpPr txBox="1"/>
            <p:nvPr/>
          </p:nvSpPr>
          <p:spPr>
            <a:xfrm>
              <a:off x="1548344" y="388346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None/>
              </a:pPr>
              <a:r>
                <a:rPr lang="pt-BR" sz="1800">
                  <a:solidFill>
                    <a:schemeClr val="dk2"/>
                  </a:solidFill>
                  <a:latin typeface="Calibri"/>
                  <a:ea typeface="Calibri"/>
                  <a:cs typeface="Calibri"/>
                  <a:sym typeface="Calibri"/>
                </a:rPr>
                <a:t>A lei de estágio precisa ser citada. Nesta lei existe o papel de orientador e coordenador. Como possuem atividades diferentes faz-se necessário pontuação diferente. Não havia pontuação para co-orientação de TCC</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1" name="Shape 3361"/>
        <p:cNvGrpSpPr/>
        <p:nvPr/>
      </p:nvGrpSpPr>
      <p:grpSpPr>
        <a:xfrm>
          <a:off x="0" y="0"/>
          <a:ext cx="0" cy="0"/>
          <a:chOff x="0" y="0"/>
          <a:chExt cx="0" cy="0"/>
        </a:xfrm>
      </p:grpSpPr>
      <p:sp>
        <p:nvSpPr>
          <p:cNvPr id="3362" name="Google Shape;3362;g1e0f3c47b18_1_26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363" name="Google Shape;3363;g1e0f3c47b18_1_26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364" name="Google Shape;3364;g1e0f3c47b18_1_26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365" name="Google Shape;3365;g1e0f3c47b18_1_26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366" name="Google Shape;3366;g1e0f3c47b18_1_266"/>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367" name="Google Shape;3367;g1e0f3c47b18_1_266"/>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368" name="Google Shape;3368;g1e0f3c47b18_1_266"/>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3369" name="Google Shape;3369;g1e0f3c47b18_1_266"/>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3370" name="Google Shape;3370;g1e0f3c47b18_1_266"/>
          <p:cNvGrpSpPr/>
          <p:nvPr/>
        </p:nvGrpSpPr>
        <p:grpSpPr>
          <a:xfrm>
            <a:off x="55915" y="3736266"/>
            <a:ext cx="11880531" cy="1015800"/>
            <a:chOff x="30789" y="3123734"/>
            <a:chExt cx="11880531" cy="1015800"/>
          </a:xfrm>
        </p:grpSpPr>
        <p:sp>
          <p:nvSpPr>
            <p:cNvPr id="3371" name="Google Shape;3371;g1e0f3c47b18_1_266"/>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372" name="Google Shape;3372;g1e0f3c47b18_1_266"/>
            <p:cNvSpPr txBox="1"/>
            <p:nvPr/>
          </p:nvSpPr>
          <p:spPr>
            <a:xfrm>
              <a:off x="1540919" y="3123734"/>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 Para a supervisão ou orientação de estágio curricular, o servidor docente poderá computar, em sua carga horária de trabalho semanal  2 pontos </a:t>
              </a:r>
              <a:r>
                <a:rPr lang="pt-BR" sz="2000">
                  <a:solidFill>
                    <a:srgbClr val="0000FF"/>
                  </a:solidFill>
                  <a:latin typeface="Calibri"/>
                  <a:ea typeface="Calibri"/>
                  <a:cs typeface="Calibri"/>
                  <a:sym typeface="Calibri"/>
                </a:rPr>
                <a:t>para cada supervisão de estudante em atividades de estágio curricular.</a:t>
              </a:r>
              <a:endParaRPr sz="1700">
                <a:solidFill>
                  <a:srgbClr val="0000FF"/>
                </a:solidFill>
                <a:latin typeface="Calibri"/>
                <a:ea typeface="Calibri"/>
                <a:cs typeface="Calibri"/>
                <a:sym typeface="Calibri"/>
              </a:endParaRPr>
            </a:p>
          </p:txBody>
        </p:sp>
      </p:grpSp>
      <p:grpSp>
        <p:nvGrpSpPr>
          <p:cNvPr id="3373" name="Google Shape;3373;g1e0f3c47b18_1_266"/>
          <p:cNvGrpSpPr/>
          <p:nvPr/>
        </p:nvGrpSpPr>
        <p:grpSpPr>
          <a:xfrm>
            <a:off x="70903" y="5646513"/>
            <a:ext cx="11865493" cy="695421"/>
            <a:chOff x="45776" y="3973141"/>
            <a:chExt cx="11865493" cy="695421"/>
          </a:xfrm>
        </p:grpSpPr>
        <p:sp>
          <p:nvSpPr>
            <p:cNvPr id="3374" name="Google Shape;3374;g1e0f3c47b18_1_26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375" name="Google Shape;3375;g1e0f3c47b18_1_266"/>
            <p:cNvSpPr txBox="1"/>
            <p:nvPr/>
          </p:nvSpPr>
          <p:spPr>
            <a:xfrm>
              <a:off x="1540869"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Necessidade de fazer a distinção, na resolução, das atividades de supervisão e de orientação de estágio. Por esse motivo são propostos novos artigos posteriormente a esse.</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0" name="Shape 3380"/>
        <p:cNvGrpSpPr/>
        <p:nvPr/>
      </p:nvGrpSpPr>
      <p:grpSpPr>
        <a:xfrm>
          <a:off x="0" y="0"/>
          <a:ext cx="0" cy="0"/>
          <a:chOff x="0" y="0"/>
          <a:chExt cx="0" cy="0"/>
        </a:xfrm>
      </p:grpSpPr>
      <p:sp>
        <p:nvSpPr>
          <p:cNvPr id="3381" name="Google Shape;3381;g1e0f3c47b18_1_16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382" name="Google Shape;3382;g1e0f3c47b18_1_16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383" name="Google Shape;3383;g1e0f3c47b18_1_16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384" name="Google Shape;3384;g1e0f3c47b18_1_1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385" name="Google Shape;3385;g1e0f3c47b18_1_169"/>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386" name="Google Shape;3386;g1e0f3c47b18_1_169"/>
          <p:cNvSpPr txBox="1"/>
          <p:nvPr/>
        </p:nvSpPr>
        <p:spPr>
          <a:xfrm>
            <a:off x="1551011" y="1944573"/>
            <a:ext cx="10400400" cy="1644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 Para a supervisão de estágio curricular, estabelecida </a:t>
            </a:r>
            <a:r>
              <a:rPr b="0" i="0" lang="pt-BR" sz="2000" u="none" strike="noStrike">
                <a:solidFill>
                  <a:srgbClr val="404000"/>
                </a:solidFill>
                <a:latin typeface="Calibri"/>
                <a:ea typeface="Calibri"/>
                <a:cs typeface="Calibri"/>
                <a:sym typeface="Calibri"/>
              </a:rPr>
              <a:t>por </a:t>
            </a:r>
            <a:r>
              <a:rPr b="0" i="0" lang="pt-BR" sz="2000" u="none" strike="noStrike">
                <a:solidFill>
                  <a:srgbClr val="000000"/>
                </a:solidFill>
                <a:latin typeface="Calibri"/>
                <a:ea typeface="Calibri"/>
                <a:cs typeface="Calibri"/>
                <a:sym typeface="Calibri"/>
              </a:rPr>
              <a:t>curso, </a:t>
            </a:r>
            <a:r>
              <a:rPr b="0" i="0" lang="pt-BR" sz="2000" u="none" strike="noStrike">
                <a:solidFill>
                  <a:srgbClr val="101000"/>
                </a:solidFill>
                <a:latin typeface="Calibri"/>
                <a:ea typeface="Calibri"/>
                <a:cs typeface="Calibri"/>
                <a:sym typeface="Calibri"/>
              </a:rPr>
              <a:t>o </a:t>
            </a:r>
            <a:r>
              <a:rPr b="0" i="0" lang="pt-BR" sz="2000" u="none" strike="noStrike">
                <a:solidFill>
                  <a:srgbClr val="000000"/>
                </a:solidFill>
                <a:latin typeface="Calibri"/>
                <a:ea typeface="Calibri"/>
                <a:cs typeface="Calibri"/>
                <a:sym typeface="Calibri"/>
              </a:rPr>
              <a:t>servidor docente poderá computar</a:t>
            </a:r>
            <a:r>
              <a:rPr b="0" i="0" lang="pt-BR" sz="2000" u="none" strike="noStrike">
                <a:solidFill>
                  <a:srgbClr val="DFDF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em sua carga horária de trabalho semanal</a:t>
            </a:r>
            <a:r>
              <a:rPr b="0" i="0" lang="pt-BR" sz="2000" u="none" strike="noStrike">
                <a:solidFill>
                  <a:srgbClr val="B5B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2 (dois) pontos para cada supervisão. </a:t>
            </a:r>
            <a:endParaRPr b="0" sz="20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20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2000" u="none" strike="noStrike">
              <a:solidFill>
                <a:schemeClr val="dk1"/>
              </a:solidFill>
              <a:latin typeface="Calibri"/>
              <a:ea typeface="Calibri"/>
              <a:cs typeface="Calibri"/>
              <a:sym typeface="Calibri"/>
            </a:endParaRPr>
          </a:p>
        </p:txBody>
      </p:sp>
      <p:sp>
        <p:nvSpPr>
          <p:cNvPr id="3387" name="Google Shape;3387;g1e0f3c47b18_1_169"/>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3388" name="Google Shape;3388;g1e0f3c47b18_1_169"/>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3389" name="Google Shape;3389;g1e0f3c47b18_1_169"/>
          <p:cNvGrpSpPr/>
          <p:nvPr/>
        </p:nvGrpSpPr>
        <p:grpSpPr>
          <a:xfrm>
            <a:off x="55915" y="3736266"/>
            <a:ext cx="11880531" cy="1015800"/>
            <a:chOff x="30789" y="3123734"/>
            <a:chExt cx="11880531" cy="1015800"/>
          </a:xfrm>
        </p:grpSpPr>
        <p:sp>
          <p:nvSpPr>
            <p:cNvPr id="3390" name="Google Shape;3390;g1e0f3c47b18_1_169"/>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391" name="Google Shape;3391;g1e0f3c47b18_1_169"/>
            <p:cNvSpPr txBox="1"/>
            <p:nvPr/>
          </p:nvSpPr>
          <p:spPr>
            <a:xfrm>
              <a:off x="1540919" y="3123734"/>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 Para a supervisão ou orientação de estágio curricular, o servidor docente poderá computar, em sua carga horária de trabalho semanal  2 pontos </a:t>
              </a:r>
              <a:r>
                <a:rPr lang="pt-BR" sz="2000">
                  <a:solidFill>
                    <a:srgbClr val="0000FF"/>
                  </a:solidFill>
                  <a:latin typeface="Calibri"/>
                  <a:ea typeface="Calibri"/>
                  <a:cs typeface="Calibri"/>
                  <a:sym typeface="Calibri"/>
                </a:rPr>
                <a:t>para cada supervisão de estudante em atividades de estágio curricular.</a:t>
              </a:r>
              <a:endParaRPr sz="1700">
                <a:solidFill>
                  <a:srgbClr val="0000FF"/>
                </a:solidFill>
                <a:latin typeface="Calibri"/>
                <a:ea typeface="Calibri"/>
                <a:cs typeface="Calibri"/>
                <a:sym typeface="Calibri"/>
              </a:endParaRPr>
            </a:p>
          </p:txBody>
        </p:sp>
      </p:grpSp>
      <p:grpSp>
        <p:nvGrpSpPr>
          <p:cNvPr id="3392" name="Google Shape;3392;g1e0f3c47b18_1_169"/>
          <p:cNvGrpSpPr/>
          <p:nvPr/>
        </p:nvGrpSpPr>
        <p:grpSpPr>
          <a:xfrm>
            <a:off x="70903" y="5556834"/>
            <a:ext cx="11865493" cy="646500"/>
            <a:chOff x="45776" y="3883462"/>
            <a:chExt cx="11865493" cy="646500"/>
          </a:xfrm>
        </p:grpSpPr>
        <p:sp>
          <p:nvSpPr>
            <p:cNvPr id="3393" name="Google Shape;3393;g1e0f3c47b18_1_16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394" name="Google Shape;3394;g1e0f3c47b18_1_169"/>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Necessidade de fazer a distinção, na resolução, das atividades de supervisão e de orientação de estágio. Por esse motivo são propostos novos artigos posteriormente a esse.</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9" name="Shape 3399"/>
        <p:cNvGrpSpPr/>
        <p:nvPr/>
      </p:nvGrpSpPr>
      <p:grpSpPr>
        <a:xfrm>
          <a:off x="0" y="0"/>
          <a:ext cx="0" cy="0"/>
          <a:chOff x="0" y="0"/>
          <a:chExt cx="0" cy="0"/>
        </a:xfrm>
      </p:grpSpPr>
      <p:sp>
        <p:nvSpPr>
          <p:cNvPr id="3400" name="Google Shape;3400;g1e0f3c47b18_2_10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401" name="Google Shape;3401;g1e0f3c47b18_2_10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402" name="Google Shape;3402;g1e0f3c47b18_2_10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403" name="Google Shape;3403;g1e0f3c47b18_2_10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404" name="Google Shape;3404;g1e0f3c47b18_2_100"/>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405" name="Google Shape;3405;g1e0f3c47b18_2_100"/>
          <p:cNvSpPr txBox="1"/>
          <p:nvPr/>
        </p:nvSpPr>
        <p:spPr>
          <a:xfrm>
            <a:off x="1551011" y="1840664"/>
            <a:ext cx="10400400" cy="1212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700">
                <a:solidFill>
                  <a:schemeClr val="dk1"/>
                </a:solidFill>
                <a:latin typeface="Calibri"/>
                <a:ea typeface="Calibri"/>
                <a:cs typeface="Calibri"/>
                <a:sym typeface="Calibri"/>
              </a:rPr>
              <a:t>Art. 17</a:t>
            </a:r>
            <a:r>
              <a:rPr b="1" baseline="30000" lang="pt-BR" sz="1700">
                <a:solidFill>
                  <a:schemeClr val="dk1"/>
                </a:solidFill>
                <a:latin typeface="Calibri"/>
                <a:ea typeface="Calibri"/>
                <a:cs typeface="Calibri"/>
                <a:sym typeface="Calibri"/>
              </a:rPr>
              <a:t>o   </a:t>
            </a:r>
            <a:r>
              <a:rPr b="0" i="0" lang="pt-BR" sz="1800" u="none" strike="noStrike">
                <a:solidFill>
                  <a:srgbClr val="000000"/>
                </a:solidFill>
                <a:latin typeface="Calibri"/>
                <a:ea typeface="Calibri"/>
                <a:cs typeface="Calibri"/>
                <a:sym typeface="Calibri"/>
              </a:rPr>
              <a:t>- Para a supervisão de estágio curricular, estabelecida </a:t>
            </a:r>
            <a:r>
              <a:rPr b="0" i="0" lang="pt-BR" sz="1800" u="none" strike="noStrike">
                <a:solidFill>
                  <a:srgbClr val="404000"/>
                </a:solidFill>
                <a:latin typeface="Calibri"/>
                <a:ea typeface="Calibri"/>
                <a:cs typeface="Calibri"/>
                <a:sym typeface="Calibri"/>
              </a:rPr>
              <a:t>por </a:t>
            </a:r>
            <a:r>
              <a:rPr b="0" i="0" lang="pt-BR" sz="1800" u="none" strike="noStrike">
                <a:solidFill>
                  <a:srgbClr val="000000"/>
                </a:solidFill>
                <a:latin typeface="Calibri"/>
                <a:ea typeface="Calibri"/>
                <a:cs typeface="Calibri"/>
                <a:sym typeface="Calibri"/>
              </a:rPr>
              <a:t>curso, </a:t>
            </a:r>
            <a:r>
              <a:rPr b="0" i="0" lang="pt-BR" sz="1800" u="none" strike="noStrike">
                <a:solidFill>
                  <a:srgbClr val="101000"/>
                </a:solidFill>
                <a:latin typeface="Calibri"/>
                <a:ea typeface="Calibri"/>
                <a:cs typeface="Calibri"/>
                <a:sym typeface="Calibri"/>
              </a:rPr>
              <a:t>o </a:t>
            </a:r>
            <a:r>
              <a:rPr b="0" i="0" lang="pt-BR" sz="1800" u="none" strike="noStrike">
                <a:solidFill>
                  <a:srgbClr val="000000"/>
                </a:solidFill>
                <a:latin typeface="Calibri"/>
                <a:ea typeface="Calibri"/>
                <a:cs typeface="Calibri"/>
                <a:sym typeface="Calibri"/>
              </a:rPr>
              <a:t>servidor docente poderá computar</a:t>
            </a:r>
            <a:r>
              <a:rPr b="0" i="0" lang="pt-BR" sz="1800" u="none" strike="noStrike">
                <a:solidFill>
                  <a:srgbClr val="DFDF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em sua carga horária de trabalho semanal</a:t>
            </a:r>
            <a:r>
              <a:rPr b="0" i="0" lang="pt-BR" sz="1800" u="none" strike="noStrike">
                <a:solidFill>
                  <a:srgbClr val="B5B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2 (dois) pontos para cada supervisão. </a:t>
            </a:r>
            <a:endParaRPr b="0" sz="18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18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1800" u="none" strike="noStrike">
              <a:solidFill>
                <a:schemeClr val="dk1"/>
              </a:solidFill>
              <a:latin typeface="Calibri"/>
              <a:ea typeface="Calibri"/>
              <a:cs typeface="Calibri"/>
              <a:sym typeface="Calibri"/>
            </a:endParaRPr>
          </a:p>
        </p:txBody>
      </p:sp>
      <p:sp>
        <p:nvSpPr>
          <p:cNvPr id="3406" name="Google Shape;3406;g1e0f3c47b18_2_100"/>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407" name="Google Shape;3407;g1e0f3c47b18_2_100"/>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3408" name="Google Shape;3408;g1e0f3c47b18_2_100"/>
          <p:cNvGrpSpPr/>
          <p:nvPr/>
        </p:nvGrpSpPr>
        <p:grpSpPr>
          <a:xfrm>
            <a:off x="55878" y="3068280"/>
            <a:ext cx="11880531" cy="2493600"/>
            <a:chOff x="30789" y="3123734"/>
            <a:chExt cx="11880531" cy="2493600"/>
          </a:xfrm>
        </p:grpSpPr>
        <p:sp>
          <p:nvSpPr>
            <p:cNvPr id="3409" name="Google Shape;3409;g1e0f3c47b18_2_100"/>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410" name="Google Shape;3410;g1e0f3c47b18_2_100"/>
            <p:cNvSpPr txBox="1"/>
            <p:nvPr/>
          </p:nvSpPr>
          <p:spPr>
            <a:xfrm>
              <a:off x="1540919" y="3123734"/>
              <a:ext cx="10370400" cy="249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 </a:t>
              </a:r>
              <a:r>
                <a:rPr lang="pt-BR" sz="1700">
                  <a:solidFill>
                    <a:srgbClr val="0000FF"/>
                  </a:solidFill>
                  <a:latin typeface="Calibri"/>
                  <a:ea typeface="Calibri"/>
                  <a:cs typeface="Calibri"/>
                  <a:sym typeface="Calibri"/>
                </a:rPr>
                <a:t>Para a orientação e supervisão de estágio curricular, estabelecido por curso, em consonância com o Regimento de estágio do IFG e que não estejam no formato de disciplina do PPC do curso, o servidor docente poderá computar, em sua carga horária de trabalho semanal, 0,5 (meio) pontos para cada aluno. </a:t>
              </a:r>
              <a:endParaRPr sz="1700">
                <a:solidFill>
                  <a:srgbClr val="0000FF"/>
                </a:solidFill>
                <a:latin typeface="Calibri"/>
                <a:ea typeface="Calibri"/>
                <a:cs typeface="Calibri"/>
                <a:sym typeface="Calibri"/>
              </a:endParaRPr>
            </a:p>
            <a:p>
              <a:pPr indent="420369" lvl="0" marL="107391" rtl="0" algn="just">
                <a:spcBef>
                  <a:spcPts val="0"/>
                </a:spcBef>
                <a:spcAft>
                  <a:spcPts val="0"/>
                </a:spcAft>
                <a:buClr>
                  <a:schemeClr val="dk2"/>
                </a:buClr>
                <a:buFont typeface="Arial"/>
                <a:buNone/>
              </a:pPr>
              <a:r>
                <a:rPr lang="pt-BR" sz="1700">
                  <a:solidFill>
                    <a:srgbClr val="0000FF"/>
                  </a:solidFill>
                  <a:latin typeface="Calibri"/>
                  <a:ea typeface="Calibri"/>
                  <a:cs typeface="Calibri"/>
                  <a:sym typeface="Calibri"/>
                </a:rPr>
                <a:t>§1° Para efeito da pontuação prevista no caput, deverá ser observado o limite máximo de 10 (dez) alunos orientados pelo docente. </a:t>
              </a:r>
              <a:endParaRPr sz="1700">
                <a:solidFill>
                  <a:srgbClr val="0000FF"/>
                </a:solidFill>
                <a:latin typeface="Calibri"/>
                <a:ea typeface="Calibri"/>
                <a:cs typeface="Calibri"/>
                <a:sym typeface="Calibri"/>
              </a:endParaRPr>
            </a:p>
            <a:p>
              <a:pPr indent="420369" lvl="0" marL="107391" rtl="0" algn="just">
                <a:spcBef>
                  <a:spcPts val="0"/>
                </a:spcBef>
                <a:spcAft>
                  <a:spcPts val="0"/>
                </a:spcAft>
                <a:buClr>
                  <a:schemeClr val="dk2"/>
                </a:buClr>
                <a:buFont typeface="Arial"/>
                <a:buNone/>
              </a:pPr>
              <a:r>
                <a:rPr lang="pt-BR" sz="1700">
                  <a:solidFill>
                    <a:srgbClr val="0000FF"/>
                  </a:solidFill>
                  <a:latin typeface="Calibri"/>
                  <a:ea typeface="Calibri"/>
                  <a:cs typeface="Calibri"/>
                  <a:sym typeface="Calibri"/>
                </a:rPr>
                <a:t>§2°.Para efeito da pontuação prevista no caput, deverá ser observado o limite máximo de 10 alunos supervisionados pelo docente. </a:t>
              </a:r>
              <a:endParaRPr sz="1700">
                <a:solidFill>
                  <a:srgbClr val="0000FF"/>
                </a:solidFill>
                <a:latin typeface="Calibri"/>
                <a:ea typeface="Calibri"/>
                <a:cs typeface="Calibri"/>
                <a:sym typeface="Calibri"/>
              </a:endParaRPr>
            </a:p>
            <a:p>
              <a:pPr indent="420369" lvl="0" marL="107391" rtl="0" algn="just">
                <a:spcBef>
                  <a:spcPts val="0"/>
                </a:spcBef>
                <a:spcAft>
                  <a:spcPts val="0"/>
                </a:spcAft>
                <a:buClr>
                  <a:schemeClr val="dk2"/>
                </a:buClr>
                <a:buFont typeface="Arial"/>
                <a:buNone/>
              </a:pPr>
              <a:r>
                <a:rPr lang="pt-BR" sz="1700">
                  <a:solidFill>
                    <a:srgbClr val="0000FF"/>
                  </a:solidFill>
                  <a:latin typeface="Calibri"/>
                  <a:ea typeface="Calibri"/>
                  <a:cs typeface="Calibri"/>
                  <a:sym typeface="Calibri"/>
                </a:rPr>
                <a:t>§3°. Nos casos excepcionais em que o docente supervisiona e orienta o aluno, deve ser computada tanto a carga horária de supervisão como a de orientação.</a:t>
              </a:r>
              <a:endParaRPr>
                <a:solidFill>
                  <a:srgbClr val="0000FF"/>
                </a:solidFill>
                <a:latin typeface="Calibri"/>
                <a:ea typeface="Calibri"/>
                <a:cs typeface="Calibri"/>
                <a:sym typeface="Calibri"/>
              </a:endParaRPr>
            </a:p>
          </p:txBody>
        </p:sp>
      </p:grpSp>
      <p:grpSp>
        <p:nvGrpSpPr>
          <p:cNvPr id="3411" name="Google Shape;3411;g1e0f3c47b18_2_100"/>
          <p:cNvGrpSpPr/>
          <p:nvPr/>
        </p:nvGrpSpPr>
        <p:grpSpPr>
          <a:xfrm>
            <a:off x="70903" y="5498567"/>
            <a:ext cx="11850493" cy="1169700"/>
            <a:chOff x="45776" y="3825195"/>
            <a:chExt cx="11850493" cy="1169700"/>
          </a:xfrm>
        </p:grpSpPr>
        <p:sp>
          <p:nvSpPr>
            <p:cNvPr id="3412" name="Google Shape;3412;g1e0f3c47b18_2_10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413" name="Google Shape;3413;g1e0f3c47b18_2_100"/>
            <p:cNvSpPr txBox="1"/>
            <p:nvPr/>
          </p:nvSpPr>
          <p:spPr>
            <a:xfrm>
              <a:off x="1525869" y="3825195"/>
              <a:ext cx="10370400" cy="1169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a:solidFill>
                    <a:schemeClr val="dk2"/>
                  </a:solidFill>
                  <a:latin typeface="Calibri"/>
                  <a:ea typeface="Calibri"/>
                  <a:cs typeface="Calibri"/>
                  <a:sym typeface="Calibri"/>
                </a:rPr>
                <a:t>O regulamento anterior tratava da orientação, já a tabela no anexo 1 só pontuava supervisão, estavam incoerentes, atualmente no campus os professores desempenham tanto a tarefa de supervisão quanto a de orientação devendo ambas estar explícitas no artigo 17, em consonância com o Regimento de estágio, e pontuando independentemente uma da outra. Os casos específicos de estágio no formato de disciplina do PPC do curso não são atendidos por este artigo. Também há necessidade de estabelecer limites de alunos e não de cursos nos atendimentos de estágio, tanto na supervisão quanto na orientação.</a:t>
              </a:r>
              <a:endParaRPr>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8" name="Shape 3418"/>
        <p:cNvGrpSpPr/>
        <p:nvPr/>
      </p:nvGrpSpPr>
      <p:grpSpPr>
        <a:xfrm>
          <a:off x="0" y="0"/>
          <a:ext cx="0" cy="0"/>
          <a:chOff x="0" y="0"/>
          <a:chExt cx="0" cy="0"/>
        </a:xfrm>
      </p:grpSpPr>
      <p:sp>
        <p:nvSpPr>
          <p:cNvPr id="3419" name="Google Shape;3419;g1e0f3c47b18_2_12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420" name="Google Shape;3420;g1e0f3c47b18_2_1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421" name="Google Shape;3421;g1e0f3c47b18_2_1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422" name="Google Shape;3422;g1e0f3c47b18_2_1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423" name="Google Shape;3423;g1e0f3c47b18_2_120"/>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424" name="Google Shape;3424;g1e0f3c47b18_2_120"/>
          <p:cNvSpPr txBox="1"/>
          <p:nvPr/>
        </p:nvSpPr>
        <p:spPr>
          <a:xfrm>
            <a:off x="1551011" y="1840664"/>
            <a:ext cx="10400400" cy="1212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700">
                <a:solidFill>
                  <a:schemeClr val="dk1"/>
                </a:solidFill>
                <a:latin typeface="Calibri"/>
                <a:ea typeface="Calibri"/>
                <a:cs typeface="Calibri"/>
                <a:sym typeface="Calibri"/>
              </a:rPr>
              <a:t>Art. 17</a:t>
            </a:r>
            <a:r>
              <a:rPr b="1" baseline="30000" lang="pt-BR" sz="1700">
                <a:solidFill>
                  <a:schemeClr val="dk1"/>
                </a:solidFill>
                <a:latin typeface="Calibri"/>
                <a:ea typeface="Calibri"/>
                <a:cs typeface="Calibri"/>
                <a:sym typeface="Calibri"/>
              </a:rPr>
              <a:t>o   </a:t>
            </a:r>
            <a:r>
              <a:rPr b="0" i="0" lang="pt-BR" sz="1800" u="none" strike="noStrike">
                <a:solidFill>
                  <a:srgbClr val="000000"/>
                </a:solidFill>
                <a:latin typeface="Calibri"/>
                <a:ea typeface="Calibri"/>
                <a:cs typeface="Calibri"/>
                <a:sym typeface="Calibri"/>
              </a:rPr>
              <a:t>- Para a supervisão de estágio curricular, estabelecida </a:t>
            </a:r>
            <a:r>
              <a:rPr b="0" i="0" lang="pt-BR" sz="1800" u="none" strike="noStrike">
                <a:solidFill>
                  <a:srgbClr val="404000"/>
                </a:solidFill>
                <a:latin typeface="Calibri"/>
                <a:ea typeface="Calibri"/>
                <a:cs typeface="Calibri"/>
                <a:sym typeface="Calibri"/>
              </a:rPr>
              <a:t>por </a:t>
            </a:r>
            <a:r>
              <a:rPr b="0" i="0" lang="pt-BR" sz="1800" u="none" strike="noStrike">
                <a:solidFill>
                  <a:srgbClr val="000000"/>
                </a:solidFill>
                <a:latin typeface="Calibri"/>
                <a:ea typeface="Calibri"/>
                <a:cs typeface="Calibri"/>
                <a:sym typeface="Calibri"/>
              </a:rPr>
              <a:t>curso, </a:t>
            </a:r>
            <a:r>
              <a:rPr b="0" i="0" lang="pt-BR" sz="1800" u="none" strike="noStrike">
                <a:solidFill>
                  <a:srgbClr val="101000"/>
                </a:solidFill>
                <a:latin typeface="Calibri"/>
                <a:ea typeface="Calibri"/>
                <a:cs typeface="Calibri"/>
                <a:sym typeface="Calibri"/>
              </a:rPr>
              <a:t>o </a:t>
            </a:r>
            <a:r>
              <a:rPr b="0" i="0" lang="pt-BR" sz="1800" u="none" strike="noStrike">
                <a:solidFill>
                  <a:srgbClr val="000000"/>
                </a:solidFill>
                <a:latin typeface="Calibri"/>
                <a:ea typeface="Calibri"/>
                <a:cs typeface="Calibri"/>
                <a:sym typeface="Calibri"/>
              </a:rPr>
              <a:t>servidor docente poderá computar</a:t>
            </a:r>
            <a:r>
              <a:rPr b="0" i="0" lang="pt-BR" sz="1800" u="none" strike="noStrike">
                <a:solidFill>
                  <a:srgbClr val="DFDF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em sua carga horária de trabalho semanal</a:t>
            </a:r>
            <a:r>
              <a:rPr b="0" i="0" lang="pt-BR" sz="1800" u="none" strike="noStrike">
                <a:solidFill>
                  <a:srgbClr val="B5B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2 (dois) pontos para cada supervisão. </a:t>
            </a:r>
            <a:endParaRPr b="0" sz="18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18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1800" u="none" strike="noStrike">
              <a:solidFill>
                <a:schemeClr val="dk1"/>
              </a:solidFill>
              <a:latin typeface="Calibri"/>
              <a:ea typeface="Calibri"/>
              <a:cs typeface="Calibri"/>
              <a:sym typeface="Calibri"/>
            </a:endParaRPr>
          </a:p>
        </p:txBody>
      </p:sp>
      <p:sp>
        <p:nvSpPr>
          <p:cNvPr id="3425" name="Google Shape;3425;g1e0f3c47b18_2_120"/>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426" name="Google Shape;3426;g1e0f3c47b18_2_120"/>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3427" name="Google Shape;3427;g1e0f3c47b18_2_120"/>
          <p:cNvGrpSpPr/>
          <p:nvPr/>
        </p:nvGrpSpPr>
        <p:grpSpPr>
          <a:xfrm>
            <a:off x="55878" y="3350330"/>
            <a:ext cx="11880531" cy="1446900"/>
            <a:chOff x="30789" y="3405784"/>
            <a:chExt cx="11880531" cy="1446900"/>
          </a:xfrm>
        </p:grpSpPr>
        <p:sp>
          <p:nvSpPr>
            <p:cNvPr id="3428" name="Google Shape;3428;g1e0f3c47b18_2_120"/>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429" name="Google Shape;3429;g1e0f3c47b18_2_120"/>
            <p:cNvSpPr txBox="1"/>
            <p:nvPr/>
          </p:nvSpPr>
          <p:spPr>
            <a:xfrm>
              <a:off x="1540919" y="3405784"/>
              <a:ext cx="10370400" cy="1446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 </a:t>
              </a:r>
              <a:r>
                <a:rPr lang="pt-BR" sz="1700">
                  <a:solidFill>
                    <a:srgbClr val="0000FF"/>
                  </a:solidFill>
                  <a:latin typeface="Calibri"/>
                  <a:ea typeface="Calibri"/>
                  <a:cs typeface="Calibri"/>
                  <a:sym typeface="Calibri"/>
                </a:rPr>
                <a:t>Para a orientação de monitoria, de estágio ou supervisão de estágio curricular, estabelecida por curso, o servidor docente poderá computar, em sua carga horária de trabalho semanal, 1,5 (um vírgula cinco) pontos para cada supervisão. </a:t>
              </a:r>
              <a:endParaRPr sz="1700">
                <a:solidFill>
                  <a:srgbClr val="0000FF"/>
                </a:solidFill>
                <a:latin typeface="Calibri"/>
                <a:ea typeface="Calibri"/>
                <a:cs typeface="Calibri"/>
                <a:sym typeface="Calibri"/>
              </a:endParaRPr>
            </a:p>
            <a:p>
              <a:pPr indent="420369" lvl="0" marL="107391" rtl="0" algn="just">
                <a:spcBef>
                  <a:spcPts val="0"/>
                </a:spcBef>
                <a:spcAft>
                  <a:spcPts val="0"/>
                </a:spcAft>
                <a:buClr>
                  <a:schemeClr val="dk2"/>
                </a:buClr>
                <a:buFont typeface="Arial"/>
                <a:buNone/>
              </a:pPr>
              <a:r>
                <a:rPr lang="pt-BR" sz="1700">
                  <a:solidFill>
                    <a:srgbClr val="0000FF"/>
                  </a:solidFill>
                  <a:latin typeface="Calibri"/>
                  <a:ea typeface="Calibri"/>
                  <a:cs typeface="Calibri"/>
                  <a:sym typeface="Calibri"/>
                </a:rPr>
                <a:t>Parágrafo único. Para efeito da pontuação prevista no caput, deverá ser observado o limite máximo de 4 (quatro) orientações e supervisões.</a:t>
              </a:r>
              <a:endParaRPr>
                <a:solidFill>
                  <a:srgbClr val="0000FF"/>
                </a:solidFill>
                <a:latin typeface="Calibri"/>
                <a:ea typeface="Calibri"/>
                <a:cs typeface="Calibri"/>
                <a:sym typeface="Calibri"/>
              </a:endParaRPr>
            </a:p>
          </p:txBody>
        </p:sp>
      </p:grpSp>
      <p:grpSp>
        <p:nvGrpSpPr>
          <p:cNvPr id="3430" name="Google Shape;3430;g1e0f3c47b18_2_120"/>
          <p:cNvGrpSpPr/>
          <p:nvPr/>
        </p:nvGrpSpPr>
        <p:grpSpPr>
          <a:xfrm>
            <a:off x="70903" y="5638942"/>
            <a:ext cx="11880593" cy="474671"/>
            <a:chOff x="45776" y="3965570"/>
            <a:chExt cx="11880593" cy="474671"/>
          </a:xfrm>
        </p:grpSpPr>
        <p:sp>
          <p:nvSpPr>
            <p:cNvPr id="3431" name="Google Shape;3431;g1e0f3c47b18_2_1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432" name="Google Shape;3432;g1e0f3c47b18_2_120"/>
            <p:cNvSpPr txBox="1"/>
            <p:nvPr/>
          </p:nvSpPr>
          <p:spPr>
            <a:xfrm>
              <a:off x="1555969" y="3965570"/>
              <a:ext cx="10370400" cy="38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900">
                  <a:solidFill>
                    <a:schemeClr val="dk2"/>
                  </a:solidFill>
                  <a:latin typeface="Calibri"/>
                  <a:ea typeface="Calibri"/>
                  <a:cs typeface="Calibri"/>
                  <a:sym typeface="Calibri"/>
                </a:rPr>
                <a:t>Não Apresentada</a:t>
              </a:r>
              <a:endParaRPr sz="19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7" name="Shape 3437"/>
        <p:cNvGrpSpPr/>
        <p:nvPr/>
      </p:nvGrpSpPr>
      <p:grpSpPr>
        <a:xfrm>
          <a:off x="0" y="0"/>
          <a:ext cx="0" cy="0"/>
          <a:chOff x="0" y="0"/>
          <a:chExt cx="0" cy="0"/>
        </a:xfrm>
      </p:grpSpPr>
      <p:sp>
        <p:nvSpPr>
          <p:cNvPr id="3438" name="Google Shape;3438;g1e0f3c47b18_2_1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439" name="Google Shape;3439;g1e0f3c47b18_2_1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440" name="Google Shape;3440;g1e0f3c47b18_2_1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441" name="Google Shape;3441;g1e0f3c47b18_2_1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442" name="Google Shape;3442;g1e0f3c47b18_2_158"/>
          <p:cNvSpPr txBox="1"/>
          <p:nvPr>
            <p:ph idx="1" type="body"/>
          </p:nvPr>
        </p:nvSpPr>
        <p:spPr>
          <a:xfrm>
            <a:off x="70903" y="2074740"/>
            <a:ext cx="1480200" cy="50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3443" name="Google Shape;3443;g1e0f3c47b18_2_158"/>
          <p:cNvSpPr txBox="1"/>
          <p:nvPr/>
        </p:nvSpPr>
        <p:spPr>
          <a:xfrm>
            <a:off x="1551011" y="1840664"/>
            <a:ext cx="10400400" cy="1212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marR="0" rtl="0" algn="just">
              <a:spcBef>
                <a:spcPts val="0"/>
              </a:spcBef>
              <a:spcAft>
                <a:spcPts val="0"/>
              </a:spcAft>
              <a:buNone/>
            </a:pPr>
            <a:r>
              <a:rPr b="1" lang="pt-BR" sz="1700">
                <a:solidFill>
                  <a:schemeClr val="dk1"/>
                </a:solidFill>
                <a:latin typeface="Calibri"/>
                <a:ea typeface="Calibri"/>
                <a:cs typeface="Calibri"/>
                <a:sym typeface="Calibri"/>
              </a:rPr>
              <a:t>Art. 17</a:t>
            </a:r>
            <a:r>
              <a:rPr b="1" baseline="30000" lang="pt-BR" sz="1700">
                <a:solidFill>
                  <a:schemeClr val="dk1"/>
                </a:solidFill>
                <a:latin typeface="Calibri"/>
                <a:ea typeface="Calibri"/>
                <a:cs typeface="Calibri"/>
                <a:sym typeface="Calibri"/>
              </a:rPr>
              <a:t>o   </a:t>
            </a:r>
            <a:r>
              <a:rPr b="0" i="0" lang="pt-BR" sz="1800" u="none" strike="noStrike">
                <a:solidFill>
                  <a:srgbClr val="000000"/>
                </a:solidFill>
                <a:latin typeface="Calibri"/>
                <a:ea typeface="Calibri"/>
                <a:cs typeface="Calibri"/>
                <a:sym typeface="Calibri"/>
              </a:rPr>
              <a:t>- Para a supervisão de estágio curricular, estabelecida </a:t>
            </a:r>
            <a:r>
              <a:rPr b="0" i="0" lang="pt-BR" sz="1800" u="none" strike="noStrike">
                <a:solidFill>
                  <a:srgbClr val="404000"/>
                </a:solidFill>
                <a:latin typeface="Calibri"/>
                <a:ea typeface="Calibri"/>
                <a:cs typeface="Calibri"/>
                <a:sym typeface="Calibri"/>
              </a:rPr>
              <a:t>por </a:t>
            </a:r>
            <a:r>
              <a:rPr b="0" i="0" lang="pt-BR" sz="1800" u="none" strike="noStrike">
                <a:solidFill>
                  <a:srgbClr val="000000"/>
                </a:solidFill>
                <a:latin typeface="Calibri"/>
                <a:ea typeface="Calibri"/>
                <a:cs typeface="Calibri"/>
                <a:sym typeface="Calibri"/>
              </a:rPr>
              <a:t>curso, </a:t>
            </a:r>
            <a:r>
              <a:rPr b="0" i="0" lang="pt-BR" sz="1800" u="none" strike="noStrike">
                <a:solidFill>
                  <a:srgbClr val="101000"/>
                </a:solidFill>
                <a:latin typeface="Calibri"/>
                <a:ea typeface="Calibri"/>
                <a:cs typeface="Calibri"/>
                <a:sym typeface="Calibri"/>
              </a:rPr>
              <a:t>o </a:t>
            </a:r>
            <a:r>
              <a:rPr b="0" i="0" lang="pt-BR" sz="1800" u="none" strike="noStrike">
                <a:solidFill>
                  <a:srgbClr val="000000"/>
                </a:solidFill>
                <a:latin typeface="Calibri"/>
                <a:ea typeface="Calibri"/>
                <a:cs typeface="Calibri"/>
                <a:sym typeface="Calibri"/>
              </a:rPr>
              <a:t>servidor docente poderá computar</a:t>
            </a:r>
            <a:r>
              <a:rPr b="0" i="0" lang="pt-BR" sz="1800" u="none" strike="noStrike">
                <a:solidFill>
                  <a:srgbClr val="DFDF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em sua carga horária de trabalho semanal</a:t>
            </a:r>
            <a:r>
              <a:rPr b="0" i="0" lang="pt-BR" sz="1800" u="none" strike="noStrike">
                <a:solidFill>
                  <a:srgbClr val="B5B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2 (dois) pontos para cada supervisão. </a:t>
            </a:r>
            <a:endParaRPr b="0" sz="1800">
              <a:solidFill>
                <a:schemeClr val="dk1"/>
              </a:solidFill>
              <a:latin typeface="Calibri"/>
              <a:ea typeface="Calibri"/>
              <a:cs typeface="Calibri"/>
              <a:sym typeface="Calibri"/>
            </a:endParaRPr>
          </a:p>
          <a:p>
            <a:pPr indent="414235" lvl="0" marL="119659" marR="0" rtl="0" algn="l">
              <a:spcBef>
                <a:spcPts val="97"/>
              </a:spcBef>
              <a:spcAft>
                <a:spcPts val="0"/>
              </a:spcAft>
              <a:buNone/>
            </a:pPr>
            <a:r>
              <a:rPr b="0" i="0" lang="pt-BR" sz="1800" u="none" strike="noStrike">
                <a:solidFill>
                  <a:srgbClr val="000000"/>
                </a:solidFill>
                <a:latin typeface="Calibri"/>
                <a:ea typeface="Calibri"/>
                <a:cs typeface="Calibri"/>
                <a:sym typeface="Calibri"/>
              </a:rPr>
              <a:t>Parágrafo único. Para efeito da pontuação prevista no caput, deverá ser observado o limite máximo de dois cursos para a supervisão de estágio. </a:t>
            </a:r>
            <a:endParaRPr b="0" i="0" sz="1800" u="none" strike="noStrike">
              <a:solidFill>
                <a:schemeClr val="dk1"/>
              </a:solidFill>
              <a:latin typeface="Calibri"/>
              <a:ea typeface="Calibri"/>
              <a:cs typeface="Calibri"/>
              <a:sym typeface="Calibri"/>
            </a:endParaRPr>
          </a:p>
        </p:txBody>
      </p:sp>
      <p:sp>
        <p:nvSpPr>
          <p:cNvPr id="3444" name="Google Shape;3444;g1e0f3c47b18_2_158"/>
          <p:cNvSpPr txBox="1"/>
          <p:nvPr/>
        </p:nvSpPr>
        <p:spPr>
          <a:xfrm>
            <a:off x="3048000" y="1305000"/>
            <a:ext cx="27687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445" name="Google Shape;3445;g1e0f3c47b18_2_158"/>
          <p:cNvSpPr txBox="1"/>
          <p:nvPr/>
        </p:nvSpPr>
        <p:spPr>
          <a:xfrm>
            <a:off x="6289877"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3446" name="Google Shape;3446;g1e0f3c47b18_2_158"/>
          <p:cNvGrpSpPr/>
          <p:nvPr/>
        </p:nvGrpSpPr>
        <p:grpSpPr>
          <a:xfrm>
            <a:off x="55878" y="3350330"/>
            <a:ext cx="11880531" cy="1185300"/>
            <a:chOff x="30789" y="3405784"/>
            <a:chExt cx="11880531" cy="1185300"/>
          </a:xfrm>
        </p:grpSpPr>
        <p:sp>
          <p:nvSpPr>
            <p:cNvPr id="3447" name="Google Shape;3447;g1e0f3c47b18_2_158"/>
            <p:cNvSpPr txBox="1"/>
            <p:nvPr/>
          </p:nvSpPr>
          <p:spPr>
            <a:xfrm>
              <a:off x="30789" y="35484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448" name="Google Shape;3448;g1e0f3c47b18_2_158"/>
            <p:cNvSpPr txBox="1"/>
            <p:nvPr/>
          </p:nvSpPr>
          <p:spPr>
            <a:xfrm>
              <a:off x="1540919" y="3405784"/>
              <a:ext cx="10370400" cy="1185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20369" lvl="0" marL="107391"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17</a:t>
              </a:r>
              <a:r>
                <a:rPr b="1" baseline="30000" lang="pt-BR" sz="1900">
                  <a:solidFill>
                    <a:schemeClr val="dk1"/>
                  </a:solidFill>
                  <a:latin typeface="Calibri"/>
                  <a:ea typeface="Calibri"/>
                  <a:cs typeface="Calibri"/>
                  <a:sym typeface="Calibri"/>
                </a:rPr>
                <a:t>o   </a:t>
              </a:r>
              <a:r>
                <a:rPr lang="pt-BR" sz="2000">
                  <a:solidFill>
                    <a:schemeClr val="dk2"/>
                  </a:solidFill>
                  <a:latin typeface="Calibri"/>
                  <a:ea typeface="Calibri"/>
                  <a:cs typeface="Calibri"/>
                  <a:sym typeface="Calibri"/>
                </a:rPr>
                <a:t>- </a:t>
              </a:r>
              <a:r>
                <a:rPr lang="pt-BR" sz="1700">
                  <a:solidFill>
                    <a:srgbClr val="0000FF"/>
                  </a:solidFill>
                  <a:latin typeface="Calibri"/>
                  <a:ea typeface="Calibri"/>
                  <a:cs typeface="Calibri"/>
                  <a:sym typeface="Calibri"/>
                </a:rPr>
                <a:t>Para a orientação/supervisão de estágio curricular, o servidor docente computará, em sua carga horária de trabalho semanal, 2 (dois) pontos para cada orientação/supervisão. </a:t>
              </a:r>
              <a:endParaRPr sz="1700">
                <a:solidFill>
                  <a:srgbClr val="0000FF"/>
                </a:solidFill>
                <a:latin typeface="Calibri"/>
                <a:ea typeface="Calibri"/>
                <a:cs typeface="Calibri"/>
                <a:sym typeface="Calibri"/>
              </a:endParaRPr>
            </a:p>
            <a:p>
              <a:pPr indent="420369" lvl="0" marL="107391" rtl="0" algn="just">
                <a:spcBef>
                  <a:spcPts val="0"/>
                </a:spcBef>
                <a:spcAft>
                  <a:spcPts val="0"/>
                </a:spcAft>
                <a:buClr>
                  <a:schemeClr val="dk2"/>
                </a:buClr>
                <a:buFont typeface="Arial"/>
                <a:buNone/>
              </a:pPr>
              <a:r>
                <a:rPr lang="pt-BR" sz="1700">
                  <a:solidFill>
                    <a:srgbClr val="0000FF"/>
                  </a:solidFill>
                  <a:latin typeface="Calibri"/>
                  <a:ea typeface="Calibri"/>
                  <a:cs typeface="Calibri"/>
                  <a:sym typeface="Calibri"/>
                </a:rPr>
                <a:t>Parágrafo único. Para efeito da pontuação prevista no caput, deverá ser observado o limite máximo de 10 (dez) discentes para a orientação ou supervisão de estágio.</a:t>
              </a:r>
              <a:endParaRPr>
                <a:solidFill>
                  <a:srgbClr val="0000FF"/>
                </a:solidFill>
                <a:latin typeface="Calibri"/>
                <a:ea typeface="Calibri"/>
                <a:cs typeface="Calibri"/>
                <a:sym typeface="Calibri"/>
              </a:endParaRPr>
            </a:p>
          </p:txBody>
        </p:sp>
      </p:grpSp>
      <p:grpSp>
        <p:nvGrpSpPr>
          <p:cNvPr id="3449" name="Google Shape;3449;g1e0f3c47b18_2_158"/>
          <p:cNvGrpSpPr/>
          <p:nvPr/>
        </p:nvGrpSpPr>
        <p:grpSpPr>
          <a:xfrm>
            <a:off x="70903" y="5638942"/>
            <a:ext cx="11880593" cy="677100"/>
            <a:chOff x="45776" y="3965570"/>
            <a:chExt cx="11880593" cy="677100"/>
          </a:xfrm>
        </p:grpSpPr>
        <p:sp>
          <p:nvSpPr>
            <p:cNvPr id="3450" name="Google Shape;3450;g1e0f3c47b18_2_1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451" name="Google Shape;3451;g1e0f3c47b18_2_158"/>
            <p:cNvSpPr txBox="1"/>
            <p:nvPr/>
          </p:nvSpPr>
          <p:spPr>
            <a:xfrm>
              <a:off x="1555969" y="3965570"/>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900">
                  <a:solidFill>
                    <a:schemeClr val="dk2"/>
                  </a:solidFill>
                  <a:latin typeface="Calibri"/>
                  <a:ea typeface="Calibri"/>
                  <a:cs typeface="Calibri"/>
                  <a:sym typeface="Calibri"/>
                </a:rPr>
                <a:t>Considerar pontuação de supervisão de estágio por supervisão e não por curso pois cada supervisão exige um planejamento e conduções diferentes</a:t>
              </a:r>
              <a:endParaRPr sz="19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6" name="Shape 3456"/>
        <p:cNvGrpSpPr/>
        <p:nvPr/>
      </p:nvGrpSpPr>
      <p:grpSpPr>
        <a:xfrm>
          <a:off x="0" y="0"/>
          <a:ext cx="0" cy="0"/>
          <a:chOff x="0" y="0"/>
          <a:chExt cx="0" cy="0"/>
        </a:xfrm>
      </p:grpSpPr>
      <p:sp>
        <p:nvSpPr>
          <p:cNvPr id="3457" name="Google Shape;3457;g1e0f3c47b18_2_13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458" name="Google Shape;3458;g1e0f3c47b18_2_13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459" name="Google Shape;3459;g1e0f3c47b18_2_13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460" name="Google Shape;3460;g1e0f3c47b18_2_1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461" name="Google Shape;3461;g1e0f3c47b18_2_13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462" name="Google Shape;3462;g1e0f3c47b18_2_13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463" name="Google Shape;3463;g1e0f3c47b18_2_13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464" name="Google Shape;3464;g1e0f3c47b18_2_13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3465" name="Google Shape;3465;g1e0f3c47b18_2_139"/>
          <p:cNvGrpSpPr/>
          <p:nvPr/>
        </p:nvGrpSpPr>
        <p:grpSpPr>
          <a:xfrm>
            <a:off x="70865" y="3037803"/>
            <a:ext cx="11880531" cy="1061257"/>
            <a:chOff x="30789" y="2740809"/>
            <a:chExt cx="11880531" cy="1061257"/>
          </a:xfrm>
        </p:grpSpPr>
        <p:sp>
          <p:nvSpPr>
            <p:cNvPr id="3466" name="Google Shape;3466;g1e0f3c47b18_2_139"/>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467" name="Google Shape;3467;g1e0f3c47b18_2_139"/>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Para </a:t>
              </a:r>
              <a:r>
                <a:rPr b="1" lang="pt-BR" sz="1900">
                  <a:solidFill>
                    <a:schemeClr val="dk1"/>
                  </a:solidFill>
                  <a:latin typeface="Calibri"/>
                  <a:ea typeface="Calibri"/>
                  <a:cs typeface="Calibri"/>
                  <a:sym typeface="Calibri"/>
                </a:rPr>
                <a:t>Participação em bancas de monitoria ou exames de proficiência, estabelecida por curso, o servidor docente poderá computar, em sua carga horária de trabalho semanal, 0,75 (zero vírgula setenta e cinco) pontos para cada atividade.</a:t>
              </a:r>
              <a:endParaRPr sz="1800">
                <a:solidFill>
                  <a:schemeClr val="dk1"/>
                </a:solidFill>
                <a:latin typeface="Calibri"/>
                <a:ea typeface="Calibri"/>
                <a:cs typeface="Calibri"/>
                <a:sym typeface="Calibri"/>
              </a:endParaRPr>
            </a:p>
          </p:txBody>
        </p:sp>
      </p:grpSp>
      <p:grpSp>
        <p:nvGrpSpPr>
          <p:cNvPr id="3468" name="Google Shape;3468;g1e0f3c47b18_2_139"/>
          <p:cNvGrpSpPr/>
          <p:nvPr/>
        </p:nvGrpSpPr>
        <p:grpSpPr>
          <a:xfrm>
            <a:off x="55903" y="4583238"/>
            <a:ext cx="11895593" cy="467100"/>
            <a:chOff x="30776" y="2909866"/>
            <a:chExt cx="11895593" cy="467100"/>
          </a:xfrm>
        </p:grpSpPr>
        <p:sp>
          <p:nvSpPr>
            <p:cNvPr id="3469" name="Google Shape;3469;g1e0f3c47b18_2_139"/>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470" name="Google Shape;3470;g1e0f3c47b18_2_139"/>
            <p:cNvSpPr txBox="1"/>
            <p:nvPr/>
          </p:nvSpPr>
          <p:spPr>
            <a:xfrm>
              <a:off x="1555969" y="29587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1df91a4005e_1_216"/>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389" name="Google Shape;389;g1df91a4005e_1_2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90" name="Google Shape;390;g1df91a4005e_1_2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91" name="Google Shape;391;g1df91a4005e_1_2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92" name="Google Shape;392;g1df91a4005e_1_216"/>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93" name="Google Shape;393;g1df91a4005e_1_216"/>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g1df91a4005e_1_2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395" name="Google Shape;395;g1df91a4005e_1_21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396" name="Google Shape;396;g1df91a4005e_1_216"/>
          <p:cNvGrpSpPr/>
          <p:nvPr/>
        </p:nvGrpSpPr>
        <p:grpSpPr>
          <a:xfrm>
            <a:off x="45776" y="3098692"/>
            <a:ext cx="11880593" cy="926268"/>
            <a:chOff x="45776" y="2934916"/>
            <a:chExt cx="11880593" cy="926268"/>
          </a:xfrm>
        </p:grpSpPr>
        <p:sp>
          <p:nvSpPr>
            <p:cNvPr id="397" name="Google Shape;397;g1df91a4005e_1_216"/>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98" name="Google Shape;398;g1df91a4005e_1_216"/>
            <p:cNvSpPr txBox="1"/>
            <p:nvPr/>
          </p:nvSpPr>
          <p:spPr>
            <a:xfrm>
              <a:off x="1555969" y="2968384"/>
              <a:ext cx="10370400" cy="892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sz="1300">
                  <a:solidFill>
                    <a:schemeClr val="dk2"/>
                  </a:solidFill>
                </a:rPr>
                <a:t>Art. 3° A Regulamentação da Jornada Docente do IFG tem como finalidade estabelecer as diretrizes legais para o desenvolvimento das atividades, compreendendo o planejamento, a realização, o acompanhamento e a avaliação da carga horária e do regime de trabalho, no que diz respeito à isonomia das atividades de ensino, de pesquisa, de extensão, de gestão institucional.</a:t>
              </a:r>
              <a:endParaRPr sz="2500"/>
            </a:p>
          </p:txBody>
        </p:sp>
      </p:grpSp>
      <p:grpSp>
        <p:nvGrpSpPr>
          <p:cNvPr id="399" name="Google Shape;399;g1df91a4005e_1_216"/>
          <p:cNvGrpSpPr/>
          <p:nvPr/>
        </p:nvGrpSpPr>
        <p:grpSpPr>
          <a:xfrm>
            <a:off x="45840" y="4554588"/>
            <a:ext cx="11880543" cy="2170219"/>
            <a:chOff x="45776" y="4700491"/>
            <a:chExt cx="11880543" cy="2170219"/>
          </a:xfrm>
        </p:grpSpPr>
        <p:sp>
          <p:nvSpPr>
            <p:cNvPr id="400" name="Google Shape;400;g1df91a4005e_1_216"/>
            <p:cNvSpPr txBox="1"/>
            <p:nvPr/>
          </p:nvSpPr>
          <p:spPr>
            <a:xfrm>
              <a:off x="45776" y="470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01" name="Google Shape;401;g1df91a4005e_1_216"/>
            <p:cNvSpPr txBox="1"/>
            <p:nvPr/>
          </p:nvSpPr>
          <p:spPr>
            <a:xfrm>
              <a:off x="1555919" y="4700510"/>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1"/>
                  </a:solidFill>
                  <a:latin typeface="Calibri"/>
                  <a:ea typeface="Calibri"/>
                  <a:cs typeface="Calibri"/>
                  <a:sym typeface="Calibri"/>
                </a:rPr>
                <a:t>Faz-se necessário inserir com clareza os documentos que norteiam a regulamentação da Jornada de Trabalho Docente no âmbito do IFG, que reflita o compromisso institucional de valorização do profissional de Educação. Outrossim, a Jornada de Trabalho deve ser distribuída de maneira justa e equânime entre os docentes, evitar que haja "autoexploração" do trabalho com fins de classificação para processos como editais de fomento, remoção, etc. A Jornada de Trabalho deve refletir de maneira justa o trabalho realizado por cada docente e do coletivo de docentes, além de estimular a colaboração e cooperação entre os docentes, e não a competitividade às custas de excesso de carga horária de trabalho. O artigo 1º foi alterado para Art 6º porque cabe ao docente, em primeiro plano, programar suas atividades acadêmicas, respeitando os regulamentos vigentes e também o que estará regulamentado neste documento, com o devido acompanhamento e anuência do Departamento de Áreas Acadêmicas e Direção Geral do Campus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5" name="Shape 3475"/>
        <p:cNvGrpSpPr/>
        <p:nvPr/>
      </p:nvGrpSpPr>
      <p:grpSpPr>
        <a:xfrm>
          <a:off x="0" y="0"/>
          <a:ext cx="0" cy="0"/>
          <a:chOff x="0" y="0"/>
          <a:chExt cx="0" cy="0"/>
        </a:xfrm>
      </p:grpSpPr>
      <p:sp>
        <p:nvSpPr>
          <p:cNvPr id="3476" name="Google Shape;3476;g1e0f3c47b18_1_18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477" name="Google Shape;3477;g1e0f3c47b18_1_18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478" name="Google Shape;3478;g1e0f3c47b18_1_18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479" name="Google Shape;3479;g1e0f3c47b18_1_18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480" name="Google Shape;3480;g1e0f3c47b18_1_18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481" name="Google Shape;3481;g1e0f3c47b18_1_18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482" name="Google Shape;3482;g1e0f3c47b18_1_18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483" name="Google Shape;3483;g1e0f3c47b18_1_18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3484" name="Google Shape;3484;g1e0f3c47b18_1_189"/>
          <p:cNvGrpSpPr/>
          <p:nvPr/>
        </p:nvGrpSpPr>
        <p:grpSpPr>
          <a:xfrm>
            <a:off x="70865" y="3037803"/>
            <a:ext cx="11880531" cy="1061257"/>
            <a:chOff x="30789" y="2740809"/>
            <a:chExt cx="11880531" cy="1061257"/>
          </a:xfrm>
        </p:grpSpPr>
        <p:sp>
          <p:nvSpPr>
            <p:cNvPr id="3485" name="Google Shape;3485;g1e0f3c47b18_1_189"/>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486" name="Google Shape;3486;g1e0f3c47b18_1_189"/>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 orientação de estágio curricular, o servidor docente poderá computar, em sua carga horária de trabalho semanal, 2 (dois) pontos para cada orientação de estudante em atividades de estágio curricular.</a:t>
              </a:r>
              <a:endParaRPr sz="1800">
                <a:solidFill>
                  <a:schemeClr val="dk1"/>
                </a:solidFill>
                <a:latin typeface="Calibri"/>
                <a:ea typeface="Calibri"/>
                <a:cs typeface="Calibri"/>
                <a:sym typeface="Calibri"/>
              </a:endParaRPr>
            </a:p>
          </p:txBody>
        </p:sp>
      </p:grpSp>
      <p:grpSp>
        <p:nvGrpSpPr>
          <p:cNvPr id="3487" name="Google Shape;3487;g1e0f3c47b18_1_189"/>
          <p:cNvGrpSpPr/>
          <p:nvPr/>
        </p:nvGrpSpPr>
        <p:grpSpPr>
          <a:xfrm>
            <a:off x="55903" y="4583238"/>
            <a:ext cx="11895593" cy="467100"/>
            <a:chOff x="30776" y="2909866"/>
            <a:chExt cx="11895593" cy="467100"/>
          </a:xfrm>
        </p:grpSpPr>
        <p:sp>
          <p:nvSpPr>
            <p:cNvPr id="3488" name="Google Shape;3488;g1e0f3c47b18_1_189"/>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489" name="Google Shape;3489;g1e0f3c47b18_1_189"/>
            <p:cNvSpPr txBox="1"/>
            <p:nvPr/>
          </p:nvSpPr>
          <p:spPr>
            <a:xfrm>
              <a:off x="1555969" y="29587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Necessidade de fazer a distinção, na resolução, das atividades de supervisão e de orientação de estágio.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4" name="Shape 3494"/>
        <p:cNvGrpSpPr/>
        <p:nvPr/>
      </p:nvGrpSpPr>
      <p:grpSpPr>
        <a:xfrm>
          <a:off x="0" y="0"/>
          <a:ext cx="0" cy="0"/>
          <a:chOff x="0" y="0"/>
          <a:chExt cx="0" cy="0"/>
        </a:xfrm>
      </p:grpSpPr>
      <p:sp>
        <p:nvSpPr>
          <p:cNvPr id="3495" name="Google Shape;3495;g1e0f3c47b18_1_21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496" name="Google Shape;3496;g1e0f3c47b18_1_21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497" name="Google Shape;3497;g1e0f3c47b18_1_21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498" name="Google Shape;3498;g1e0f3c47b18_1_21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499" name="Google Shape;3499;g1e0f3c47b18_1_21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500" name="Google Shape;3500;g1e0f3c47b18_1_21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501" name="Google Shape;3501;g1e0f3c47b18_1_21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502" name="Google Shape;3502;g1e0f3c47b18_1_21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3503" name="Google Shape;3503;g1e0f3c47b18_1_210"/>
          <p:cNvGrpSpPr/>
          <p:nvPr/>
        </p:nvGrpSpPr>
        <p:grpSpPr>
          <a:xfrm>
            <a:off x="70865" y="3037803"/>
            <a:ext cx="11880531" cy="1061257"/>
            <a:chOff x="30789" y="2740809"/>
            <a:chExt cx="11880531" cy="1061257"/>
          </a:xfrm>
        </p:grpSpPr>
        <p:sp>
          <p:nvSpPr>
            <p:cNvPr id="3504" name="Google Shape;3504;g1e0f3c47b18_1_21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505" name="Google Shape;3505;g1e0f3c47b18_1_210"/>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 orientação de monitoria (remunerada ou não remunerada), o servidor docente poderá computar, em sua carga horária de trabalho semanal, 2 (dois) pontos para cada orientação de monitoria (disciplina), limitada a 2 disciplinas distintas com orientação de monitores.</a:t>
              </a:r>
              <a:endParaRPr sz="1800">
                <a:solidFill>
                  <a:schemeClr val="dk1"/>
                </a:solidFill>
                <a:latin typeface="Calibri"/>
                <a:ea typeface="Calibri"/>
                <a:cs typeface="Calibri"/>
                <a:sym typeface="Calibri"/>
              </a:endParaRPr>
            </a:p>
          </p:txBody>
        </p:sp>
      </p:grpSp>
      <p:grpSp>
        <p:nvGrpSpPr>
          <p:cNvPr id="3506" name="Google Shape;3506;g1e0f3c47b18_1_210"/>
          <p:cNvGrpSpPr/>
          <p:nvPr/>
        </p:nvGrpSpPr>
        <p:grpSpPr>
          <a:xfrm>
            <a:off x="55903" y="4583238"/>
            <a:ext cx="11895593" cy="695421"/>
            <a:chOff x="30776" y="2909866"/>
            <a:chExt cx="11895593" cy="695421"/>
          </a:xfrm>
        </p:grpSpPr>
        <p:sp>
          <p:nvSpPr>
            <p:cNvPr id="3507" name="Google Shape;3507;g1e0f3c47b18_1_210"/>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508" name="Google Shape;3508;g1e0f3c47b18_1_210"/>
            <p:cNvSpPr txBox="1"/>
            <p:nvPr/>
          </p:nvSpPr>
          <p:spPr>
            <a:xfrm>
              <a:off x="1555969" y="2958787"/>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Necessidade de incluir a atividade de orientação de monitoria na descrição de atividades docentes a serem pontuadas.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3" name="Shape 3513"/>
        <p:cNvGrpSpPr/>
        <p:nvPr/>
      </p:nvGrpSpPr>
      <p:grpSpPr>
        <a:xfrm>
          <a:off x="0" y="0"/>
          <a:ext cx="0" cy="0"/>
          <a:chOff x="0" y="0"/>
          <a:chExt cx="0" cy="0"/>
        </a:xfrm>
      </p:grpSpPr>
      <p:sp>
        <p:nvSpPr>
          <p:cNvPr id="3514" name="Google Shape;3514;g1e0f3c47b18_1_23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515" name="Google Shape;3515;g1e0f3c47b18_1_23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516" name="Google Shape;3516;g1e0f3c47b18_1_23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517" name="Google Shape;3517;g1e0f3c47b18_1_2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518" name="Google Shape;3518;g1e0f3c47b18_1_23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519" name="Google Shape;3519;g1e0f3c47b18_1_23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520" name="Google Shape;3520;g1e0f3c47b18_1_23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521" name="Google Shape;3521;g1e0f3c47b18_1_23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3522" name="Google Shape;3522;g1e0f3c47b18_1_230"/>
          <p:cNvGrpSpPr/>
          <p:nvPr/>
        </p:nvGrpSpPr>
        <p:grpSpPr>
          <a:xfrm>
            <a:off x="70865" y="3037803"/>
            <a:ext cx="11880531" cy="1262100"/>
            <a:chOff x="30789" y="2740809"/>
            <a:chExt cx="11880531" cy="1262100"/>
          </a:xfrm>
        </p:grpSpPr>
        <p:sp>
          <p:nvSpPr>
            <p:cNvPr id="3523" name="Google Shape;3523;g1e0f3c47b18_1_23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524" name="Google Shape;3524;g1e0f3c47b18_1_230"/>
            <p:cNvSpPr txBox="1"/>
            <p:nvPr/>
          </p:nvSpPr>
          <p:spPr>
            <a:xfrm>
              <a:off x="1540919" y="274080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Para a orientação de estágio curricular, estabelecida por curso, o servidor docente poderá computar, em sua carga horária de trabalho semanal, 10 pontos como limite máximo, sendo atribuído 1,5 (um ponto e meio) ponto para cada supervisão. Parágrafo único. Para efeito da pontuação prevista no caput, deverá ser observado o limite máximo de dez alunos para a orientação de estágio.</a:t>
              </a:r>
              <a:endParaRPr sz="1800">
                <a:solidFill>
                  <a:schemeClr val="dk1"/>
                </a:solidFill>
                <a:latin typeface="Calibri"/>
                <a:ea typeface="Calibri"/>
                <a:cs typeface="Calibri"/>
                <a:sym typeface="Calibri"/>
              </a:endParaRPr>
            </a:p>
          </p:txBody>
        </p:sp>
      </p:grpSp>
      <p:grpSp>
        <p:nvGrpSpPr>
          <p:cNvPr id="3525" name="Google Shape;3525;g1e0f3c47b18_1_230"/>
          <p:cNvGrpSpPr/>
          <p:nvPr/>
        </p:nvGrpSpPr>
        <p:grpSpPr>
          <a:xfrm>
            <a:off x="70903" y="4632159"/>
            <a:ext cx="11880593" cy="2031900"/>
            <a:chOff x="45776" y="2958787"/>
            <a:chExt cx="11880593" cy="2031900"/>
          </a:xfrm>
        </p:grpSpPr>
        <p:sp>
          <p:nvSpPr>
            <p:cNvPr id="3526" name="Google Shape;3526;g1e0f3c47b18_1_23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527" name="Google Shape;3527;g1e0f3c47b18_1_230"/>
            <p:cNvSpPr txBox="1"/>
            <p:nvPr/>
          </p:nvSpPr>
          <p:spPr>
            <a:xfrm>
              <a:off x="1555969" y="2958787"/>
              <a:ext cx="10370400" cy="203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 orientação de estágio curricular compreende uma atividade importante, pois o docente acompanha o estágio curricular obrigatório realizado por estudantes (quer em instituições externas ou dentro do próprio IFG). A atividade de orientação também inclui o acompanhamento e correção no processo de elaboração do relatório final de estágio. Essa atividade deve ser contabilizada na carga horária semanal do docente, de forma a considerar o limite máximo de alunos a serem orientados. Consideramos importante separar e qualificar as duas funções desempenhadas pelo docente: de supervisão e de orientação</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2" name="Shape 3532"/>
        <p:cNvGrpSpPr/>
        <p:nvPr/>
      </p:nvGrpSpPr>
      <p:grpSpPr>
        <a:xfrm>
          <a:off x="0" y="0"/>
          <a:ext cx="0" cy="0"/>
          <a:chOff x="0" y="0"/>
          <a:chExt cx="0" cy="0"/>
        </a:xfrm>
      </p:grpSpPr>
      <p:sp>
        <p:nvSpPr>
          <p:cNvPr id="3533" name="Google Shape;3533;p5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534" name="Google Shape;3534;p5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535" name="Google Shape;3535;p5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536" name="Google Shape;3536;p5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537" name="Google Shape;3537;p57"/>
          <p:cNvSpPr txBox="1"/>
          <p:nvPr>
            <p:ph idx="1" type="body"/>
          </p:nvPr>
        </p:nvSpPr>
        <p:spPr>
          <a:xfrm>
            <a:off x="70903" y="2079328"/>
            <a:ext cx="1480107" cy="522274"/>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538" name="Google Shape;3538;p57"/>
          <p:cNvSpPr txBox="1"/>
          <p:nvPr/>
        </p:nvSpPr>
        <p:spPr>
          <a:xfrm>
            <a:off x="1551011" y="1944573"/>
            <a:ext cx="10400495" cy="1619304"/>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1"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a:p>
            <a:pPr indent="452603" lvl="0" marL="97854"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3539" name="Google Shape;3539;p5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3540" name="Google Shape;3540;p5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3541" name="Google Shape;3541;p57"/>
          <p:cNvGrpSpPr/>
          <p:nvPr/>
        </p:nvGrpSpPr>
        <p:grpSpPr>
          <a:xfrm>
            <a:off x="70903" y="5646513"/>
            <a:ext cx="11880603" cy="467175"/>
            <a:chOff x="45776" y="3973141"/>
            <a:chExt cx="11880603" cy="467175"/>
          </a:xfrm>
        </p:grpSpPr>
        <p:sp>
          <p:nvSpPr>
            <p:cNvPr id="3542" name="Google Shape;3542;p5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543" name="Google Shape;3543;p57"/>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8" name="Shape 3548"/>
        <p:cNvGrpSpPr/>
        <p:nvPr/>
      </p:nvGrpSpPr>
      <p:grpSpPr>
        <a:xfrm>
          <a:off x="0" y="0"/>
          <a:ext cx="0" cy="0"/>
          <a:chOff x="0" y="0"/>
          <a:chExt cx="0" cy="0"/>
        </a:xfrm>
      </p:grpSpPr>
      <p:sp>
        <p:nvSpPr>
          <p:cNvPr id="3549" name="Google Shape;3549;g1e0f3c47b18_2_17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550" name="Google Shape;3550;g1e0f3c47b18_2_1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551" name="Google Shape;3551;g1e0f3c47b18_2_1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552" name="Google Shape;3552;g1e0f3c47b18_2_1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553" name="Google Shape;3553;g1e0f3c47b18_2_17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554" name="Google Shape;3554;g1e0f3c47b18_2_178"/>
          <p:cNvSpPr txBox="1"/>
          <p:nvPr/>
        </p:nvSpPr>
        <p:spPr>
          <a:xfrm>
            <a:off x="1551011" y="1944572"/>
            <a:ext cx="10400400" cy="1631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0"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p:txBody>
      </p:sp>
      <p:sp>
        <p:nvSpPr>
          <p:cNvPr id="3555" name="Google Shape;3555;g1e0f3c47b18_2_1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556" name="Google Shape;3556;g1e0f3c47b18_2_1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3557" name="Google Shape;3557;g1e0f3c47b18_2_178"/>
          <p:cNvGrpSpPr/>
          <p:nvPr/>
        </p:nvGrpSpPr>
        <p:grpSpPr>
          <a:xfrm>
            <a:off x="70903" y="3726154"/>
            <a:ext cx="11865543" cy="1493100"/>
            <a:chOff x="45776" y="3113622"/>
            <a:chExt cx="11865543" cy="1493100"/>
          </a:xfrm>
        </p:grpSpPr>
        <p:sp>
          <p:nvSpPr>
            <p:cNvPr id="3558" name="Google Shape;3558;g1e0f3c47b18_2_1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559" name="Google Shape;3559;g1e0f3c47b18_2_178"/>
            <p:cNvSpPr txBox="1"/>
            <p:nvPr/>
          </p:nvSpPr>
          <p:spPr>
            <a:xfrm>
              <a:off x="1540919" y="3113621"/>
              <a:ext cx="10370400" cy="1493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 </a:t>
              </a:r>
              <a:r>
                <a:rPr lang="pt-BR" sz="1800">
                  <a:solidFill>
                    <a:schemeClr val="dk1"/>
                  </a:solidFill>
                  <a:latin typeface="Calibri"/>
                  <a:ea typeface="Calibri"/>
                  <a:cs typeface="Calibri"/>
                  <a:sym typeface="Calibri"/>
                </a:rPr>
                <a:t>Para a orientação de trabalho de conclusão de curso (TCC) ou monografia de graduação, o servidor docente poderá computar, em sua carga horária de trabalho semanal, </a:t>
              </a:r>
              <a:r>
                <a:rPr lang="pt-BR" sz="1800">
                  <a:solidFill>
                    <a:srgbClr val="0000FF"/>
                  </a:solidFill>
                  <a:latin typeface="Calibri"/>
                  <a:ea typeface="Calibri"/>
                  <a:cs typeface="Calibri"/>
                  <a:sym typeface="Calibri"/>
                </a:rPr>
                <a:t>5 (cinco) pontos</a:t>
              </a:r>
              <a:r>
                <a:rPr lang="pt-BR" sz="1800">
                  <a:solidFill>
                    <a:schemeClr val="dk1"/>
                  </a:solidFill>
                  <a:latin typeface="Calibri"/>
                  <a:ea typeface="Calibri"/>
                  <a:cs typeface="Calibri"/>
                  <a:sym typeface="Calibri"/>
                </a:rPr>
                <a:t> por trabalho orientado.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800">
                  <a:solidFill>
                    <a:schemeClr val="dk1"/>
                  </a:solidFill>
                  <a:latin typeface="Calibri"/>
                  <a:ea typeface="Calibri"/>
                  <a:cs typeface="Calibri"/>
                  <a:sym typeface="Calibri"/>
                </a:rPr>
                <a:t>Parágrafo único. Para o efeito da pontuação prevista no caput, deverá ser observado o limite máximo de 4 (quatro) orientações por docente.</a:t>
              </a:r>
              <a:endParaRPr sz="1800">
                <a:solidFill>
                  <a:schemeClr val="dk1"/>
                </a:solidFill>
                <a:latin typeface="Calibri"/>
                <a:ea typeface="Calibri"/>
                <a:cs typeface="Calibri"/>
                <a:sym typeface="Calibri"/>
              </a:endParaRPr>
            </a:p>
          </p:txBody>
        </p:sp>
      </p:grpSp>
      <p:grpSp>
        <p:nvGrpSpPr>
          <p:cNvPr id="3560" name="Google Shape;3560;g1e0f3c47b18_2_178"/>
          <p:cNvGrpSpPr/>
          <p:nvPr/>
        </p:nvGrpSpPr>
        <p:grpSpPr>
          <a:xfrm>
            <a:off x="70903" y="5646513"/>
            <a:ext cx="11880468" cy="467100"/>
            <a:chOff x="45776" y="3973141"/>
            <a:chExt cx="11880468" cy="467100"/>
          </a:xfrm>
        </p:grpSpPr>
        <p:sp>
          <p:nvSpPr>
            <p:cNvPr id="3561" name="Google Shape;3561;g1e0f3c47b18_2_1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562" name="Google Shape;3562;g1e0f3c47b18_2_17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7" name="Shape 3567"/>
        <p:cNvGrpSpPr/>
        <p:nvPr/>
      </p:nvGrpSpPr>
      <p:grpSpPr>
        <a:xfrm>
          <a:off x="0" y="0"/>
          <a:ext cx="0" cy="0"/>
          <a:chOff x="0" y="0"/>
          <a:chExt cx="0" cy="0"/>
        </a:xfrm>
      </p:grpSpPr>
      <p:sp>
        <p:nvSpPr>
          <p:cNvPr id="3568" name="Google Shape;3568;g1e0f3c47b18_2_1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569" name="Google Shape;3569;g1e0f3c47b18_2_1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570" name="Google Shape;3570;g1e0f3c47b18_2_1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571" name="Google Shape;3571;g1e0f3c47b18_2_1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572" name="Google Shape;3572;g1e0f3c47b18_2_1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573" name="Google Shape;3573;g1e0f3c47b18_2_198"/>
          <p:cNvSpPr txBox="1"/>
          <p:nvPr/>
        </p:nvSpPr>
        <p:spPr>
          <a:xfrm>
            <a:off x="1551011" y="1944572"/>
            <a:ext cx="10400400" cy="1631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0"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p:txBody>
      </p:sp>
      <p:sp>
        <p:nvSpPr>
          <p:cNvPr id="3574" name="Google Shape;3574;g1e0f3c47b18_2_1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575" name="Google Shape;3575;g1e0f3c47b18_2_1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3576" name="Google Shape;3576;g1e0f3c47b18_2_198"/>
          <p:cNvGrpSpPr/>
          <p:nvPr/>
        </p:nvGrpSpPr>
        <p:grpSpPr>
          <a:xfrm>
            <a:off x="70903" y="3726154"/>
            <a:ext cx="11865543" cy="1326620"/>
            <a:chOff x="45776" y="3113622"/>
            <a:chExt cx="11865543" cy="1326620"/>
          </a:xfrm>
        </p:grpSpPr>
        <p:sp>
          <p:nvSpPr>
            <p:cNvPr id="3577" name="Google Shape;3577;g1e0f3c47b18_2_1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578" name="Google Shape;3578;g1e0f3c47b18_2_198"/>
            <p:cNvSpPr txBox="1"/>
            <p:nvPr/>
          </p:nvSpPr>
          <p:spPr>
            <a:xfrm>
              <a:off x="1540919" y="3113621"/>
              <a:ext cx="10370400" cy="1215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 </a:t>
              </a:r>
              <a:r>
                <a:rPr lang="pt-BR" sz="1800">
                  <a:solidFill>
                    <a:schemeClr val="dk1"/>
                  </a:solidFill>
                  <a:latin typeface="Calibri"/>
                  <a:ea typeface="Calibri"/>
                  <a:cs typeface="Calibri"/>
                  <a:sym typeface="Calibri"/>
                </a:rPr>
                <a:t>Para a orientação de Trabalho de Conclusão de Curso (TCC), </a:t>
              </a:r>
              <a:r>
                <a:rPr lang="pt-BR" sz="1800">
                  <a:solidFill>
                    <a:srgbClr val="0000FF"/>
                  </a:solidFill>
                  <a:latin typeface="Calibri"/>
                  <a:ea typeface="Calibri"/>
                  <a:cs typeface="Calibri"/>
                  <a:sym typeface="Calibri"/>
                </a:rPr>
                <a:t>ou Monografia, de graduação, o docente computará, em sua carga horária de trabalho semanal, 2 horas por trabalho orientado. </a:t>
              </a:r>
              <a:endParaRPr sz="1800">
                <a:solidFill>
                  <a:srgbClr val="0000FF"/>
                </a:solidFill>
                <a:latin typeface="Calibri"/>
                <a:ea typeface="Calibri"/>
                <a:cs typeface="Calibri"/>
                <a:sym typeface="Calibri"/>
              </a:endParaRPr>
            </a:p>
            <a:p>
              <a:pPr indent="0" lvl="0" marL="0" marR="0" rtl="0" algn="just">
                <a:spcBef>
                  <a:spcPts val="0"/>
                </a:spcBef>
                <a:spcAft>
                  <a:spcPts val="0"/>
                </a:spcAft>
                <a:buNone/>
              </a:pPr>
              <a:r>
                <a:rPr lang="pt-BR" sz="1800">
                  <a:solidFill>
                    <a:srgbClr val="0000FF"/>
                  </a:solidFill>
                  <a:latin typeface="Calibri"/>
                  <a:ea typeface="Calibri"/>
                  <a:cs typeface="Calibri"/>
                  <a:sym typeface="Calibri"/>
                </a:rPr>
                <a:t>Parágrafo único. Para o efeito da pontuação prevista no caput, será observado o limite máximo de três orientações por docente.</a:t>
              </a:r>
              <a:endParaRPr sz="1800">
                <a:solidFill>
                  <a:srgbClr val="0000FF"/>
                </a:solidFill>
                <a:latin typeface="Calibri"/>
                <a:ea typeface="Calibri"/>
                <a:cs typeface="Calibri"/>
                <a:sym typeface="Calibri"/>
              </a:endParaRPr>
            </a:p>
          </p:txBody>
        </p:sp>
      </p:grpSp>
      <p:grpSp>
        <p:nvGrpSpPr>
          <p:cNvPr id="3579" name="Google Shape;3579;g1e0f3c47b18_2_198"/>
          <p:cNvGrpSpPr/>
          <p:nvPr/>
        </p:nvGrpSpPr>
        <p:grpSpPr>
          <a:xfrm>
            <a:off x="70903" y="5646513"/>
            <a:ext cx="11880468" cy="467100"/>
            <a:chOff x="45776" y="3973141"/>
            <a:chExt cx="11880468" cy="467100"/>
          </a:xfrm>
        </p:grpSpPr>
        <p:sp>
          <p:nvSpPr>
            <p:cNvPr id="3580" name="Google Shape;3580;g1e0f3c47b18_2_1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581" name="Google Shape;3581;g1e0f3c47b18_2_19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6" name="Shape 3586"/>
        <p:cNvGrpSpPr/>
        <p:nvPr/>
      </p:nvGrpSpPr>
      <p:grpSpPr>
        <a:xfrm>
          <a:off x="0" y="0"/>
          <a:ext cx="0" cy="0"/>
          <a:chOff x="0" y="0"/>
          <a:chExt cx="0" cy="0"/>
        </a:xfrm>
      </p:grpSpPr>
      <p:sp>
        <p:nvSpPr>
          <p:cNvPr id="3587" name="Google Shape;3587;g1e0f3c47b18_2_25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588" name="Google Shape;3588;g1e0f3c47b18_2_25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589" name="Google Shape;3589;g1e0f3c47b18_2_25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590" name="Google Shape;3590;g1e0f3c47b18_2_25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591" name="Google Shape;3591;g1e0f3c47b18_2_25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592" name="Google Shape;3592;g1e0f3c47b18_2_259"/>
          <p:cNvSpPr txBox="1"/>
          <p:nvPr/>
        </p:nvSpPr>
        <p:spPr>
          <a:xfrm>
            <a:off x="1551011" y="1944572"/>
            <a:ext cx="10400400" cy="1631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0"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p:txBody>
      </p:sp>
      <p:sp>
        <p:nvSpPr>
          <p:cNvPr id="3593" name="Google Shape;3593;g1e0f3c47b18_2_25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594" name="Google Shape;3594;g1e0f3c47b18_2_25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3595" name="Google Shape;3595;g1e0f3c47b18_2_259"/>
          <p:cNvGrpSpPr/>
          <p:nvPr/>
        </p:nvGrpSpPr>
        <p:grpSpPr>
          <a:xfrm>
            <a:off x="70903" y="4240679"/>
            <a:ext cx="11865493" cy="939000"/>
            <a:chOff x="45776" y="3628146"/>
            <a:chExt cx="11865493" cy="939000"/>
          </a:xfrm>
        </p:grpSpPr>
        <p:sp>
          <p:nvSpPr>
            <p:cNvPr id="3596" name="Google Shape;3596;g1e0f3c47b18_2_25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597" name="Google Shape;3597;g1e0f3c47b18_2_259"/>
            <p:cNvSpPr txBox="1"/>
            <p:nvPr/>
          </p:nvSpPr>
          <p:spPr>
            <a:xfrm>
              <a:off x="1540869" y="3628146"/>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 </a:t>
              </a:r>
              <a:r>
                <a:rPr lang="pt-BR" sz="1800">
                  <a:solidFill>
                    <a:schemeClr val="dk1"/>
                  </a:solidFill>
                  <a:latin typeface="Calibri"/>
                  <a:ea typeface="Calibri"/>
                  <a:cs typeface="Calibri"/>
                  <a:sym typeface="Calibri"/>
                </a:rPr>
                <a:t>Para a orientação de trabalho de conclusão de curso (TCC) ou monografia de graduação, o servidor docente poderá computar, em sua carga horária de trabalho semanal, 2 (dois) pontos por trabalho orientado. </a:t>
              </a:r>
              <a:endParaRPr sz="1800">
                <a:solidFill>
                  <a:schemeClr val="dk1"/>
                </a:solidFill>
                <a:latin typeface="Calibri"/>
                <a:ea typeface="Calibri"/>
                <a:cs typeface="Calibri"/>
                <a:sym typeface="Calibri"/>
              </a:endParaRPr>
            </a:p>
          </p:txBody>
        </p:sp>
      </p:grpSp>
      <p:grpSp>
        <p:nvGrpSpPr>
          <p:cNvPr id="3598" name="Google Shape;3598;g1e0f3c47b18_2_259"/>
          <p:cNvGrpSpPr/>
          <p:nvPr/>
        </p:nvGrpSpPr>
        <p:grpSpPr>
          <a:xfrm>
            <a:off x="70903" y="5418384"/>
            <a:ext cx="11865493" cy="923400"/>
            <a:chOff x="45776" y="3745012"/>
            <a:chExt cx="11865493" cy="923400"/>
          </a:xfrm>
        </p:grpSpPr>
        <p:sp>
          <p:nvSpPr>
            <p:cNvPr id="3599" name="Google Shape;3599;g1e0f3c47b18_2_25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600" name="Google Shape;3600;g1e0f3c47b18_2_259"/>
            <p:cNvSpPr txBox="1"/>
            <p:nvPr/>
          </p:nvSpPr>
          <p:spPr>
            <a:xfrm>
              <a:off x="1540869" y="37450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rgbClr val="0000FF"/>
                  </a:solidFill>
                  <a:latin typeface="Calibri"/>
                  <a:ea typeface="Calibri"/>
                  <a:cs typeface="Calibri"/>
                  <a:sym typeface="Calibri"/>
                </a:rPr>
                <a:t>Retirada do capítulo único</a:t>
              </a:r>
              <a:r>
                <a:rPr lang="pt-BR" sz="1800">
                  <a:solidFill>
                    <a:schemeClr val="dk1"/>
                  </a:solidFill>
                  <a:latin typeface="Calibri"/>
                  <a:ea typeface="Calibri"/>
                  <a:cs typeface="Calibri"/>
                  <a:sym typeface="Calibri"/>
                </a:rPr>
                <a:t>. Em muitos casos, os professores precisam orientar mais de 4 alunos em um semestre. Devido a essa restrição na Resolução, os professores acabam orientando um número maior de alunos e a pontuação não é registrada na Planilha de Jornada de Trabalho Docente.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5" name="Shape 3605"/>
        <p:cNvGrpSpPr/>
        <p:nvPr/>
      </p:nvGrpSpPr>
      <p:grpSpPr>
        <a:xfrm>
          <a:off x="0" y="0"/>
          <a:ext cx="0" cy="0"/>
          <a:chOff x="0" y="0"/>
          <a:chExt cx="0" cy="0"/>
        </a:xfrm>
      </p:grpSpPr>
      <p:sp>
        <p:nvSpPr>
          <p:cNvPr id="3606" name="Google Shape;3606;g1e0f3c47b18_2_27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607" name="Google Shape;3607;g1e0f3c47b18_2_2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608" name="Google Shape;3608;g1e0f3c47b18_2_2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609" name="Google Shape;3609;g1e0f3c47b18_2_2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610" name="Google Shape;3610;g1e0f3c47b18_2_2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611" name="Google Shape;3611;g1e0f3c47b18_2_279"/>
          <p:cNvSpPr txBox="1"/>
          <p:nvPr/>
        </p:nvSpPr>
        <p:spPr>
          <a:xfrm>
            <a:off x="1551011" y="1944572"/>
            <a:ext cx="10400400" cy="1631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0"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p:txBody>
      </p:sp>
      <p:sp>
        <p:nvSpPr>
          <p:cNvPr id="3612" name="Google Shape;3612;g1e0f3c47b18_2_2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613" name="Google Shape;3613;g1e0f3c47b18_2_2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3614" name="Google Shape;3614;g1e0f3c47b18_2_279"/>
          <p:cNvGrpSpPr/>
          <p:nvPr/>
        </p:nvGrpSpPr>
        <p:grpSpPr>
          <a:xfrm>
            <a:off x="55903" y="3750779"/>
            <a:ext cx="11880493" cy="1493100"/>
            <a:chOff x="30776" y="3138247"/>
            <a:chExt cx="11880493" cy="1493100"/>
          </a:xfrm>
        </p:grpSpPr>
        <p:sp>
          <p:nvSpPr>
            <p:cNvPr id="3615" name="Google Shape;3615;g1e0f3c47b18_2_279"/>
            <p:cNvSpPr txBox="1"/>
            <p:nvPr/>
          </p:nvSpPr>
          <p:spPr>
            <a:xfrm>
              <a:off x="30776" y="3557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616" name="Google Shape;3616;g1e0f3c47b18_2_279"/>
            <p:cNvSpPr txBox="1"/>
            <p:nvPr/>
          </p:nvSpPr>
          <p:spPr>
            <a:xfrm>
              <a:off x="1540869" y="3138246"/>
              <a:ext cx="10370400" cy="1493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 </a:t>
              </a:r>
              <a:r>
                <a:rPr lang="pt-BR" sz="1800">
                  <a:solidFill>
                    <a:schemeClr val="dk1"/>
                  </a:solidFill>
                  <a:latin typeface="Calibri"/>
                  <a:ea typeface="Calibri"/>
                  <a:cs typeface="Calibri"/>
                  <a:sym typeface="Calibri"/>
                </a:rPr>
                <a:t>Para a orientação de trabalho de conclusão de curso (TCC) ou monografia de graduação, o servidor docente poderá computar, em sua carga horária de trabalho semanal 2 (dois) pontos por trabalho orientado. </a:t>
              </a:r>
              <a:r>
                <a:rPr lang="pt-BR" sz="1800">
                  <a:solidFill>
                    <a:srgbClr val="0000FF"/>
                  </a:solidFill>
                  <a:latin typeface="Calibri"/>
                  <a:ea typeface="Calibri"/>
                  <a:cs typeface="Calibri"/>
                  <a:sym typeface="Calibri"/>
                </a:rPr>
                <a:t>Nos casos de co-orientação dos trabalhos de conclusão de curso ou monografia de graduação, o servidor docente poderá computar em sua carga-horária de trabalho 1(um) ponto por trabalho orientado, limitada a 2 (duas) co-orientações por docente.</a:t>
              </a:r>
              <a:endParaRPr sz="1800">
                <a:solidFill>
                  <a:srgbClr val="0000FF"/>
                </a:solidFill>
                <a:latin typeface="Calibri"/>
                <a:ea typeface="Calibri"/>
                <a:cs typeface="Calibri"/>
                <a:sym typeface="Calibri"/>
              </a:endParaRPr>
            </a:p>
          </p:txBody>
        </p:sp>
      </p:grpSp>
      <p:grpSp>
        <p:nvGrpSpPr>
          <p:cNvPr id="3617" name="Google Shape;3617;g1e0f3c47b18_2_279"/>
          <p:cNvGrpSpPr/>
          <p:nvPr/>
        </p:nvGrpSpPr>
        <p:grpSpPr>
          <a:xfrm>
            <a:off x="70903" y="5418384"/>
            <a:ext cx="11865493" cy="695229"/>
            <a:chOff x="45776" y="3745012"/>
            <a:chExt cx="11865493" cy="695229"/>
          </a:xfrm>
        </p:grpSpPr>
        <p:sp>
          <p:nvSpPr>
            <p:cNvPr id="3618" name="Google Shape;3618;g1e0f3c47b18_2_2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619" name="Google Shape;3619;g1e0f3c47b18_2_279"/>
            <p:cNvSpPr txBox="1"/>
            <p:nvPr/>
          </p:nvSpPr>
          <p:spPr>
            <a:xfrm>
              <a:off x="1540869" y="37450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As atividades de co-orientação de TCC de graduação são realizadas pelos docentes atualmente, sem serem contabilizadas na carga-horária da Jornada.</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4" name="Shape 3624"/>
        <p:cNvGrpSpPr/>
        <p:nvPr/>
      </p:nvGrpSpPr>
      <p:grpSpPr>
        <a:xfrm>
          <a:off x="0" y="0"/>
          <a:ext cx="0" cy="0"/>
          <a:chOff x="0" y="0"/>
          <a:chExt cx="0" cy="0"/>
        </a:xfrm>
      </p:grpSpPr>
      <p:sp>
        <p:nvSpPr>
          <p:cNvPr id="3625" name="Google Shape;3625;g1e0f3c47b18_2_29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626" name="Google Shape;3626;g1e0f3c47b18_2_29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627" name="Google Shape;3627;g1e0f3c47b18_2_29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628" name="Google Shape;3628;g1e0f3c47b18_2_29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629" name="Google Shape;3629;g1e0f3c47b18_2_29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630" name="Google Shape;3630;g1e0f3c47b18_2_299"/>
          <p:cNvSpPr txBox="1"/>
          <p:nvPr/>
        </p:nvSpPr>
        <p:spPr>
          <a:xfrm>
            <a:off x="1551011" y="1944572"/>
            <a:ext cx="10400400" cy="1631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0"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p:txBody>
      </p:sp>
      <p:sp>
        <p:nvSpPr>
          <p:cNvPr id="3631" name="Google Shape;3631;g1e0f3c47b18_2_29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632" name="Google Shape;3632;g1e0f3c47b18_2_299"/>
          <p:cNvSpPr txBox="1"/>
          <p:nvPr/>
        </p:nvSpPr>
        <p:spPr>
          <a:xfrm>
            <a:off x="6289875" y="1305000"/>
            <a:ext cx="42543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 e Goiânia DAA II e DAA III</a:t>
            </a:r>
            <a:endParaRPr sz="2200">
              <a:solidFill>
                <a:schemeClr val="dk1"/>
              </a:solidFill>
              <a:latin typeface="Calibri"/>
              <a:ea typeface="Calibri"/>
              <a:cs typeface="Calibri"/>
              <a:sym typeface="Calibri"/>
            </a:endParaRPr>
          </a:p>
        </p:txBody>
      </p:sp>
      <p:grpSp>
        <p:nvGrpSpPr>
          <p:cNvPr id="3633" name="Google Shape;3633;g1e0f3c47b18_2_299"/>
          <p:cNvGrpSpPr/>
          <p:nvPr/>
        </p:nvGrpSpPr>
        <p:grpSpPr>
          <a:xfrm>
            <a:off x="55903" y="3750779"/>
            <a:ext cx="11880493" cy="1493100"/>
            <a:chOff x="30776" y="3138247"/>
            <a:chExt cx="11880493" cy="1493100"/>
          </a:xfrm>
        </p:grpSpPr>
        <p:sp>
          <p:nvSpPr>
            <p:cNvPr id="3634" name="Google Shape;3634;g1e0f3c47b18_2_299"/>
            <p:cNvSpPr txBox="1"/>
            <p:nvPr/>
          </p:nvSpPr>
          <p:spPr>
            <a:xfrm>
              <a:off x="30776" y="3557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635" name="Google Shape;3635;g1e0f3c47b18_2_299"/>
            <p:cNvSpPr txBox="1"/>
            <p:nvPr/>
          </p:nvSpPr>
          <p:spPr>
            <a:xfrm>
              <a:off x="1540869" y="3138246"/>
              <a:ext cx="10370400" cy="1493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 </a:t>
              </a:r>
              <a:r>
                <a:rPr lang="pt-BR" sz="1800">
                  <a:solidFill>
                    <a:schemeClr val="dk1"/>
                  </a:solidFill>
                  <a:latin typeface="Calibri"/>
                  <a:ea typeface="Calibri"/>
                  <a:cs typeface="Calibri"/>
                  <a:sym typeface="Calibri"/>
                </a:rPr>
                <a:t>Para a orientação de trabalho de conclusão de curso (TCC) ou monografia de graduação, o servidor docente poderá computar, em sua carga horária de trabalho semanal, </a:t>
              </a:r>
              <a:r>
                <a:rPr lang="pt-BR" sz="1800">
                  <a:solidFill>
                    <a:srgbClr val="0000FF"/>
                  </a:solidFill>
                  <a:latin typeface="Calibri"/>
                  <a:ea typeface="Calibri"/>
                  <a:cs typeface="Calibri"/>
                  <a:sym typeface="Calibri"/>
                </a:rPr>
                <a:t>3 (três) pontos</a:t>
              </a:r>
              <a:r>
                <a:rPr lang="pt-BR" sz="1800">
                  <a:solidFill>
                    <a:schemeClr val="dk1"/>
                  </a:solidFill>
                  <a:latin typeface="Calibri"/>
                  <a:ea typeface="Calibri"/>
                  <a:cs typeface="Calibri"/>
                  <a:sym typeface="Calibri"/>
                </a:rPr>
                <a:t> por trabalho orientado.</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800">
                  <a:solidFill>
                    <a:schemeClr val="dk1"/>
                  </a:solidFill>
                  <a:latin typeface="Calibri"/>
                  <a:ea typeface="Calibri"/>
                  <a:cs typeface="Calibri"/>
                  <a:sym typeface="Calibri"/>
                </a:rPr>
                <a:t>Parágrafo único. Para o efeito da pontuação prevista no caput, deverá ser observado o limite máximo de 4 (quatro) orientações por docente.</a:t>
              </a:r>
              <a:endParaRPr sz="1800">
                <a:solidFill>
                  <a:schemeClr val="dk1"/>
                </a:solidFill>
                <a:latin typeface="Calibri"/>
                <a:ea typeface="Calibri"/>
                <a:cs typeface="Calibri"/>
                <a:sym typeface="Calibri"/>
              </a:endParaRPr>
            </a:p>
          </p:txBody>
        </p:sp>
      </p:grpSp>
      <p:grpSp>
        <p:nvGrpSpPr>
          <p:cNvPr id="3636" name="Google Shape;3636;g1e0f3c47b18_2_299"/>
          <p:cNvGrpSpPr/>
          <p:nvPr/>
        </p:nvGrpSpPr>
        <p:grpSpPr>
          <a:xfrm>
            <a:off x="70903" y="5646513"/>
            <a:ext cx="11865493" cy="467100"/>
            <a:chOff x="45776" y="3973141"/>
            <a:chExt cx="11865493" cy="467100"/>
          </a:xfrm>
        </p:grpSpPr>
        <p:sp>
          <p:nvSpPr>
            <p:cNvPr id="3637" name="Google Shape;3637;g1e0f3c47b18_2_29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638" name="Google Shape;3638;g1e0f3c47b18_2_299"/>
            <p:cNvSpPr txBox="1"/>
            <p:nvPr/>
          </p:nvSpPr>
          <p:spPr>
            <a:xfrm>
              <a:off x="1540869"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Ajuste de tempo</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3" name="Shape 3643"/>
        <p:cNvGrpSpPr/>
        <p:nvPr/>
      </p:nvGrpSpPr>
      <p:grpSpPr>
        <a:xfrm>
          <a:off x="0" y="0"/>
          <a:ext cx="0" cy="0"/>
          <a:chOff x="0" y="0"/>
          <a:chExt cx="0" cy="0"/>
        </a:xfrm>
      </p:grpSpPr>
      <p:sp>
        <p:nvSpPr>
          <p:cNvPr id="3644" name="Google Shape;3644;p5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645" name="Google Shape;3645;p5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646" name="Google Shape;3646;p5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647" name="Google Shape;3647;p5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648" name="Google Shape;3648;p5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649" name="Google Shape;3649;p56"/>
          <p:cNvSpPr txBox="1"/>
          <p:nvPr/>
        </p:nvSpPr>
        <p:spPr>
          <a:xfrm>
            <a:off x="1551011" y="1944572"/>
            <a:ext cx="10400495" cy="163121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1"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p:txBody>
      </p:sp>
      <p:sp>
        <p:nvSpPr>
          <p:cNvPr id="3650" name="Google Shape;3650;p5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651" name="Google Shape;3651;p5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3652" name="Google Shape;3652;p56"/>
          <p:cNvGrpSpPr/>
          <p:nvPr/>
        </p:nvGrpSpPr>
        <p:grpSpPr>
          <a:xfrm>
            <a:off x="70903" y="3726154"/>
            <a:ext cx="11865543" cy="1770000"/>
            <a:chOff x="45776" y="3113622"/>
            <a:chExt cx="11865543" cy="1770000"/>
          </a:xfrm>
        </p:grpSpPr>
        <p:sp>
          <p:nvSpPr>
            <p:cNvPr id="3653" name="Google Shape;3653;p5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654" name="Google Shape;3654;p56"/>
            <p:cNvSpPr txBox="1"/>
            <p:nvPr/>
          </p:nvSpPr>
          <p:spPr>
            <a:xfrm>
              <a:off x="1540919" y="3113621"/>
              <a:ext cx="10370400" cy="1770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 </a:t>
              </a:r>
              <a:r>
                <a:rPr lang="pt-BR" sz="1800">
                  <a:solidFill>
                    <a:schemeClr val="dk1"/>
                  </a:solidFill>
                  <a:latin typeface="Calibri"/>
                  <a:ea typeface="Calibri"/>
                  <a:cs typeface="Calibri"/>
                  <a:sym typeface="Calibri"/>
                </a:rPr>
                <a:t>Para a orientação de trabalho de conclusão de curso (TCC) ou monografia de graduação, o servidor docente poderá computar, em sua carga horária de trabalho semanal, </a:t>
              </a:r>
              <a:r>
                <a:rPr lang="pt-BR" sz="1800">
                  <a:solidFill>
                    <a:srgbClr val="0000FF"/>
                  </a:solidFill>
                  <a:latin typeface="Calibri"/>
                  <a:ea typeface="Calibri"/>
                  <a:cs typeface="Calibri"/>
                  <a:sym typeface="Calibri"/>
                </a:rPr>
                <a:t>a quantidade de aulas previstas no projeto do curso. Para os cursos que não fizeram essa previsão em sua matriz, deve-se computar 2(dois) pontos. </a:t>
              </a:r>
              <a:endParaRPr sz="1800">
                <a:solidFill>
                  <a:srgbClr val="0000FF"/>
                </a:solidFill>
                <a:latin typeface="Calibri"/>
                <a:ea typeface="Calibri"/>
                <a:cs typeface="Calibri"/>
                <a:sym typeface="Calibri"/>
              </a:endParaRPr>
            </a:p>
            <a:p>
              <a:pPr indent="0" lvl="0" marL="0" marR="0" rtl="0" algn="just">
                <a:spcBef>
                  <a:spcPts val="0"/>
                </a:spcBef>
                <a:spcAft>
                  <a:spcPts val="0"/>
                </a:spcAft>
                <a:buNone/>
              </a:pPr>
              <a:r>
                <a:rPr lang="pt-BR" sz="1800">
                  <a:solidFill>
                    <a:schemeClr val="dk1"/>
                  </a:solidFill>
                  <a:latin typeface="Calibri"/>
                  <a:ea typeface="Calibri"/>
                  <a:cs typeface="Calibri"/>
                  <a:sym typeface="Calibri"/>
                </a:rPr>
                <a:t>Parágrafo único. Para o efeito da pontuação prevista no caput, deverá ser observado o limite máximo de 4 (quatro) orientações por docente.</a:t>
              </a:r>
              <a:endParaRPr sz="1800">
                <a:solidFill>
                  <a:schemeClr val="dk1"/>
                </a:solidFill>
                <a:latin typeface="Calibri"/>
                <a:ea typeface="Calibri"/>
                <a:cs typeface="Calibri"/>
                <a:sym typeface="Calibri"/>
              </a:endParaRPr>
            </a:p>
          </p:txBody>
        </p:sp>
      </p:grpSp>
      <p:grpSp>
        <p:nvGrpSpPr>
          <p:cNvPr id="3655" name="Google Shape;3655;p56"/>
          <p:cNvGrpSpPr/>
          <p:nvPr/>
        </p:nvGrpSpPr>
        <p:grpSpPr>
          <a:xfrm>
            <a:off x="70903" y="5646513"/>
            <a:ext cx="11880603" cy="467175"/>
            <a:chOff x="45776" y="3973141"/>
            <a:chExt cx="11880603" cy="467175"/>
          </a:xfrm>
        </p:grpSpPr>
        <p:sp>
          <p:nvSpPr>
            <p:cNvPr id="3656" name="Google Shape;3656;p5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657" name="Google Shape;3657;p5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1df91a4005e_1_234"/>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408" name="Google Shape;408;g1df91a4005e_1_23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09" name="Google Shape;409;g1df91a4005e_1_23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10" name="Google Shape;410;g1df91a4005e_1_23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11" name="Google Shape;411;g1df91a4005e_1_234"/>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12" name="Google Shape;412;g1df91a4005e_1_234"/>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g1df91a4005e_1_23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414" name="Google Shape;414;g1df91a4005e_1_23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415" name="Google Shape;415;g1df91a4005e_1_234"/>
          <p:cNvGrpSpPr/>
          <p:nvPr/>
        </p:nvGrpSpPr>
        <p:grpSpPr>
          <a:xfrm>
            <a:off x="45776" y="3098692"/>
            <a:ext cx="11880593" cy="1141668"/>
            <a:chOff x="45776" y="2934916"/>
            <a:chExt cx="11880593" cy="1141668"/>
          </a:xfrm>
        </p:grpSpPr>
        <p:sp>
          <p:nvSpPr>
            <p:cNvPr id="416" name="Google Shape;416;g1df91a4005e_1_234"/>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17" name="Google Shape;417;g1df91a4005e_1_234"/>
            <p:cNvSpPr txBox="1"/>
            <p:nvPr/>
          </p:nvSpPr>
          <p:spPr>
            <a:xfrm>
              <a:off x="1555969" y="2968384"/>
              <a:ext cx="10370400" cy="1108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sz="1100">
                  <a:solidFill>
                    <a:schemeClr val="dk2"/>
                  </a:solidFill>
                </a:rPr>
                <a:t>Art 4º A regulamentação da Jornada de Trabalho Docente no IFG, pauta-se pelos seguintes princípios: I. A valorização dos profissionais da Educação, que implica na justa distribuição da Jornada de Trabalho Docente e na primazia pela Saúde dos Trabalhadores. II. O fortalecimento da identidade institucional garantida no tripé (ensino, pesquisa e extensão), na promoção de uma educação pública, gratuita, democrática, inclusiva e de qualidade social. III. A observância do Projeto Político Pedagógico Institucional (PPPI), o Plano de Desenvolvimento Institucional (PDI) e a legislação vigente a fim de garantir também o atendimento às demandas e necessidades vivenciadas em cada Campus. IV. A valorização do trabalho colaborativo e coletivo, características intrínsecas ao trabalho educativo.</a:t>
              </a:r>
              <a:endParaRPr sz="2600"/>
            </a:p>
          </p:txBody>
        </p:sp>
      </p:grpSp>
      <p:grpSp>
        <p:nvGrpSpPr>
          <p:cNvPr id="418" name="Google Shape;418;g1df91a4005e_1_234"/>
          <p:cNvGrpSpPr/>
          <p:nvPr/>
        </p:nvGrpSpPr>
        <p:grpSpPr>
          <a:xfrm>
            <a:off x="45840" y="4554588"/>
            <a:ext cx="11880543" cy="2170219"/>
            <a:chOff x="45776" y="4700491"/>
            <a:chExt cx="11880543" cy="2170219"/>
          </a:xfrm>
        </p:grpSpPr>
        <p:sp>
          <p:nvSpPr>
            <p:cNvPr id="419" name="Google Shape;419;g1df91a4005e_1_234"/>
            <p:cNvSpPr txBox="1"/>
            <p:nvPr/>
          </p:nvSpPr>
          <p:spPr>
            <a:xfrm>
              <a:off x="45776" y="470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20" name="Google Shape;420;g1df91a4005e_1_234"/>
            <p:cNvSpPr txBox="1"/>
            <p:nvPr/>
          </p:nvSpPr>
          <p:spPr>
            <a:xfrm>
              <a:off x="1555919" y="4700510"/>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1"/>
                  </a:solidFill>
                  <a:latin typeface="Calibri"/>
                  <a:ea typeface="Calibri"/>
                  <a:cs typeface="Calibri"/>
                  <a:sym typeface="Calibri"/>
                </a:rPr>
                <a:t>Faz-se necessário inserir com clareza os documentos que norteiam a regulamentação da Jornada de Trabalho Docente no âmbito do IFG, que reflita o compromisso institucional de valorização do profissional de Educação. Outrossim, a Jornada de Trabalho deve ser distribuída de maneira justa e equânime entre os docentes, evitar que haja "autoexploração" do trabalho com fins de classificação para processos como editais de fomento, remoção, etc. A Jornada de Trabalho deve refletir de maneira justa o trabalho realizado por cada docente e do coletivo de docentes, além de estimular a colaboração e cooperação entre os docentes, e não a competitividade às custas de excesso de carga horária de trabalho. O artigo 1º foi alterado para Art 6º porque cabe ao docente, em primeiro plano, programar suas atividades acadêmicas, respeitando os regulamentos vigentes e também o que estará regulamentado neste documento, com o devido acompanhamento e anuência do Departamento de Áreas Acadêmicas e Direção Geral do Campus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2" name="Shape 3662"/>
        <p:cNvGrpSpPr/>
        <p:nvPr/>
      </p:nvGrpSpPr>
      <p:grpSpPr>
        <a:xfrm>
          <a:off x="0" y="0"/>
          <a:ext cx="0" cy="0"/>
          <a:chOff x="0" y="0"/>
          <a:chExt cx="0" cy="0"/>
        </a:xfrm>
      </p:grpSpPr>
      <p:sp>
        <p:nvSpPr>
          <p:cNvPr id="3663" name="Google Shape;3663;g1e0f3c47b18_2_3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664" name="Google Shape;3664;g1e0f3c47b18_2_3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665" name="Google Shape;3665;g1e0f3c47b18_2_3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666" name="Google Shape;3666;g1e0f3c47b18_2_3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667" name="Google Shape;3667;g1e0f3c47b18_2_31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668" name="Google Shape;3668;g1e0f3c47b18_2_319"/>
          <p:cNvSpPr txBox="1"/>
          <p:nvPr/>
        </p:nvSpPr>
        <p:spPr>
          <a:xfrm>
            <a:off x="1551011" y="1944572"/>
            <a:ext cx="10400400" cy="1139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0" lvl="0" marL="107391" marR="0" rtl="0" algn="just">
              <a:spcBef>
                <a:spcPts val="0"/>
              </a:spcBef>
              <a:spcAft>
                <a:spcPts val="0"/>
              </a:spcAft>
              <a:buNone/>
            </a:pPr>
            <a:r>
              <a:rPr b="1" lang="pt-BR" sz="1600">
                <a:solidFill>
                  <a:schemeClr val="dk1"/>
                </a:solidFill>
                <a:latin typeface="Calibri"/>
                <a:ea typeface="Calibri"/>
                <a:cs typeface="Calibri"/>
                <a:sym typeface="Calibri"/>
              </a:rPr>
              <a:t>Art. 18</a:t>
            </a:r>
            <a:r>
              <a:rPr b="1" baseline="30000" lang="pt-BR" sz="1600">
                <a:solidFill>
                  <a:schemeClr val="dk1"/>
                </a:solidFill>
                <a:latin typeface="Calibri"/>
                <a:ea typeface="Calibri"/>
                <a:cs typeface="Calibri"/>
                <a:sym typeface="Calibri"/>
              </a:rPr>
              <a:t>o </a:t>
            </a:r>
            <a:r>
              <a:rPr b="0" i="0" lang="pt-BR" sz="1500" u="none" strike="noStrike">
                <a:solidFill>
                  <a:srgbClr val="000000"/>
                </a:solidFill>
                <a:latin typeface="Arial"/>
                <a:ea typeface="Arial"/>
                <a:cs typeface="Arial"/>
                <a:sym typeface="Arial"/>
              </a:rPr>
              <a:t> </a:t>
            </a:r>
            <a:r>
              <a:rPr b="0" i="0" lang="pt-BR" sz="1700" u="none" strike="noStrike">
                <a:solidFill>
                  <a:srgbClr val="000000"/>
                </a:solidFill>
                <a:latin typeface="Calibri"/>
                <a:ea typeface="Calibri"/>
                <a:cs typeface="Calibri"/>
                <a:sym typeface="Calibri"/>
              </a:rPr>
              <a:t>Para a orientação de trabalho de conclusão de curso </a:t>
            </a:r>
            <a:r>
              <a:rPr b="0" i="0" lang="pt-BR" sz="1700" u="none" strike="noStrike">
                <a:solidFill>
                  <a:srgbClr val="242400"/>
                </a:solidFill>
                <a:latin typeface="Calibri"/>
                <a:ea typeface="Calibri"/>
                <a:cs typeface="Calibri"/>
                <a:sym typeface="Calibri"/>
              </a:rPr>
              <a:t>(</a:t>
            </a:r>
            <a:r>
              <a:rPr b="0" i="0" lang="pt-BR" sz="17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17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1700" u="none" strike="noStrike">
                <a:solidFill>
                  <a:srgbClr val="000000"/>
                </a:solidFill>
                <a:latin typeface="Calibri"/>
                <a:ea typeface="Calibri"/>
                <a:cs typeface="Calibri"/>
                <a:sym typeface="Calibri"/>
              </a:rPr>
              <a:t>Parágrafo único. Para o efeito da pontuação prevista no caput, </a:t>
            </a:r>
            <a:r>
              <a:rPr b="1" i="0" lang="pt-BR" sz="1700" u="none" strike="noStrike">
                <a:solidFill>
                  <a:srgbClr val="000000"/>
                </a:solidFill>
                <a:latin typeface="Calibri"/>
                <a:ea typeface="Calibri"/>
                <a:cs typeface="Calibri"/>
                <a:sym typeface="Calibri"/>
              </a:rPr>
              <a:t>deverá ser </a:t>
            </a:r>
            <a:r>
              <a:rPr b="0" i="0" lang="pt-BR" sz="1700" u="none" strike="noStrike">
                <a:solidFill>
                  <a:srgbClr val="000000"/>
                </a:solidFill>
                <a:latin typeface="Calibri"/>
                <a:ea typeface="Calibri"/>
                <a:cs typeface="Calibri"/>
                <a:sym typeface="Calibri"/>
              </a:rPr>
              <a:t>observado o limite máximo de 4 </a:t>
            </a:r>
            <a:r>
              <a:rPr b="0" i="0" lang="pt-BR" sz="1700" u="none" strike="noStrike">
                <a:solidFill>
                  <a:srgbClr val="707000"/>
                </a:solidFill>
                <a:latin typeface="Calibri"/>
                <a:ea typeface="Calibri"/>
                <a:cs typeface="Calibri"/>
                <a:sym typeface="Calibri"/>
              </a:rPr>
              <a:t>(</a:t>
            </a:r>
            <a:r>
              <a:rPr b="0" i="0" lang="pt-BR" sz="1700" u="none" strike="noStrike">
                <a:solidFill>
                  <a:srgbClr val="000000"/>
                </a:solidFill>
                <a:latin typeface="Calibri"/>
                <a:ea typeface="Calibri"/>
                <a:cs typeface="Calibri"/>
                <a:sym typeface="Calibri"/>
              </a:rPr>
              <a:t>quatro) orientações por docente.</a:t>
            </a:r>
            <a:endParaRPr b="0" i="0" sz="1700" u="none" strike="noStrike">
              <a:solidFill>
                <a:schemeClr val="dk1"/>
              </a:solidFill>
              <a:latin typeface="Calibri"/>
              <a:ea typeface="Calibri"/>
              <a:cs typeface="Calibri"/>
              <a:sym typeface="Calibri"/>
            </a:endParaRPr>
          </a:p>
        </p:txBody>
      </p:sp>
      <p:sp>
        <p:nvSpPr>
          <p:cNvPr id="3669" name="Google Shape;3669;g1e0f3c47b18_2_319"/>
          <p:cNvSpPr txBox="1"/>
          <p:nvPr/>
        </p:nvSpPr>
        <p:spPr>
          <a:xfrm>
            <a:off x="2751129" y="1302975"/>
            <a:ext cx="2961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b="1" sz="2200">
              <a:solidFill>
                <a:schemeClr val="dk1"/>
              </a:solidFill>
              <a:latin typeface="Calibri"/>
              <a:ea typeface="Calibri"/>
              <a:cs typeface="Calibri"/>
              <a:sym typeface="Calibri"/>
            </a:endParaRPr>
          </a:p>
        </p:txBody>
      </p:sp>
      <p:sp>
        <p:nvSpPr>
          <p:cNvPr id="3670" name="Google Shape;3670;g1e0f3c47b18_2_31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3671" name="Google Shape;3671;g1e0f3c47b18_2_319"/>
          <p:cNvGrpSpPr/>
          <p:nvPr/>
        </p:nvGrpSpPr>
        <p:grpSpPr>
          <a:xfrm>
            <a:off x="55903" y="3083753"/>
            <a:ext cx="11880493" cy="2462700"/>
            <a:chOff x="30776" y="2471222"/>
            <a:chExt cx="11880493" cy="2462700"/>
          </a:xfrm>
        </p:grpSpPr>
        <p:sp>
          <p:nvSpPr>
            <p:cNvPr id="3672" name="Google Shape;3672;g1e0f3c47b18_2_319"/>
            <p:cNvSpPr txBox="1"/>
            <p:nvPr/>
          </p:nvSpPr>
          <p:spPr>
            <a:xfrm>
              <a:off x="30776" y="3557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673" name="Google Shape;3673;g1e0f3c47b18_2_319"/>
            <p:cNvSpPr txBox="1"/>
            <p:nvPr/>
          </p:nvSpPr>
          <p:spPr>
            <a:xfrm>
              <a:off x="1540869" y="2471221"/>
              <a:ext cx="10370400" cy="2462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chemeClr val="dk1"/>
                  </a:solidFill>
                  <a:latin typeface="Calibri"/>
                  <a:ea typeface="Calibri"/>
                  <a:cs typeface="Calibri"/>
                  <a:sym typeface="Calibri"/>
                </a:rPr>
                <a:t>Art. 18</a:t>
              </a:r>
              <a:r>
                <a:rPr b="1" baseline="30000" lang="pt-BR" sz="1800">
                  <a:solidFill>
                    <a:schemeClr val="dk1"/>
                  </a:solidFill>
                  <a:latin typeface="Calibri"/>
                  <a:ea typeface="Calibri"/>
                  <a:cs typeface="Calibri"/>
                  <a:sym typeface="Calibri"/>
                </a:rPr>
                <a:t>o - </a:t>
              </a:r>
              <a:r>
                <a:rPr lang="pt-BR" sz="1700">
                  <a:solidFill>
                    <a:schemeClr val="dk1"/>
                  </a:solidFill>
                  <a:latin typeface="Calibri"/>
                  <a:ea typeface="Calibri"/>
                  <a:cs typeface="Calibri"/>
                  <a:sym typeface="Calibri"/>
                </a:rPr>
                <a:t>Para orientação de trabalhos acadêmicos, o servidor docente deverá computar: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700">
                  <a:solidFill>
                    <a:schemeClr val="dk1"/>
                  </a:solidFill>
                  <a:latin typeface="Calibri"/>
                  <a:ea typeface="Calibri"/>
                  <a:cs typeface="Calibri"/>
                  <a:sym typeface="Calibri"/>
                </a:rPr>
                <a:t>a) 1 ponto para cada co-orientação de monografia ou TCC de graduação; b) 2 pontos para cada orientação de monografia ou TCC de graduação; c) 2 pontos para cada co-orientação de monografia ou TCC de especialização; d) 4 pontos para cada orientação de monografia ou TCC de especialização; e) 3 pontos para cada co-orientação de dissertação de mestrado; f) 6 pontos para cada orientação de dissertação de mestrado; g) 4 pontos para cada co-orientação de tese de doutorado; h) 8 pontos para cada orientação de tese de doutorado;</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700">
                  <a:solidFill>
                    <a:schemeClr val="dk1"/>
                  </a:solidFill>
                  <a:latin typeface="Calibri"/>
                  <a:ea typeface="Calibri"/>
                  <a:cs typeface="Calibri"/>
                  <a:sym typeface="Calibri"/>
                </a:rPr>
                <a:t> §1º. A pontuação prevista no caput independe do campus ou Programa de Pós-Graduação em que o servidor esteja atuando. </a:t>
              </a:r>
              <a:endParaRPr sz="17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700">
                  <a:solidFill>
                    <a:schemeClr val="dk1"/>
                  </a:solidFill>
                  <a:latin typeface="Calibri"/>
                  <a:ea typeface="Calibri"/>
                  <a:cs typeface="Calibri"/>
                  <a:sym typeface="Calibri"/>
                </a:rPr>
                <a:t>§2º. Aos itens a e b aplicar-se-á o limite de 4 (quatro) orientações/coorientações por docente.</a:t>
              </a:r>
              <a:endParaRPr sz="1700">
                <a:solidFill>
                  <a:schemeClr val="dk1"/>
                </a:solidFill>
                <a:latin typeface="Calibri"/>
                <a:ea typeface="Calibri"/>
                <a:cs typeface="Calibri"/>
                <a:sym typeface="Calibri"/>
              </a:endParaRPr>
            </a:p>
          </p:txBody>
        </p:sp>
      </p:grpSp>
      <p:grpSp>
        <p:nvGrpSpPr>
          <p:cNvPr id="3674" name="Google Shape;3674;g1e0f3c47b18_2_319"/>
          <p:cNvGrpSpPr/>
          <p:nvPr/>
        </p:nvGrpSpPr>
        <p:grpSpPr>
          <a:xfrm>
            <a:off x="70903" y="5646513"/>
            <a:ext cx="11865493" cy="467100"/>
            <a:chOff x="45776" y="3973141"/>
            <a:chExt cx="11865493" cy="467100"/>
          </a:xfrm>
        </p:grpSpPr>
        <p:sp>
          <p:nvSpPr>
            <p:cNvPr id="3675" name="Google Shape;3675;g1e0f3c47b18_2_3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676" name="Google Shape;3676;g1e0f3c47b18_2_319"/>
            <p:cNvSpPr txBox="1"/>
            <p:nvPr/>
          </p:nvSpPr>
          <p:spPr>
            <a:xfrm>
              <a:off x="1540869"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Acrescentar itens até então não previstos. Escalonar a pontuação de acordo com o grau de complexidade.</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1" name="Shape 3681"/>
        <p:cNvGrpSpPr/>
        <p:nvPr/>
      </p:nvGrpSpPr>
      <p:grpSpPr>
        <a:xfrm>
          <a:off x="0" y="0"/>
          <a:ext cx="0" cy="0"/>
          <a:chOff x="0" y="0"/>
          <a:chExt cx="0" cy="0"/>
        </a:xfrm>
      </p:grpSpPr>
      <p:sp>
        <p:nvSpPr>
          <p:cNvPr id="3682" name="Google Shape;3682;g1e0f3c47b18_2_33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683" name="Google Shape;3683;g1e0f3c47b18_2_33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684" name="Google Shape;3684;g1e0f3c47b18_2_33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685" name="Google Shape;3685;g1e0f3c47b18_2_3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686" name="Google Shape;3686;g1e0f3c47b18_2_33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687" name="Google Shape;3687;g1e0f3c47b18_2_338"/>
          <p:cNvSpPr txBox="1"/>
          <p:nvPr/>
        </p:nvSpPr>
        <p:spPr>
          <a:xfrm>
            <a:off x="1551011" y="1944572"/>
            <a:ext cx="10400400" cy="1631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32650" lvl="0" marL="107391" marR="0" rtl="0" algn="just">
              <a:spcBef>
                <a:spcPts val="0"/>
              </a:spcBef>
              <a:spcAft>
                <a:spcPts val="0"/>
              </a:spcAft>
              <a:buNone/>
            </a:pPr>
            <a:r>
              <a:rPr b="1" lang="pt-BR" sz="1900">
                <a:solidFill>
                  <a:schemeClr val="dk1"/>
                </a:solidFill>
                <a:latin typeface="Calibri"/>
                <a:ea typeface="Calibri"/>
                <a:cs typeface="Calibri"/>
                <a:sym typeface="Calibri"/>
              </a:rPr>
              <a:t>Art. 18</a:t>
            </a:r>
            <a:r>
              <a:rPr b="1" baseline="30000" lang="pt-BR" sz="1900">
                <a:solidFill>
                  <a:schemeClr val="dk1"/>
                </a:solidFill>
                <a:latin typeface="Calibri"/>
                <a:ea typeface="Calibri"/>
                <a:cs typeface="Calibri"/>
                <a:sym typeface="Calibri"/>
              </a:rPr>
              <a:t>o </a:t>
            </a:r>
            <a:r>
              <a:rPr b="0" i="0" lang="pt-BR" sz="1800" u="none" strike="noStrike">
                <a:solidFill>
                  <a:srgbClr val="000000"/>
                </a:solidFill>
                <a:latin typeface="Arial"/>
                <a:ea typeface="Arial"/>
                <a:cs typeface="Arial"/>
                <a:sym typeface="Arial"/>
              </a:rPr>
              <a:t> </a:t>
            </a:r>
            <a:r>
              <a:rPr b="0" i="0" lang="pt-BR" sz="2000" u="none" strike="noStrike">
                <a:solidFill>
                  <a:srgbClr val="000000"/>
                </a:solidFill>
                <a:latin typeface="Calibri"/>
                <a:ea typeface="Calibri"/>
                <a:cs typeface="Calibri"/>
                <a:sym typeface="Calibri"/>
              </a:rPr>
              <a:t>Para a orientação de trabalho de conclusão de curso </a:t>
            </a:r>
            <a:r>
              <a:rPr b="0" i="0" lang="pt-BR" sz="2000" u="none" strike="noStrike">
                <a:solidFill>
                  <a:srgbClr val="2424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TCC) ou monografia de graduação, o servidor docente poderá computar, em sua carga horária de trabalho semanal, 2 (dois) pontos por trabalho orientado. </a:t>
            </a:r>
            <a:endParaRPr b="0" sz="2000">
              <a:solidFill>
                <a:schemeClr val="dk1"/>
              </a:solidFill>
              <a:latin typeface="Calibri"/>
              <a:ea typeface="Calibri"/>
              <a:cs typeface="Calibri"/>
              <a:sym typeface="Calibri"/>
            </a:endParaRPr>
          </a:p>
          <a:p>
            <a:pPr indent="0" lvl="0" marL="0" marR="0" rtl="0" algn="just">
              <a:spcBef>
                <a:spcPts val="0"/>
              </a:spcBef>
              <a:spcAft>
                <a:spcPts val="0"/>
              </a:spcAft>
              <a:buNone/>
            </a:pPr>
            <a:r>
              <a:rPr b="0" i="0" lang="pt-BR" sz="2000" u="none" strike="noStrike">
                <a:solidFill>
                  <a:srgbClr val="000000"/>
                </a:solidFill>
                <a:latin typeface="Calibri"/>
                <a:ea typeface="Calibri"/>
                <a:cs typeface="Calibri"/>
                <a:sym typeface="Calibri"/>
              </a:rPr>
              <a:t>Parágrafo único. Para o efeito da pontuação prevista no caput, </a:t>
            </a:r>
            <a:r>
              <a:rPr b="1" i="0" lang="pt-BR" sz="2000" u="none" strike="noStrike">
                <a:solidFill>
                  <a:srgbClr val="000000"/>
                </a:solidFill>
                <a:latin typeface="Calibri"/>
                <a:ea typeface="Calibri"/>
                <a:cs typeface="Calibri"/>
                <a:sym typeface="Calibri"/>
              </a:rPr>
              <a:t>deverá ser </a:t>
            </a:r>
            <a:r>
              <a:rPr b="0" i="0" lang="pt-BR" sz="2000" u="none" strike="noStrike">
                <a:solidFill>
                  <a:srgbClr val="000000"/>
                </a:solidFill>
                <a:latin typeface="Calibri"/>
                <a:ea typeface="Calibri"/>
                <a:cs typeface="Calibri"/>
                <a:sym typeface="Calibri"/>
              </a:rPr>
              <a:t>observado o limite máximo de 4 </a:t>
            </a:r>
            <a:r>
              <a:rPr b="0" i="0" lang="pt-BR" sz="2000" u="none" strike="noStrike">
                <a:solidFill>
                  <a:srgbClr val="707000"/>
                </a:solidFill>
                <a:latin typeface="Calibri"/>
                <a:ea typeface="Calibri"/>
                <a:cs typeface="Calibri"/>
                <a:sym typeface="Calibri"/>
              </a:rPr>
              <a:t>(</a:t>
            </a:r>
            <a:r>
              <a:rPr b="0" i="0" lang="pt-BR" sz="2000" u="none" strike="noStrike">
                <a:solidFill>
                  <a:srgbClr val="000000"/>
                </a:solidFill>
                <a:latin typeface="Calibri"/>
                <a:ea typeface="Calibri"/>
                <a:cs typeface="Calibri"/>
                <a:sym typeface="Calibri"/>
              </a:rPr>
              <a:t>quatro) orientações por docente.</a:t>
            </a:r>
            <a:endParaRPr b="0" i="0" sz="2000" u="none" strike="noStrike">
              <a:solidFill>
                <a:schemeClr val="dk1"/>
              </a:solidFill>
              <a:latin typeface="Calibri"/>
              <a:ea typeface="Calibri"/>
              <a:cs typeface="Calibri"/>
              <a:sym typeface="Calibri"/>
            </a:endParaRPr>
          </a:p>
        </p:txBody>
      </p:sp>
      <p:sp>
        <p:nvSpPr>
          <p:cNvPr id="3688" name="Google Shape;3688;g1e0f3c47b18_2_338"/>
          <p:cNvSpPr txBox="1"/>
          <p:nvPr/>
        </p:nvSpPr>
        <p:spPr>
          <a:xfrm>
            <a:off x="3556364" y="1302971"/>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3689" name="Google Shape;3689;g1e0f3c47b18_2_33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3690" name="Google Shape;3690;g1e0f3c47b18_2_338"/>
          <p:cNvGrpSpPr/>
          <p:nvPr/>
        </p:nvGrpSpPr>
        <p:grpSpPr>
          <a:xfrm>
            <a:off x="55903" y="3750779"/>
            <a:ext cx="11880493" cy="939000"/>
            <a:chOff x="30776" y="3138247"/>
            <a:chExt cx="11880493" cy="939000"/>
          </a:xfrm>
        </p:grpSpPr>
        <p:sp>
          <p:nvSpPr>
            <p:cNvPr id="3691" name="Google Shape;3691;g1e0f3c47b18_2_338"/>
            <p:cNvSpPr txBox="1"/>
            <p:nvPr/>
          </p:nvSpPr>
          <p:spPr>
            <a:xfrm>
              <a:off x="30776" y="3557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692" name="Google Shape;3692;g1e0f3c47b18_2_338"/>
            <p:cNvSpPr txBox="1"/>
            <p:nvPr/>
          </p:nvSpPr>
          <p:spPr>
            <a:xfrm>
              <a:off x="1540869" y="3138246"/>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P</a:t>
              </a:r>
              <a:r>
                <a:rPr b="1" lang="pt-BR" sz="1900">
                  <a:solidFill>
                    <a:srgbClr val="0000FF"/>
                  </a:solidFill>
                  <a:latin typeface="Calibri"/>
                  <a:ea typeface="Calibri"/>
                  <a:cs typeface="Calibri"/>
                  <a:sym typeface="Calibri"/>
                </a:rPr>
                <a:t>arágrafo único: </a:t>
              </a:r>
              <a:r>
                <a:rPr b="1" baseline="30000" lang="pt-BR" sz="1900">
                  <a:solidFill>
                    <a:srgbClr val="0000FF"/>
                  </a:solidFill>
                  <a:latin typeface="Calibri"/>
                  <a:ea typeface="Calibri"/>
                  <a:cs typeface="Calibri"/>
                  <a:sym typeface="Calibri"/>
                </a:rPr>
                <a:t> </a:t>
              </a:r>
              <a:r>
                <a:rPr lang="pt-BR" sz="1800">
                  <a:solidFill>
                    <a:srgbClr val="0000FF"/>
                  </a:solidFill>
                  <a:latin typeface="Calibri"/>
                  <a:ea typeface="Calibri"/>
                  <a:cs typeface="Calibri"/>
                  <a:sym typeface="Calibri"/>
                </a:rPr>
                <a:t>Para a co-orientação de trabalho de conclusão de curso (TCC), monografia de graduação ou de especialização, o servidor docente poderá computar, em sua carga horária de trabalho semanal, 1,5 (um vírgula cinco) pontos por trabalho orientado, limitada a 2 (duas) orientações.</a:t>
              </a:r>
              <a:endParaRPr sz="1800">
                <a:solidFill>
                  <a:srgbClr val="0000FF"/>
                </a:solidFill>
                <a:latin typeface="Calibri"/>
                <a:ea typeface="Calibri"/>
                <a:cs typeface="Calibri"/>
                <a:sym typeface="Calibri"/>
              </a:endParaRPr>
            </a:p>
          </p:txBody>
        </p:sp>
      </p:grpSp>
      <p:grpSp>
        <p:nvGrpSpPr>
          <p:cNvPr id="3693" name="Google Shape;3693;g1e0f3c47b18_2_338"/>
          <p:cNvGrpSpPr/>
          <p:nvPr/>
        </p:nvGrpSpPr>
        <p:grpSpPr>
          <a:xfrm>
            <a:off x="70903" y="5646513"/>
            <a:ext cx="11865493" cy="467100"/>
            <a:chOff x="45776" y="3973141"/>
            <a:chExt cx="11865493" cy="467100"/>
          </a:xfrm>
        </p:grpSpPr>
        <p:sp>
          <p:nvSpPr>
            <p:cNvPr id="3694" name="Google Shape;3694;g1e0f3c47b18_2_33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695" name="Google Shape;3695;g1e0f3c47b18_2_338"/>
            <p:cNvSpPr txBox="1"/>
            <p:nvPr/>
          </p:nvSpPr>
          <p:spPr>
            <a:xfrm>
              <a:off x="1540869"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Não apresentada</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0" name="Shape 3700"/>
        <p:cNvGrpSpPr/>
        <p:nvPr/>
      </p:nvGrpSpPr>
      <p:grpSpPr>
        <a:xfrm>
          <a:off x="0" y="0"/>
          <a:ext cx="0" cy="0"/>
          <a:chOff x="0" y="0"/>
          <a:chExt cx="0" cy="0"/>
        </a:xfrm>
      </p:grpSpPr>
      <p:sp>
        <p:nvSpPr>
          <p:cNvPr id="3701" name="Google Shape;3701;g1e0f3c47b18_2_24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702" name="Google Shape;3702;g1e0f3c47b18_2_24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703" name="Google Shape;3703;g1e0f3c47b18_2_24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704" name="Google Shape;3704;g1e0f3c47b18_2_2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705" name="Google Shape;3705;g1e0f3c47b18_2_24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706" name="Google Shape;3706;g1e0f3c47b18_2_24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707" name="Google Shape;3707;g1e0f3c47b18_2_24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708" name="Google Shape;3708;g1e0f3c47b18_2_240"/>
          <p:cNvSpPr txBox="1"/>
          <p:nvPr/>
        </p:nvSpPr>
        <p:spPr>
          <a:xfrm>
            <a:off x="6289875" y="1305000"/>
            <a:ext cx="2814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3709" name="Google Shape;3709;g1e0f3c47b18_2_240"/>
          <p:cNvGrpSpPr/>
          <p:nvPr/>
        </p:nvGrpSpPr>
        <p:grpSpPr>
          <a:xfrm>
            <a:off x="70865" y="3526954"/>
            <a:ext cx="11865531" cy="677100"/>
            <a:chOff x="30789" y="3229959"/>
            <a:chExt cx="11865531" cy="677100"/>
          </a:xfrm>
        </p:grpSpPr>
        <p:sp>
          <p:nvSpPr>
            <p:cNvPr id="3710" name="Google Shape;3710;g1e0f3c47b18_2_24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711" name="Google Shape;3711;g1e0f3c47b18_2_240"/>
            <p:cNvSpPr txBox="1"/>
            <p:nvPr/>
          </p:nvSpPr>
          <p:spPr>
            <a:xfrm>
              <a:off x="1525919" y="322995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Construir, dentro da área de Pesquisa, o campo de Orientações que englobe Iniciação Científica, TCC, Especialização, Mestrado, Doutorado com as cargas horárias definidas para cada tipo de atividadde.</a:t>
              </a:r>
              <a:endParaRPr sz="1800">
                <a:solidFill>
                  <a:schemeClr val="dk1"/>
                </a:solidFill>
                <a:latin typeface="Calibri"/>
                <a:ea typeface="Calibri"/>
                <a:cs typeface="Calibri"/>
                <a:sym typeface="Calibri"/>
              </a:endParaRPr>
            </a:p>
          </p:txBody>
        </p:sp>
      </p:grpSp>
      <p:grpSp>
        <p:nvGrpSpPr>
          <p:cNvPr id="3712" name="Google Shape;3712;g1e0f3c47b18_2_240"/>
          <p:cNvGrpSpPr/>
          <p:nvPr/>
        </p:nvGrpSpPr>
        <p:grpSpPr>
          <a:xfrm>
            <a:off x="55903" y="4583238"/>
            <a:ext cx="11895593" cy="467100"/>
            <a:chOff x="30776" y="2909866"/>
            <a:chExt cx="11895593" cy="467100"/>
          </a:xfrm>
        </p:grpSpPr>
        <p:sp>
          <p:nvSpPr>
            <p:cNvPr id="3713" name="Google Shape;3713;g1e0f3c47b18_2_240"/>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714" name="Google Shape;3714;g1e0f3c47b18_2_240"/>
            <p:cNvSpPr txBox="1"/>
            <p:nvPr/>
          </p:nvSpPr>
          <p:spPr>
            <a:xfrm>
              <a:off x="1555969" y="29587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Texto sistematizado não apresentado pelo campus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9" name="Shape 3719"/>
        <p:cNvGrpSpPr/>
        <p:nvPr/>
      </p:nvGrpSpPr>
      <p:grpSpPr>
        <a:xfrm>
          <a:off x="0" y="0"/>
          <a:ext cx="0" cy="0"/>
          <a:chOff x="0" y="0"/>
          <a:chExt cx="0" cy="0"/>
        </a:xfrm>
      </p:grpSpPr>
      <p:sp>
        <p:nvSpPr>
          <p:cNvPr id="3720" name="Google Shape;3720;g1e0f3c47b18_2_7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721" name="Google Shape;3721;g1e0f3c47b18_2_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722" name="Google Shape;3722;g1e0f3c47b18_2_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723" name="Google Shape;3723;g1e0f3c47b18_2_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724" name="Google Shape;3724;g1e0f3c47b18_2_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725" name="Google Shape;3725;g1e0f3c47b18_2_7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726" name="Google Shape;3726;g1e0f3c47b18_2_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727" name="Google Shape;3727;g1e0f3c47b18_2_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3728" name="Google Shape;3728;g1e0f3c47b18_2_79"/>
          <p:cNvGrpSpPr/>
          <p:nvPr/>
        </p:nvGrpSpPr>
        <p:grpSpPr>
          <a:xfrm>
            <a:off x="70865" y="3037803"/>
            <a:ext cx="11880531" cy="1061257"/>
            <a:chOff x="30789" y="2740809"/>
            <a:chExt cx="11880531" cy="1061257"/>
          </a:xfrm>
        </p:grpSpPr>
        <p:sp>
          <p:nvSpPr>
            <p:cNvPr id="3729" name="Google Shape;3729;g1e0f3c47b18_2_79"/>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730" name="Google Shape;3730;g1e0f3c47b18_2_79"/>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 co-orientação de trabalho de conclusão de curso (TCC) ou monografia de graduação, o servidor docente poderá computar, em sua carga horária de trabalho semanal, 1 (um) ponto por trabalho co-orientado.</a:t>
              </a:r>
              <a:endParaRPr sz="1800">
                <a:solidFill>
                  <a:schemeClr val="dk1"/>
                </a:solidFill>
                <a:latin typeface="Calibri"/>
                <a:ea typeface="Calibri"/>
                <a:cs typeface="Calibri"/>
                <a:sym typeface="Calibri"/>
              </a:endParaRPr>
            </a:p>
          </p:txBody>
        </p:sp>
      </p:grpSp>
      <p:grpSp>
        <p:nvGrpSpPr>
          <p:cNvPr id="3731" name="Google Shape;3731;g1e0f3c47b18_2_79"/>
          <p:cNvGrpSpPr/>
          <p:nvPr/>
        </p:nvGrpSpPr>
        <p:grpSpPr>
          <a:xfrm>
            <a:off x="55903" y="4583238"/>
            <a:ext cx="11895593" cy="467100"/>
            <a:chOff x="30776" y="2909866"/>
            <a:chExt cx="11895593" cy="467100"/>
          </a:xfrm>
        </p:grpSpPr>
        <p:sp>
          <p:nvSpPr>
            <p:cNvPr id="3732" name="Google Shape;3732;g1e0f3c47b18_2_79"/>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733" name="Google Shape;3733;g1e0f3c47b18_2_79"/>
            <p:cNvSpPr txBox="1"/>
            <p:nvPr/>
          </p:nvSpPr>
          <p:spPr>
            <a:xfrm>
              <a:off x="1555969" y="29587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Não havia pontuação para co-orientação de TCC</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8" name="Shape 3738"/>
        <p:cNvGrpSpPr/>
        <p:nvPr/>
      </p:nvGrpSpPr>
      <p:grpSpPr>
        <a:xfrm>
          <a:off x="0" y="0"/>
          <a:ext cx="0" cy="0"/>
          <a:chOff x="0" y="0"/>
          <a:chExt cx="0" cy="0"/>
        </a:xfrm>
      </p:grpSpPr>
      <p:sp>
        <p:nvSpPr>
          <p:cNvPr id="3739" name="Google Shape;3739;g1e0f3c47b18_2_53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740" name="Google Shape;3740;g1e0f3c47b18_2_53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741" name="Google Shape;3741;g1e0f3c47b18_2_53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742" name="Google Shape;3742;g1e0f3c47b18_2_5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743" name="Google Shape;3743;g1e0f3c47b18_2_538"/>
          <p:cNvSpPr txBox="1"/>
          <p:nvPr>
            <p:ph idx="1" type="body"/>
          </p:nvPr>
        </p:nvSpPr>
        <p:spPr>
          <a:xfrm>
            <a:off x="70903" y="2087562"/>
            <a:ext cx="1480200" cy="55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744" name="Google Shape;3744;g1e0f3c47b18_2_538"/>
          <p:cNvSpPr txBox="1"/>
          <p:nvPr/>
        </p:nvSpPr>
        <p:spPr>
          <a:xfrm>
            <a:off x="1551011" y="1944573"/>
            <a:ext cx="10400400" cy="2045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a:p>
          <a:p>
            <a:pPr indent="452603" lvl="0" marL="97853"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3745" name="Google Shape;3745;g1e0f3c47b18_2_53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C00000"/>
                </a:solidFill>
                <a:latin typeface="Century"/>
                <a:ea typeface="Century"/>
                <a:cs typeface="Century"/>
                <a:sym typeface="Century"/>
              </a:rPr>
              <a:t>Ex</a:t>
            </a:r>
            <a:r>
              <a:rPr b="1" lang="pt-BR" sz="2200">
                <a:solidFill>
                  <a:srgbClr val="C00000"/>
                </a:solidFill>
                <a:latin typeface="Century"/>
                <a:ea typeface="Century"/>
                <a:cs typeface="Century"/>
                <a:sym typeface="Century"/>
              </a:rPr>
              <a:t>clusão </a:t>
            </a:r>
            <a:endParaRPr sz="2200">
              <a:solidFill>
                <a:srgbClr val="C00000"/>
              </a:solidFill>
              <a:latin typeface="Calibri"/>
              <a:ea typeface="Calibri"/>
              <a:cs typeface="Calibri"/>
              <a:sym typeface="Calibri"/>
            </a:endParaRPr>
          </a:p>
        </p:txBody>
      </p:sp>
      <p:sp>
        <p:nvSpPr>
          <p:cNvPr id="3746" name="Google Shape;3746;g1e0f3c47b18_2_53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3747" name="Google Shape;3747;g1e0f3c47b18_2_538"/>
          <p:cNvGrpSpPr/>
          <p:nvPr/>
        </p:nvGrpSpPr>
        <p:grpSpPr>
          <a:xfrm>
            <a:off x="70903" y="5646513"/>
            <a:ext cx="11880468" cy="467100"/>
            <a:chOff x="45776" y="3973141"/>
            <a:chExt cx="11880468" cy="467100"/>
          </a:xfrm>
        </p:grpSpPr>
        <p:sp>
          <p:nvSpPr>
            <p:cNvPr id="3748" name="Google Shape;3748;g1e0f3c47b18_2_53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749" name="Google Shape;3749;g1e0f3c47b18_2_53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Nova organização do documento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4" name="Shape 3754"/>
        <p:cNvGrpSpPr/>
        <p:nvPr/>
      </p:nvGrpSpPr>
      <p:grpSpPr>
        <a:xfrm>
          <a:off x="0" y="0"/>
          <a:ext cx="0" cy="0"/>
          <a:chOff x="0" y="0"/>
          <a:chExt cx="0" cy="0"/>
        </a:xfrm>
      </p:grpSpPr>
      <p:sp>
        <p:nvSpPr>
          <p:cNvPr id="3755" name="Google Shape;3755;p5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756" name="Google Shape;3756;p5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757" name="Google Shape;3757;p5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758" name="Google Shape;3758;p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759" name="Google Shape;3759;p5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760" name="Google Shape;3760;p58"/>
          <p:cNvSpPr txBox="1"/>
          <p:nvPr/>
        </p:nvSpPr>
        <p:spPr>
          <a:xfrm>
            <a:off x="1551011" y="1944572"/>
            <a:ext cx="10400495" cy="150554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a:p>
        </p:txBody>
      </p:sp>
      <p:sp>
        <p:nvSpPr>
          <p:cNvPr id="3761" name="Google Shape;3761;p5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762" name="Google Shape;3762;p5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3763" name="Google Shape;3763;p58"/>
          <p:cNvGrpSpPr/>
          <p:nvPr/>
        </p:nvGrpSpPr>
        <p:grpSpPr>
          <a:xfrm>
            <a:off x="70903" y="3945391"/>
            <a:ext cx="11865543" cy="1500000"/>
            <a:chOff x="45776" y="3332859"/>
            <a:chExt cx="11865543" cy="1500000"/>
          </a:xfrm>
        </p:grpSpPr>
        <p:sp>
          <p:nvSpPr>
            <p:cNvPr id="3764" name="Google Shape;3764;p5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765" name="Google Shape;3765;p58"/>
            <p:cNvSpPr txBox="1"/>
            <p:nvPr/>
          </p:nvSpPr>
          <p:spPr>
            <a:xfrm>
              <a:off x="1540919" y="3332859"/>
              <a:ext cx="10370400" cy="1500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a:t>
              </a:r>
              <a:r>
                <a:rPr b="1" lang="pt-BR" sz="1900">
                  <a:solidFill>
                    <a:srgbClr val="0000FF"/>
                  </a:solidFill>
                  <a:latin typeface="Calibri"/>
                  <a:ea typeface="Calibri"/>
                  <a:cs typeface="Calibri"/>
                  <a:sym typeface="Calibri"/>
                </a:rPr>
                <a:t>4 (quatro) </a:t>
              </a:r>
              <a:r>
                <a:rPr b="1" lang="pt-BR" sz="1900">
                  <a:solidFill>
                    <a:schemeClr val="dk1"/>
                  </a:solidFill>
                  <a:latin typeface="Calibri"/>
                  <a:ea typeface="Calibri"/>
                  <a:cs typeface="Calibri"/>
                  <a:sym typeface="Calibri"/>
                </a:rPr>
                <a:t>pontos por trabalho orientado. </a:t>
              </a:r>
              <a:endParaRPr>
                <a:solidFill>
                  <a:schemeClr val="dk2"/>
                </a:solidFill>
              </a:endParaRPr>
            </a:p>
            <a:p>
              <a:pPr indent="452603" lvl="0" marL="97853" rtl="0" algn="just">
                <a:spcBef>
                  <a:spcPts val="1854"/>
                </a:spcBef>
                <a:spcAft>
                  <a:spcPts val="0"/>
                </a:spcAft>
                <a:buClr>
                  <a:schemeClr val="dk2"/>
                </a:buClr>
                <a:buFont typeface="Arial"/>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sz="1800">
                <a:solidFill>
                  <a:schemeClr val="dk1"/>
                </a:solidFill>
                <a:latin typeface="Calibri"/>
                <a:ea typeface="Calibri"/>
                <a:cs typeface="Calibri"/>
                <a:sym typeface="Calibri"/>
              </a:endParaRPr>
            </a:p>
          </p:txBody>
        </p:sp>
      </p:grpSp>
      <p:grpSp>
        <p:nvGrpSpPr>
          <p:cNvPr id="3766" name="Google Shape;3766;p58"/>
          <p:cNvGrpSpPr/>
          <p:nvPr/>
        </p:nvGrpSpPr>
        <p:grpSpPr>
          <a:xfrm>
            <a:off x="70903" y="5646513"/>
            <a:ext cx="11880603" cy="467175"/>
            <a:chOff x="45776" y="3973141"/>
            <a:chExt cx="11880603" cy="467175"/>
          </a:xfrm>
        </p:grpSpPr>
        <p:sp>
          <p:nvSpPr>
            <p:cNvPr id="3767" name="Google Shape;3767;p5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768" name="Google Shape;3768;p58"/>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3" name="Shape 3773"/>
        <p:cNvGrpSpPr/>
        <p:nvPr/>
      </p:nvGrpSpPr>
      <p:grpSpPr>
        <a:xfrm>
          <a:off x="0" y="0"/>
          <a:ext cx="0" cy="0"/>
          <a:chOff x="0" y="0"/>
          <a:chExt cx="0" cy="0"/>
        </a:xfrm>
      </p:grpSpPr>
      <p:sp>
        <p:nvSpPr>
          <p:cNvPr id="3774" name="Google Shape;3774;g1e0f3c47b18_2_36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775" name="Google Shape;3775;g1e0f3c47b18_2_36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776" name="Google Shape;3776;g1e0f3c47b18_2_36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777" name="Google Shape;3777;g1e0f3c47b18_2_36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778" name="Google Shape;3778;g1e0f3c47b18_2_36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779" name="Google Shape;3779;g1e0f3c47b18_2_362"/>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a:p>
        </p:txBody>
      </p:sp>
      <p:sp>
        <p:nvSpPr>
          <p:cNvPr id="3780" name="Google Shape;3780;g1e0f3c47b18_2_36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781" name="Google Shape;3781;g1e0f3c47b18_2_36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3782" name="Google Shape;3782;g1e0f3c47b18_2_362"/>
          <p:cNvGrpSpPr/>
          <p:nvPr/>
        </p:nvGrpSpPr>
        <p:grpSpPr>
          <a:xfrm>
            <a:off x="55903" y="3768241"/>
            <a:ext cx="11880493" cy="1847100"/>
            <a:chOff x="30776" y="3155709"/>
            <a:chExt cx="11880493" cy="1847100"/>
          </a:xfrm>
        </p:grpSpPr>
        <p:sp>
          <p:nvSpPr>
            <p:cNvPr id="3783" name="Google Shape;3783;g1e0f3c47b18_2_362"/>
            <p:cNvSpPr txBox="1"/>
            <p:nvPr/>
          </p:nvSpPr>
          <p:spPr>
            <a:xfrm>
              <a:off x="30776" y="36994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784" name="Google Shape;3784;g1e0f3c47b18_2_362"/>
            <p:cNvSpPr txBox="1"/>
            <p:nvPr/>
          </p:nvSpPr>
          <p:spPr>
            <a:xfrm>
              <a:off x="1540869" y="315570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t>
              </a:r>
              <a:r>
                <a:rPr b="1" lang="pt-BR" sz="1900">
                  <a:solidFill>
                    <a:srgbClr val="0000FF"/>
                  </a:solidFill>
                  <a:latin typeface="Calibri"/>
                  <a:ea typeface="Calibri"/>
                  <a:cs typeface="Calibri"/>
                  <a:sym typeface="Calibri"/>
                </a:rPr>
                <a:t>ara a orientação de Trabalho de Conclusão de Curso (TCC), ou Monografia, de especialização em programas da Instituição ou em programas que o docente estiver cadastrado conforme regulamentação institucional, serão computadas em sua carga horária de trabalho semanal, duas horas por trabalho orientado. </a:t>
              </a:r>
              <a:endParaRPr b="1" sz="1900">
                <a:solidFill>
                  <a:srgbClr val="0000FF"/>
                </a:solidFill>
                <a:latin typeface="Calibri"/>
                <a:ea typeface="Calibri"/>
                <a:cs typeface="Calibri"/>
                <a:sym typeface="Calibri"/>
              </a:endParaRPr>
            </a:p>
            <a:p>
              <a:pPr indent="452603" lvl="0" marL="97853" rtl="0" algn="just">
                <a:spcBef>
                  <a:spcPts val="0"/>
                </a:spcBef>
                <a:spcAft>
                  <a:spcPts val="0"/>
                </a:spcAft>
                <a:buNone/>
              </a:pPr>
              <a:r>
                <a:rPr b="1" lang="pt-BR" sz="1900">
                  <a:solidFill>
                    <a:srgbClr val="0000FF"/>
                  </a:solidFill>
                  <a:latin typeface="Calibri"/>
                  <a:ea typeface="Calibri"/>
                  <a:cs typeface="Calibri"/>
                  <a:sym typeface="Calibri"/>
                </a:rPr>
                <a:t>Parágrafo único. Para o efeito da pontuação prevista no caput, deverá ser observado o limite máximo de três orientações por docente.</a:t>
              </a:r>
              <a:endParaRPr sz="1800">
                <a:solidFill>
                  <a:srgbClr val="0000FF"/>
                </a:solidFill>
                <a:latin typeface="Calibri"/>
                <a:ea typeface="Calibri"/>
                <a:cs typeface="Calibri"/>
                <a:sym typeface="Calibri"/>
              </a:endParaRPr>
            </a:p>
          </p:txBody>
        </p:sp>
      </p:grpSp>
      <p:grpSp>
        <p:nvGrpSpPr>
          <p:cNvPr id="3785" name="Google Shape;3785;g1e0f3c47b18_2_362"/>
          <p:cNvGrpSpPr/>
          <p:nvPr/>
        </p:nvGrpSpPr>
        <p:grpSpPr>
          <a:xfrm>
            <a:off x="70903" y="5646513"/>
            <a:ext cx="11880468" cy="467100"/>
            <a:chOff x="45776" y="3973141"/>
            <a:chExt cx="11880468" cy="467100"/>
          </a:xfrm>
        </p:grpSpPr>
        <p:sp>
          <p:nvSpPr>
            <p:cNvPr id="3786" name="Google Shape;3786;g1e0f3c47b18_2_36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787" name="Google Shape;3787;g1e0f3c47b18_2_362"/>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2" name="Shape 3792"/>
        <p:cNvGrpSpPr/>
        <p:nvPr/>
      </p:nvGrpSpPr>
      <p:grpSpPr>
        <a:xfrm>
          <a:off x="0" y="0"/>
          <a:ext cx="0" cy="0"/>
          <a:chOff x="0" y="0"/>
          <a:chExt cx="0" cy="0"/>
        </a:xfrm>
      </p:grpSpPr>
      <p:sp>
        <p:nvSpPr>
          <p:cNvPr id="3793" name="Google Shape;3793;g1e0f3c47b18_2_4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794" name="Google Shape;3794;g1e0f3c47b18_2_4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795" name="Google Shape;3795;g1e0f3c47b18_2_4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796" name="Google Shape;3796;g1e0f3c47b18_2_4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797" name="Google Shape;3797;g1e0f3c47b18_2_41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798" name="Google Shape;3798;g1e0f3c47b18_2_419"/>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a:p>
        </p:txBody>
      </p:sp>
      <p:sp>
        <p:nvSpPr>
          <p:cNvPr id="3799" name="Google Shape;3799;g1e0f3c47b18_2_41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800" name="Google Shape;3800;g1e0f3c47b18_2_41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3801" name="Google Shape;3801;g1e0f3c47b18_2_419"/>
          <p:cNvGrpSpPr/>
          <p:nvPr/>
        </p:nvGrpSpPr>
        <p:grpSpPr>
          <a:xfrm>
            <a:off x="70903" y="3945391"/>
            <a:ext cx="11865543" cy="1107382"/>
            <a:chOff x="45776" y="3332859"/>
            <a:chExt cx="11865543" cy="1107382"/>
          </a:xfrm>
        </p:grpSpPr>
        <p:sp>
          <p:nvSpPr>
            <p:cNvPr id="3802" name="Google Shape;3802;g1e0f3c47b18_2_4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803" name="Google Shape;3803;g1e0f3c47b18_2_419"/>
            <p:cNvSpPr txBox="1"/>
            <p:nvPr/>
          </p:nvSpPr>
          <p:spPr>
            <a:xfrm>
              <a:off x="1540919" y="333285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sz="1800">
                <a:solidFill>
                  <a:schemeClr val="dk1"/>
                </a:solidFill>
                <a:latin typeface="Calibri"/>
                <a:ea typeface="Calibri"/>
                <a:cs typeface="Calibri"/>
                <a:sym typeface="Calibri"/>
              </a:endParaRPr>
            </a:p>
          </p:txBody>
        </p:sp>
      </p:grpSp>
      <p:grpSp>
        <p:nvGrpSpPr>
          <p:cNvPr id="3804" name="Google Shape;3804;g1e0f3c47b18_2_419"/>
          <p:cNvGrpSpPr/>
          <p:nvPr/>
        </p:nvGrpSpPr>
        <p:grpSpPr>
          <a:xfrm>
            <a:off x="70903" y="5553609"/>
            <a:ext cx="11865493" cy="923400"/>
            <a:chOff x="45776" y="3880237"/>
            <a:chExt cx="11865493" cy="923400"/>
          </a:xfrm>
        </p:grpSpPr>
        <p:sp>
          <p:nvSpPr>
            <p:cNvPr id="3805" name="Google Shape;3805;g1e0f3c47b18_2_4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806" name="Google Shape;3806;g1e0f3c47b18_2_419"/>
            <p:cNvSpPr txBox="1"/>
            <p:nvPr/>
          </p:nvSpPr>
          <p:spPr>
            <a:xfrm>
              <a:off x="1540869" y="3880237"/>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Em muitos casos, os professores precisam orientar mais de 4 alunos em um semestre. Devido a essa restrição na Resolução, os professores acabam orientando um número maior de alunos e a pontuação não é registrada na Planilha de Jornada de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1" name="Shape 3811"/>
        <p:cNvGrpSpPr/>
        <p:nvPr/>
      </p:nvGrpSpPr>
      <p:grpSpPr>
        <a:xfrm>
          <a:off x="0" y="0"/>
          <a:ext cx="0" cy="0"/>
          <a:chOff x="0" y="0"/>
          <a:chExt cx="0" cy="0"/>
        </a:xfrm>
      </p:grpSpPr>
      <p:sp>
        <p:nvSpPr>
          <p:cNvPr id="3812" name="Google Shape;3812;g1e0f3c47b18_2_40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813" name="Google Shape;3813;g1e0f3c47b18_2_40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814" name="Google Shape;3814;g1e0f3c47b18_2_40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815" name="Google Shape;3815;g1e0f3c47b18_2_40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816" name="Google Shape;3816;g1e0f3c47b18_2_40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817" name="Google Shape;3817;g1e0f3c47b18_2_400"/>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a:p>
        </p:txBody>
      </p:sp>
      <p:sp>
        <p:nvSpPr>
          <p:cNvPr id="3818" name="Google Shape;3818;g1e0f3c47b18_2_40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819" name="Google Shape;3819;g1e0f3c47b18_2_40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3820" name="Google Shape;3820;g1e0f3c47b18_2_400"/>
          <p:cNvGrpSpPr/>
          <p:nvPr/>
        </p:nvGrpSpPr>
        <p:grpSpPr>
          <a:xfrm>
            <a:off x="70903" y="3945391"/>
            <a:ext cx="11865543" cy="1554600"/>
            <a:chOff x="45776" y="3332859"/>
            <a:chExt cx="11865543" cy="1554600"/>
          </a:xfrm>
        </p:grpSpPr>
        <p:sp>
          <p:nvSpPr>
            <p:cNvPr id="3821" name="Google Shape;3821;g1e0f3c47b18_2_40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822" name="Google Shape;3822;g1e0f3c47b18_2_400"/>
            <p:cNvSpPr txBox="1"/>
            <p:nvPr/>
          </p:nvSpPr>
          <p:spPr>
            <a:xfrm>
              <a:off x="1540919" y="3332859"/>
              <a:ext cx="10370400" cy="155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 orientação de monografia de especialização, o servidor docente poderá computar, em sua carga horária de trabalho semanal 2 (dois) pontos por trabalho orientado. </a:t>
              </a:r>
              <a:r>
                <a:rPr b="1" lang="pt-BR" sz="1900">
                  <a:solidFill>
                    <a:srgbClr val="0000FF"/>
                  </a:solidFill>
                  <a:latin typeface="Calibri"/>
                  <a:ea typeface="Calibri"/>
                  <a:cs typeface="Calibri"/>
                  <a:sym typeface="Calibri"/>
                </a:rPr>
                <a:t>Nos casos de co-orientação de trabalhos de especialização o servidor docente poderá computar em sua carga-horária de trabalho 1 (um) ponto por trabalho orientado, limitada a 2 (duas) co-orientações por docente. </a:t>
              </a:r>
              <a:endParaRPr sz="1800">
                <a:solidFill>
                  <a:srgbClr val="0000FF"/>
                </a:solidFill>
                <a:latin typeface="Calibri"/>
                <a:ea typeface="Calibri"/>
                <a:cs typeface="Calibri"/>
                <a:sym typeface="Calibri"/>
              </a:endParaRPr>
            </a:p>
          </p:txBody>
        </p:sp>
      </p:grpSp>
      <p:grpSp>
        <p:nvGrpSpPr>
          <p:cNvPr id="3823" name="Google Shape;3823;g1e0f3c47b18_2_400"/>
          <p:cNvGrpSpPr/>
          <p:nvPr/>
        </p:nvGrpSpPr>
        <p:grpSpPr>
          <a:xfrm>
            <a:off x="70903" y="5553609"/>
            <a:ext cx="11865493" cy="646500"/>
            <a:chOff x="45776" y="3880237"/>
            <a:chExt cx="11865493" cy="646500"/>
          </a:xfrm>
        </p:grpSpPr>
        <p:sp>
          <p:nvSpPr>
            <p:cNvPr id="3824" name="Google Shape;3824;g1e0f3c47b18_2_40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825" name="Google Shape;3825;g1e0f3c47b18_2_400"/>
            <p:cNvSpPr txBox="1"/>
            <p:nvPr/>
          </p:nvSpPr>
          <p:spPr>
            <a:xfrm>
              <a:off x="1540869" y="3880237"/>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atividades de coorientação de monografia de especialização são realizadas pelos docentes atualmente, sem serem contabilizadas na carga-horária da Jornada.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0" name="Shape 3830"/>
        <p:cNvGrpSpPr/>
        <p:nvPr/>
      </p:nvGrpSpPr>
      <p:grpSpPr>
        <a:xfrm>
          <a:off x="0" y="0"/>
          <a:ext cx="0" cy="0"/>
          <a:chOff x="0" y="0"/>
          <a:chExt cx="0" cy="0"/>
        </a:xfrm>
      </p:grpSpPr>
      <p:sp>
        <p:nvSpPr>
          <p:cNvPr id="3831" name="Google Shape;3831;g1e0f3c47b18_2_44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832" name="Google Shape;3832;g1e0f3c47b18_2_44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833" name="Google Shape;3833;g1e0f3c47b18_2_44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834" name="Google Shape;3834;g1e0f3c47b18_2_4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835" name="Google Shape;3835;g1e0f3c47b18_2_44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836" name="Google Shape;3836;g1e0f3c47b18_2_440"/>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a:p>
        </p:txBody>
      </p:sp>
      <p:sp>
        <p:nvSpPr>
          <p:cNvPr id="3837" name="Google Shape;3837;g1e0f3c47b18_2_44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838" name="Google Shape;3838;g1e0f3c47b18_2_440"/>
          <p:cNvSpPr txBox="1"/>
          <p:nvPr/>
        </p:nvSpPr>
        <p:spPr>
          <a:xfrm>
            <a:off x="6289881" y="1305000"/>
            <a:ext cx="3497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 Goiânia DAA II</a:t>
            </a:r>
            <a:endParaRPr sz="2200">
              <a:solidFill>
                <a:schemeClr val="dk1"/>
              </a:solidFill>
              <a:latin typeface="Calibri"/>
              <a:ea typeface="Calibri"/>
              <a:cs typeface="Calibri"/>
              <a:sym typeface="Calibri"/>
            </a:endParaRPr>
          </a:p>
        </p:txBody>
      </p:sp>
      <p:grpSp>
        <p:nvGrpSpPr>
          <p:cNvPr id="3839" name="Google Shape;3839;g1e0f3c47b18_2_440"/>
          <p:cNvGrpSpPr/>
          <p:nvPr/>
        </p:nvGrpSpPr>
        <p:grpSpPr>
          <a:xfrm>
            <a:off x="70903" y="3945391"/>
            <a:ext cx="11865543" cy="1500000"/>
            <a:chOff x="45776" y="3332859"/>
            <a:chExt cx="11865543" cy="1500000"/>
          </a:xfrm>
        </p:grpSpPr>
        <p:sp>
          <p:nvSpPr>
            <p:cNvPr id="3840" name="Google Shape;3840;g1e0f3c47b18_2_44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841" name="Google Shape;3841;g1e0f3c47b18_2_440"/>
            <p:cNvSpPr txBox="1"/>
            <p:nvPr/>
          </p:nvSpPr>
          <p:spPr>
            <a:xfrm>
              <a:off x="1540919" y="3332859"/>
              <a:ext cx="10370400" cy="1500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a:t>
              </a:r>
              <a:r>
                <a:rPr b="1" lang="pt-BR" sz="1900">
                  <a:solidFill>
                    <a:srgbClr val="0000FF"/>
                  </a:solidFill>
                  <a:latin typeface="Calibri"/>
                  <a:ea typeface="Calibri"/>
                  <a:cs typeface="Calibri"/>
                  <a:sym typeface="Calibri"/>
                </a:rPr>
                <a:t>3</a:t>
              </a:r>
              <a:r>
                <a:rPr b="1" lang="pt-BR" sz="1900">
                  <a:solidFill>
                    <a:srgbClr val="0000FF"/>
                  </a:solidFill>
                  <a:latin typeface="Calibri"/>
                  <a:ea typeface="Calibri"/>
                  <a:cs typeface="Calibri"/>
                  <a:sym typeface="Calibri"/>
                </a:rPr>
                <a:t> (três) </a:t>
              </a:r>
              <a:r>
                <a:rPr b="1" lang="pt-BR" sz="1900">
                  <a:solidFill>
                    <a:schemeClr val="dk1"/>
                  </a:solidFill>
                  <a:latin typeface="Calibri"/>
                  <a:ea typeface="Calibri"/>
                  <a:cs typeface="Calibri"/>
                  <a:sym typeface="Calibri"/>
                </a:rPr>
                <a:t>pontos por trabalho orientado. </a:t>
              </a:r>
              <a:endParaRPr>
                <a:solidFill>
                  <a:schemeClr val="dk2"/>
                </a:solidFill>
              </a:endParaRPr>
            </a:p>
            <a:p>
              <a:pPr indent="452603" lvl="0" marL="97853"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sz="1800">
                <a:solidFill>
                  <a:schemeClr val="dk1"/>
                </a:solidFill>
                <a:latin typeface="Calibri"/>
                <a:ea typeface="Calibri"/>
                <a:cs typeface="Calibri"/>
                <a:sym typeface="Calibri"/>
              </a:endParaRPr>
            </a:p>
          </p:txBody>
        </p:sp>
      </p:grpSp>
      <p:grpSp>
        <p:nvGrpSpPr>
          <p:cNvPr id="3842" name="Google Shape;3842;g1e0f3c47b18_2_440"/>
          <p:cNvGrpSpPr/>
          <p:nvPr/>
        </p:nvGrpSpPr>
        <p:grpSpPr>
          <a:xfrm>
            <a:off x="70903" y="5646513"/>
            <a:ext cx="11880468" cy="695421"/>
            <a:chOff x="45776" y="3973141"/>
            <a:chExt cx="11880468" cy="695421"/>
          </a:xfrm>
        </p:grpSpPr>
        <p:sp>
          <p:nvSpPr>
            <p:cNvPr id="3843" name="Google Shape;3843;g1e0f3c47b18_2_44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844" name="Google Shape;3844;g1e0f3c47b18_2_440"/>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Ajuste na pontuação, Considerando o trabalho docente na orientação, é necessário que faça a correção do fator.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e0ef8b40d4_0_556"/>
          <p:cNvSpPr txBox="1"/>
          <p:nvPr>
            <p:ph type="ctrTitle"/>
          </p:nvPr>
        </p:nvSpPr>
        <p:spPr>
          <a:xfrm>
            <a:off x="2813188" y="2074150"/>
            <a:ext cx="9275400" cy="1097700"/>
          </a:xfrm>
          <a:prstGeom prst="rect">
            <a:avLst/>
          </a:prstGeom>
          <a:noFill/>
          <a:ln>
            <a:noFill/>
          </a:ln>
          <a:effectLst>
            <a:outerShdw blurRad="57150" rotWithShape="0" algn="bl" dir="5400000" dist="19050">
              <a:srgbClr val="000000">
                <a:alpha val="50000"/>
              </a:srgbClr>
            </a:outerShdw>
          </a:effectLst>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990"/>
              <a:buFont typeface="Arial"/>
              <a:buNone/>
            </a:pPr>
            <a:r>
              <a:rPr lang="pt-BR" sz="2000"/>
              <a:t>Composição do Grupo de Trabalho (GT) responsável por conduzir a reformulação do Regulamento da Jornada de Trabalho dos Servidores Docentes do IFG </a:t>
            </a:r>
            <a:endParaRPr sz="2000"/>
          </a:p>
          <a:p>
            <a:pPr indent="0" lvl="0" marL="0" rtl="0" algn="l">
              <a:lnSpc>
                <a:spcPct val="90000"/>
              </a:lnSpc>
              <a:spcBef>
                <a:spcPts val="0"/>
              </a:spcBef>
              <a:spcAft>
                <a:spcPts val="0"/>
              </a:spcAft>
              <a:buClr>
                <a:schemeClr val="dk2"/>
              </a:buClr>
              <a:buSzPts val="990"/>
              <a:buFont typeface="Arial"/>
              <a:buNone/>
            </a:pPr>
            <a:r>
              <a:rPr lang="pt-BR" sz="2000"/>
              <a:t>PORTARIA Nº 0670 - REITORIA/IFG, </a:t>
            </a:r>
            <a:endParaRPr sz="2000"/>
          </a:p>
          <a:p>
            <a:pPr indent="0" lvl="0" marL="0" rtl="0" algn="l">
              <a:lnSpc>
                <a:spcPct val="90000"/>
              </a:lnSpc>
              <a:spcBef>
                <a:spcPts val="0"/>
              </a:spcBef>
              <a:spcAft>
                <a:spcPts val="0"/>
              </a:spcAft>
              <a:buClr>
                <a:schemeClr val="dk2"/>
              </a:buClr>
              <a:buSzPts val="990"/>
              <a:buFont typeface="Arial"/>
              <a:buNone/>
            </a:pPr>
            <a:r>
              <a:rPr lang="pt-BR" sz="2000"/>
              <a:t>DE 22 DE MARÇO DE 2023</a:t>
            </a:r>
            <a:endParaRPr sz="2000"/>
          </a:p>
          <a:p>
            <a:pPr indent="0" lvl="0" marL="0" rtl="0" algn="l">
              <a:lnSpc>
                <a:spcPct val="90000"/>
              </a:lnSpc>
              <a:spcBef>
                <a:spcPts val="0"/>
              </a:spcBef>
              <a:spcAft>
                <a:spcPts val="0"/>
              </a:spcAft>
              <a:buClr>
                <a:schemeClr val="dk2"/>
              </a:buClr>
              <a:buSzPts val="1100"/>
              <a:buFont typeface="Arial"/>
              <a:buNone/>
            </a:pPr>
            <a:r>
              <a:t/>
            </a:r>
            <a:endParaRPr sz="2000"/>
          </a:p>
          <a:p>
            <a:pPr indent="0" lvl="0" marL="0" rtl="0" algn="l">
              <a:lnSpc>
                <a:spcPct val="90000"/>
              </a:lnSpc>
              <a:spcBef>
                <a:spcPts val="0"/>
              </a:spcBef>
              <a:spcAft>
                <a:spcPts val="0"/>
              </a:spcAft>
              <a:buClr>
                <a:schemeClr val="dk2"/>
              </a:buClr>
              <a:buSzPts val="990"/>
              <a:buFont typeface="Arial"/>
              <a:buNone/>
            </a:pPr>
            <a:r>
              <a:t/>
            </a:r>
            <a:endParaRPr sz="2000"/>
          </a:p>
        </p:txBody>
      </p:sp>
      <p:sp>
        <p:nvSpPr>
          <p:cNvPr id="106" name="Google Shape;106;g1e0ef8b40d4_0_556"/>
          <p:cNvSpPr txBox="1"/>
          <p:nvPr>
            <p:ph idx="1" type="subTitle"/>
          </p:nvPr>
        </p:nvSpPr>
        <p:spPr>
          <a:xfrm>
            <a:off x="3175200" y="4538650"/>
            <a:ext cx="4963800" cy="865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t-BR"/>
              <a:t>Atualização da </a:t>
            </a:r>
            <a:r>
              <a:rPr lang="pt-BR" u="sng">
                <a:solidFill>
                  <a:schemeClr val="hlink"/>
                </a:solidFill>
                <a:hlinkClick r:id="rId3"/>
              </a:rPr>
              <a:t>Resolução 9/2011 </a:t>
            </a:r>
            <a:endParaRPr/>
          </a:p>
        </p:txBody>
      </p:sp>
      <p:pic>
        <p:nvPicPr>
          <p:cNvPr descr="Logo do IFG" id="107" name="Google Shape;107;g1e0ef8b40d4_0_556"/>
          <p:cNvPicPr preferRelativeResize="0"/>
          <p:nvPr/>
        </p:nvPicPr>
        <p:blipFill rotWithShape="1">
          <a:blip r:embed="rId4">
            <a:alphaModFix/>
          </a:blip>
          <a:srcRect b="0" l="0" r="0" t="0"/>
          <a:stretch/>
        </p:blipFill>
        <p:spPr>
          <a:xfrm>
            <a:off x="126350" y="253299"/>
            <a:ext cx="1847575" cy="2234400"/>
          </a:xfrm>
          <a:prstGeom prst="rect">
            <a:avLst/>
          </a:prstGeom>
          <a:noFill/>
          <a:ln>
            <a:noFill/>
          </a:ln>
        </p:spPr>
      </p:pic>
      <p:sp>
        <p:nvSpPr>
          <p:cNvPr id="108" name="Google Shape;108;g1e0ef8b40d4_0_556"/>
          <p:cNvSpPr txBox="1"/>
          <p:nvPr/>
        </p:nvSpPr>
        <p:spPr>
          <a:xfrm>
            <a:off x="3003975" y="2699550"/>
            <a:ext cx="89256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000">
                <a:latin typeface="Calibri"/>
                <a:ea typeface="Calibri"/>
                <a:cs typeface="Calibri"/>
                <a:sym typeface="Calibri"/>
              </a:rPr>
              <a:t>Thiago Goncalves Dias(Coordenador); Danyllo di Giorgio Martins da Mota; Eduardo de Carvalho Rezende; Juliana Moraes Franzão; Marcos Augusto Schliewe; Reginaldo Dias dos Santos; Samir Youssif Wehbi Arabi e Vinicius Carvalhaes.</a:t>
            </a:r>
            <a:endParaRPr sz="2000">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pt-BR" sz="2000" u="sng">
                <a:solidFill>
                  <a:schemeClr val="hlink"/>
                </a:solidFill>
                <a:latin typeface="Calibri"/>
                <a:ea typeface="Calibri"/>
                <a:cs typeface="Calibri"/>
                <a:sym typeface="Calibri"/>
                <a:hlinkClick r:id="rId5"/>
              </a:rPr>
              <a:t>https://sippag.ifg.edu.br/portarias/visualizar/?ano=2023&amp;numero=670&amp;hash=55df32e4924080e939c0f1b0cf772b2b#page=1</a:t>
            </a:r>
            <a:endParaRPr sz="2000">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df91a4005e_1_252"/>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427" name="Google Shape;427;g1df91a4005e_1_25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28" name="Google Shape;428;g1df91a4005e_1_25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29" name="Google Shape;429;g1df91a4005e_1_25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30" name="Google Shape;430;g1df91a4005e_1_252"/>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31" name="Google Shape;431;g1df91a4005e_1_252"/>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g1df91a4005e_1_25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433" name="Google Shape;433;g1df91a4005e_1_25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434" name="Google Shape;434;g1df91a4005e_1_252"/>
          <p:cNvGrpSpPr/>
          <p:nvPr/>
        </p:nvGrpSpPr>
        <p:grpSpPr>
          <a:xfrm>
            <a:off x="45776" y="3098692"/>
            <a:ext cx="11880593" cy="495168"/>
            <a:chOff x="45776" y="2934916"/>
            <a:chExt cx="11880593" cy="495168"/>
          </a:xfrm>
        </p:grpSpPr>
        <p:sp>
          <p:nvSpPr>
            <p:cNvPr id="435" name="Google Shape;435;g1df91a4005e_1_252"/>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36" name="Google Shape;436;g1df91a4005e_1_252"/>
            <p:cNvSpPr txBox="1"/>
            <p:nvPr/>
          </p:nvSpPr>
          <p:spPr>
            <a:xfrm>
              <a:off x="1555969" y="2968384"/>
              <a:ext cx="10370400" cy="461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sz="1200">
                  <a:solidFill>
                    <a:schemeClr val="dk2"/>
                  </a:solidFill>
                </a:rPr>
                <a:t>Art 5º A Tabela de Distribuição da Jornada Docente (ANEXO) não poderá ser utilizada para fins de classificação do trabalho docente, destinando-se tão somente à distribuição da Jornada de Trabalho Docente durante o ano letivo. </a:t>
              </a:r>
              <a:endParaRPr sz="2800"/>
            </a:p>
          </p:txBody>
        </p:sp>
      </p:grpSp>
      <p:grpSp>
        <p:nvGrpSpPr>
          <p:cNvPr id="437" name="Google Shape;437;g1df91a4005e_1_252"/>
          <p:cNvGrpSpPr/>
          <p:nvPr/>
        </p:nvGrpSpPr>
        <p:grpSpPr>
          <a:xfrm>
            <a:off x="45840" y="4554588"/>
            <a:ext cx="11880543" cy="2170219"/>
            <a:chOff x="45776" y="4700491"/>
            <a:chExt cx="11880543" cy="2170219"/>
          </a:xfrm>
        </p:grpSpPr>
        <p:sp>
          <p:nvSpPr>
            <p:cNvPr id="438" name="Google Shape;438;g1df91a4005e_1_252"/>
            <p:cNvSpPr txBox="1"/>
            <p:nvPr/>
          </p:nvSpPr>
          <p:spPr>
            <a:xfrm>
              <a:off x="45776" y="470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39" name="Google Shape;439;g1df91a4005e_1_252"/>
            <p:cNvSpPr txBox="1"/>
            <p:nvPr/>
          </p:nvSpPr>
          <p:spPr>
            <a:xfrm>
              <a:off x="1555919" y="4700510"/>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1"/>
                  </a:solidFill>
                  <a:latin typeface="Calibri"/>
                  <a:ea typeface="Calibri"/>
                  <a:cs typeface="Calibri"/>
                  <a:sym typeface="Calibri"/>
                </a:rPr>
                <a:t>Faz-se necessário inserir com clareza os documentos que norteiam a regulamentação da Jornada de Trabalho Docente no âmbito do IFG, que reflita o compromisso institucional de valorização do profissional de Educação. Outrossim, a Jornada de Trabalho deve ser distribuída de maneira justa e equânime entre os docentes, evitar que haja "autoexploração" do trabalho com fins de classificação para processos como editais de fomento, remoção, etc. A Jornada de Trabalho deve refletir de maneira justa o trabalho realizado por cada docente e do coletivo de docentes, além de estimular a colaboração e cooperação entre os docentes, e não a competitividade às custas de excesso de carga horária de trabalho. O artigo 1º foi alterado para Art 6º porque cabe ao docente, em primeiro plano, programar suas atividades acadêmicas, respeitando os regulamentos vigentes e também o que estará regulamentado neste documento, com o devido acompanhamento e anuência do Departamento de Áreas Acadêmicas e Direção Geral do Campus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9" name="Shape 3849"/>
        <p:cNvGrpSpPr/>
        <p:nvPr/>
      </p:nvGrpSpPr>
      <p:grpSpPr>
        <a:xfrm>
          <a:off x="0" y="0"/>
          <a:ext cx="0" cy="0"/>
          <a:chOff x="0" y="0"/>
          <a:chExt cx="0" cy="0"/>
        </a:xfrm>
      </p:grpSpPr>
      <p:sp>
        <p:nvSpPr>
          <p:cNvPr id="3850" name="Google Shape;3850;g1e0f3c47b18_2_46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851" name="Google Shape;3851;g1e0f3c47b18_2_4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852" name="Google Shape;3852;g1e0f3c47b18_2_4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853" name="Google Shape;3853;g1e0f3c47b18_2_4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854" name="Google Shape;3854;g1e0f3c47b18_2_46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855" name="Google Shape;3855;g1e0f3c47b18_2_460"/>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monografia de especialização, o servidor docente poderá computar, em sua carga horária de trabalho semanal, 2 (dois) pontos por trabalho orientado.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Para o efeito da pontuação prevista no caput, deverá ser observado o limite máximo de 4 (quatro) orientações por docente. </a:t>
            </a:r>
            <a:endParaRPr/>
          </a:p>
        </p:txBody>
      </p:sp>
      <p:sp>
        <p:nvSpPr>
          <p:cNvPr id="3856" name="Google Shape;3856;g1e0f3c47b18_2_46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857" name="Google Shape;3857;g1e0f3c47b18_2_460"/>
          <p:cNvSpPr txBox="1"/>
          <p:nvPr/>
        </p:nvSpPr>
        <p:spPr>
          <a:xfrm>
            <a:off x="6289876" y="1305000"/>
            <a:ext cx="2603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3858" name="Google Shape;3858;g1e0f3c47b18_2_460"/>
          <p:cNvGrpSpPr/>
          <p:nvPr/>
        </p:nvGrpSpPr>
        <p:grpSpPr>
          <a:xfrm>
            <a:off x="70903" y="3945391"/>
            <a:ext cx="11865543" cy="1107382"/>
            <a:chOff x="45776" y="3332859"/>
            <a:chExt cx="11865543" cy="1107382"/>
          </a:xfrm>
        </p:grpSpPr>
        <p:sp>
          <p:nvSpPr>
            <p:cNvPr id="3859" name="Google Shape;3859;g1e0f3c47b18_2_4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860" name="Google Shape;3860;g1e0f3c47b18_2_460"/>
            <p:cNvSpPr txBox="1"/>
            <p:nvPr/>
          </p:nvSpPr>
          <p:spPr>
            <a:xfrm>
              <a:off x="1540919" y="333285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19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 orientação de monografia de especialização, o servidor docente poderá computar, em sua carga horária de trabalho semanal, </a:t>
              </a:r>
              <a:r>
                <a:rPr b="1" lang="pt-BR" sz="1900">
                  <a:solidFill>
                    <a:srgbClr val="0000FF"/>
                  </a:solidFill>
                  <a:latin typeface="Calibri"/>
                  <a:ea typeface="Calibri"/>
                  <a:cs typeface="Calibri"/>
                  <a:sym typeface="Calibri"/>
                </a:rPr>
                <a:t>de acordo com projeto do curso. </a:t>
              </a:r>
              <a:r>
                <a:rPr b="1" lang="pt-BR" sz="1900">
                  <a:solidFill>
                    <a:srgbClr val="0000FF"/>
                  </a:solidFill>
                  <a:latin typeface="Calibri"/>
                  <a:ea typeface="Calibri"/>
                  <a:cs typeface="Calibri"/>
                  <a:sym typeface="Calibri"/>
                </a:rPr>
                <a:t> </a:t>
              </a:r>
              <a:endParaRPr sz="1800">
                <a:solidFill>
                  <a:srgbClr val="0000FF"/>
                </a:solidFill>
                <a:latin typeface="Calibri"/>
                <a:ea typeface="Calibri"/>
                <a:cs typeface="Calibri"/>
                <a:sym typeface="Calibri"/>
              </a:endParaRPr>
            </a:p>
          </p:txBody>
        </p:sp>
      </p:grpSp>
      <p:grpSp>
        <p:nvGrpSpPr>
          <p:cNvPr id="3861" name="Google Shape;3861;g1e0f3c47b18_2_460"/>
          <p:cNvGrpSpPr/>
          <p:nvPr/>
        </p:nvGrpSpPr>
        <p:grpSpPr>
          <a:xfrm>
            <a:off x="70903" y="5553609"/>
            <a:ext cx="11865493" cy="646500"/>
            <a:chOff x="45776" y="3880237"/>
            <a:chExt cx="11865493" cy="646500"/>
          </a:xfrm>
        </p:grpSpPr>
        <p:sp>
          <p:nvSpPr>
            <p:cNvPr id="3862" name="Google Shape;3862;g1e0f3c47b18_2_4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863" name="Google Shape;3863;g1e0f3c47b18_2_460"/>
            <p:cNvSpPr txBox="1"/>
            <p:nvPr/>
          </p:nvSpPr>
          <p:spPr>
            <a:xfrm>
              <a:off x="1540869" y="3880237"/>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Existe o pensamento que o projeto do curso deve prever a carga horária de orientação ( Horas- aulas previstas). Depois de aprovada no projeto curso deve computada na jornada semanal.</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8" name="Shape 3868"/>
        <p:cNvGrpSpPr/>
        <p:nvPr/>
      </p:nvGrpSpPr>
      <p:grpSpPr>
        <a:xfrm>
          <a:off x="0" y="0"/>
          <a:ext cx="0" cy="0"/>
          <a:chOff x="0" y="0"/>
          <a:chExt cx="0" cy="0"/>
        </a:xfrm>
      </p:grpSpPr>
      <p:sp>
        <p:nvSpPr>
          <p:cNvPr id="3869" name="Google Shape;3869;g1e0f3c47b18_2_38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870" name="Google Shape;3870;g1e0f3c47b18_2_38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871" name="Google Shape;3871;g1e0f3c47b18_2_38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872" name="Google Shape;3872;g1e0f3c47b18_2_38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873" name="Google Shape;3873;g1e0f3c47b18_2_38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874" name="Google Shape;3874;g1e0f3c47b18_2_381"/>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875" name="Google Shape;3875;g1e0f3c47b18_2_38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876" name="Google Shape;3876;g1e0f3c47b18_2_381"/>
          <p:cNvSpPr txBox="1"/>
          <p:nvPr/>
        </p:nvSpPr>
        <p:spPr>
          <a:xfrm>
            <a:off x="6289878" y="1305000"/>
            <a:ext cx="2948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3877" name="Google Shape;3877;g1e0f3c47b18_2_381"/>
          <p:cNvGrpSpPr/>
          <p:nvPr/>
        </p:nvGrpSpPr>
        <p:grpSpPr>
          <a:xfrm>
            <a:off x="70865" y="3452554"/>
            <a:ext cx="11865531" cy="646507"/>
            <a:chOff x="30789" y="3155559"/>
            <a:chExt cx="11865531" cy="646507"/>
          </a:xfrm>
        </p:grpSpPr>
        <p:sp>
          <p:nvSpPr>
            <p:cNvPr id="3878" name="Google Shape;3878;g1e0f3c47b18_2_381"/>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879" name="Google Shape;3879;g1e0f3c47b18_2_381"/>
            <p:cNvSpPr txBox="1"/>
            <p:nvPr/>
          </p:nvSpPr>
          <p:spPr>
            <a:xfrm>
              <a:off x="1525919" y="315555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Estabelecer o máximo de 20 horas para a realização de atividade de pesquisas e 20 horas para atividades de extensão, com organização a critério do docente.</a:t>
              </a:r>
              <a:endParaRPr sz="1800">
                <a:solidFill>
                  <a:schemeClr val="dk1"/>
                </a:solidFill>
                <a:latin typeface="Calibri"/>
                <a:ea typeface="Calibri"/>
                <a:cs typeface="Calibri"/>
                <a:sym typeface="Calibri"/>
              </a:endParaRPr>
            </a:p>
          </p:txBody>
        </p:sp>
      </p:grpSp>
      <p:grpSp>
        <p:nvGrpSpPr>
          <p:cNvPr id="3880" name="Google Shape;3880;g1e0f3c47b18_2_381"/>
          <p:cNvGrpSpPr/>
          <p:nvPr/>
        </p:nvGrpSpPr>
        <p:grpSpPr>
          <a:xfrm>
            <a:off x="55903" y="4583238"/>
            <a:ext cx="11895593" cy="467100"/>
            <a:chOff x="30776" y="2909866"/>
            <a:chExt cx="11895593" cy="467100"/>
          </a:xfrm>
        </p:grpSpPr>
        <p:sp>
          <p:nvSpPr>
            <p:cNvPr id="3881" name="Google Shape;3881;g1e0f3c47b18_2_381"/>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882" name="Google Shape;3882;g1e0f3c47b18_2_381"/>
            <p:cNvSpPr txBox="1"/>
            <p:nvPr/>
          </p:nvSpPr>
          <p:spPr>
            <a:xfrm>
              <a:off x="1555969" y="29587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Texto não sistematizado pelo campus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7" name="Shape 3887"/>
        <p:cNvGrpSpPr/>
        <p:nvPr/>
      </p:nvGrpSpPr>
      <p:grpSpPr>
        <a:xfrm>
          <a:off x="0" y="0"/>
          <a:ext cx="0" cy="0"/>
          <a:chOff x="0" y="0"/>
          <a:chExt cx="0" cy="0"/>
        </a:xfrm>
      </p:grpSpPr>
      <p:sp>
        <p:nvSpPr>
          <p:cNvPr id="3888" name="Google Shape;3888;g1e0f3c47b18_2_4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889" name="Google Shape;3889;g1e0f3c47b18_2_4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890" name="Google Shape;3890;g1e0f3c47b18_2_4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891" name="Google Shape;3891;g1e0f3c47b18_2_4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892" name="Google Shape;3892;g1e0f3c47b18_2_4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893" name="Google Shape;3893;g1e0f3c47b18_2_49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894" name="Google Shape;3894;g1e0f3c47b18_2_4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895" name="Google Shape;3895;g1e0f3c47b18_2_4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3896" name="Google Shape;3896;g1e0f3c47b18_2_498"/>
          <p:cNvGrpSpPr/>
          <p:nvPr/>
        </p:nvGrpSpPr>
        <p:grpSpPr>
          <a:xfrm>
            <a:off x="70865" y="3037803"/>
            <a:ext cx="11880531" cy="1061257"/>
            <a:chOff x="30789" y="2740809"/>
            <a:chExt cx="11880531" cy="1061257"/>
          </a:xfrm>
        </p:grpSpPr>
        <p:sp>
          <p:nvSpPr>
            <p:cNvPr id="3897" name="Google Shape;3897;g1e0f3c47b18_2_498"/>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898" name="Google Shape;3898;g1e0f3c47b18_2_498"/>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A participação de servidor docente em projeto integrador, como professor, de acordo com regulamentação específica, poderá computar, em sua carga horária semanal de trabalho, 2 pontos por projeto. </a:t>
              </a:r>
              <a:endParaRPr sz="1800">
                <a:solidFill>
                  <a:schemeClr val="dk1"/>
                </a:solidFill>
                <a:latin typeface="Calibri"/>
                <a:ea typeface="Calibri"/>
                <a:cs typeface="Calibri"/>
                <a:sym typeface="Calibri"/>
              </a:endParaRPr>
            </a:p>
          </p:txBody>
        </p:sp>
      </p:grpSp>
      <p:grpSp>
        <p:nvGrpSpPr>
          <p:cNvPr id="3899" name="Google Shape;3899;g1e0f3c47b18_2_498"/>
          <p:cNvGrpSpPr/>
          <p:nvPr/>
        </p:nvGrpSpPr>
        <p:grpSpPr>
          <a:xfrm>
            <a:off x="55903" y="4355109"/>
            <a:ext cx="11880493" cy="923400"/>
            <a:chOff x="30776" y="2681737"/>
            <a:chExt cx="11880493" cy="923400"/>
          </a:xfrm>
        </p:grpSpPr>
        <p:sp>
          <p:nvSpPr>
            <p:cNvPr id="3900" name="Google Shape;3900;g1e0f3c47b18_2_498"/>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901" name="Google Shape;3901;g1e0f3c47b18_2_498"/>
            <p:cNvSpPr txBox="1"/>
            <p:nvPr/>
          </p:nvSpPr>
          <p:spPr>
            <a:xfrm>
              <a:off x="1540869" y="2681737"/>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Anteriormente, no artigo 8, foram propostas as atividades de regência de aula. Houve destaque para TCC e projetos integradores. Se a proposta de projeto integrador for aceita. Deve haver pontuação para isto. O local para descreve a pontuação deve ser entre o artigos 17 ( TCC) e o artigo 19 (orientação)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6" name="Shape 3906"/>
        <p:cNvGrpSpPr/>
        <p:nvPr/>
      </p:nvGrpSpPr>
      <p:grpSpPr>
        <a:xfrm>
          <a:off x="0" y="0"/>
          <a:ext cx="0" cy="0"/>
          <a:chOff x="0" y="0"/>
          <a:chExt cx="0" cy="0"/>
        </a:xfrm>
      </p:grpSpPr>
      <p:sp>
        <p:nvSpPr>
          <p:cNvPr id="3907" name="Google Shape;3907;g1e0f3c47b18_2_51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908" name="Google Shape;3908;g1e0f3c47b18_2_51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909" name="Google Shape;3909;g1e0f3c47b18_2_51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910" name="Google Shape;3910;g1e0f3c47b18_2_5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911" name="Google Shape;3911;g1e0f3c47b18_2_51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912" name="Google Shape;3912;g1e0f3c47b18_2_517"/>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3913" name="Google Shape;3913;g1e0f3c47b18_2_51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3914" name="Google Shape;3914;g1e0f3c47b18_2_51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3915" name="Google Shape;3915;g1e0f3c47b18_2_517"/>
          <p:cNvGrpSpPr/>
          <p:nvPr/>
        </p:nvGrpSpPr>
        <p:grpSpPr>
          <a:xfrm>
            <a:off x="70865" y="3037803"/>
            <a:ext cx="11880531" cy="1061257"/>
            <a:chOff x="30789" y="2740809"/>
            <a:chExt cx="11880531" cy="1061257"/>
          </a:xfrm>
        </p:grpSpPr>
        <p:sp>
          <p:nvSpPr>
            <p:cNvPr id="3916" name="Google Shape;3916;g1e0f3c47b18_2_517"/>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917" name="Google Shape;3917;g1e0f3c47b18_2_517"/>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A participação de servidor docente em projeto integrador, como coordenador, de acordo com regulamentação específica, poderá computar, em sua carga horária semanal de trabalho, 3(três) pontos por projeto.</a:t>
              </a:r>
              <a:endParaRPr sz="1800">
                <a:solidFill>
                  <a:schemeClr val="dk1"/>
                </a:solidFill>
                <a:latin typeface="Calibri"/>
                <a:ea typeface="Calibri"/>
                <a:cs typeface="Calibri"/>
                <a:sym typeface="Calibri"/>
              </a:endParaRPr>
            </a:p>
          </p:txBody>
        </p:sp>
      </p:grpSp>
      <p:grpSp>
        <p:nvGrpSpPr>
          <p:cNvPr id="3918" name="Google Shape;3918;g1e0f3c47b18_2_517"/>
          <p:cNvGrpSpPr/>
          <p:nvPr/>
        </p:nvGrpSpPr>
        <p:grpSpPr>
          <a:xfrm>
            <a:off x="55903" y="4454034"/>
            <a:ext cx="11880493" cy="923400"/>
            <a:chOff x="30776" y="2780662"/>
            <a:chExt cx="11880493" cy="923400"/>
          </a:xfrm>
        </p:grpSpPr>
        <p:sp>
          <p:nvSpPr>
            <p:cNvPr id="3919" name="Google Shape;3919;g1e0f3c47b18_2_517"/>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920" name="Google Shape;3920;g1e0f3c47b18_2_517"/>
            <p:cNvSpPr txBox="1"/>
            <p:nvPr/>
          </p:nvSpPr>
          <p:spPr>
            <a:xfrm>
              <a:off x="1540869" y="278066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Anteriormente, no artigo 8, foram propostas as atividades de regência de aula. Houve destaque para TCC e projetos integradores. Se a proposta de projeto integrador for aceita. Deve haver pontuação para isto. O local para descreve a pontuação deve ser entre o artigos 17 ( TCC) e o artigo 19 (orientação)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5" name="Shape 3925"/>
        <p:cNvGrpSpPr/>
        <p:nvPr/>
      </p:nvGrpSpPr>
      <p:grpSpPr>
        <a:xfrm>
          <a:off x="0" y="0"/>
          <a:ext cx="0" cy="0"/>
          <a:chOff x="0" y="0"/>
          <a:chExt cx="0" cy="0"/>
        </a:xfrm>
      </p:grpSpPr>
      <p:sp>
        <p:nvSpPr>
          <p:cNvPr id="3926" name="Google Shape;3926;p6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927" name="Google Shape;3927;p6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928" name="Google Shape;3928;p6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929" name="Google Shape;3929;p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930" name="Google Shape;3930;p6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931" name="Google Shape;3931;p60"/>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4 (quatro) pontos, limitada a 2 (duas) orientações. </a:t>
            </a:r>
            <a:endParaRPr b="0" i="0" sz="2000" u="none" strike="noStrike">
              <a:solidFill>
                <a:schemeClr val="dk1"/>
              </a:solidFill>
              <a:latin typeface="Calibri"/>
              <a:ea typeface="Calibri"/>
              <a:cs typeface="Calibri"/>
              <a:sym typeface="Calibri"/>
            </a:endParaRPr>
          </a:p>
        </p:txBody>
      </p:sp>
      <p:sp>
        <p:nvSpPr>
          <p:cNvPr id="3932" name="Google Shape;3932;p6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3933" name="Google Shape;3933;p60"/>
          <p:cNvSpPr txBox="1"/>
          <p:nvPr/>
        </p:nvSpPr>
        <p:spPr>
          <a:xfrm>
            <a:off x="6289874" y="1305000"/>
            <a:ext cx="4254300" cy="467100"/>
          </a:xfrm>
          <a:prstGeom prst="rect">
            <a:avLst/>
          </a:prstGeom>
          <a:solidFill>
            <a:schemeClr val="lt1">
              <a:alpha val="52941"/>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Goiânia Oeste e Luziânia e Valparaíso</a:t>
            </a:r>
            <a:endParaRPr sz="2200">
              <a:solidFill>
                <a:schemeClr val="dk1"/>
              </a:solidFill>
              <a:latin typeface="Calibri"/>
              <a:ea typeface="Calibri"/>
              <a:cs typeface="Calibri"/>
              <a:sym typeface="Calibri"/>
            </a:endParaRPr>
          </a:p>
        </p:txBody>
      </p:sp>
      <p:grpSp>
        <p:nvGrpSpPr>
          <p:cNvPr id="3934" name="Google Shape;3934;p60"/>
          <p:cNvGrpSpPr/>
          <p:nvPr/>
        </p:nvGrpSpPr>
        <p:grpSpPr>
          <a:xfrm>
            <a:off x="70903" y="5646513"/>
            <a:ext cx="11880468" cy="695421"/>
            <a:chOff x="45776" y="3973141"/>
            <a:chExt cx="11880468" cy="695421"/>
          </a:xfrm>
        </p:grpSpPr>
        <p:sp>
          <p:nvSpPr>
            <p:cNvPr id="3935" name="Google Shape;3935;p6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936" name="Google Shape;3936;p60"/>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Atender nova lógica do documento, Não é atividade ensino por isso deve se excluído e deve ser incluído na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1" name="Shape 3941"/>
        <p:cNvGrpSpPr/>
        <p:nvPr/>
      </p:nvGrpSpPr>
      <p:grpSpPr>
        <a:xfrm>
          <a:off x="0" y="0"/>
          <a:ext cx="0" cy="0"/>
          <a:chOff x="0" y="0"/>
          <a:chExt cx="0" cy="0"/>
        </a:xfrm>
      </p:grpSpPr>
      <p:sp>
        <p:nvSpPr>
          <p:cNvPr id="3942" name="Google Shape;3942;p61"/>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943" name="Google Shape;3943;p6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944" name="Google Shape;3944;p6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945" name="Google Shape;3945;p6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946" name="Google Shape;3946;p6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947" name="Google Shape;3947;p61"/>
          <p:cNvSpPr txBox="1"/>
          <p:nvPr/>
        </p:nvSpPr>
        <p:spPr>
          <a:xfrm>
            <a:off x="1551011" y="1944572"/>
            <a:ext cx="10400400" cy="9696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4 (quatro) pontos, limitada a 2 (duas) orientações. </a:t>
            </a:r>
            <a:endParaRPr b="0" i="0" sz="2000" u="none" strike="noStrike">
              <a:solidFill>
                <a:schemeClr val="dk1"/>
              </a:solidFill>
              <a:latin typeface="Calibri"/>
              <a:ea typeface="Calibri"/>
              <a:cs typeface="Calibri"/>
              <a:sym typeface="Calibri"/>
            </a:endParaRPr>
          </a:p>
        </p:txBody>
      </p:sp>
      <p:sp>
        <p:nvSpPr>
          <p:cNvPr id="3948" name="Google Shape;3948;p6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949" name="Google Shape;3949;p6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3950" name="Google Shape;3950;p61"/>
          <p:cNvGrpSpPr/>
          <p:nvPr/>
        </p:nvGrpSpPr>
        <p:grpSpPr>
          <a:xfrm>
            <a:off x="70903" y="4157541"/>
            <a:ext cx="11880468" cy="954300"/>
            <a:chOff x="45776" y="3545009"/>
            <a:chExt cx="11880468" cy="954300"/>
          </a:xfrm>
        </p:grpSpPr>
        <p:sp>
          <p:nvSpPr>
            <p:cNvPr id="3951" name="Google Shape;3951;p6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952" name="Google Shape;3952;p61"/>
            <p:cNvSpPr txBox="1"/>
            <p:nvPr/>
          </p:nvSpPr>
          <p:spPr>
            <a:xfrm>
              <a:off x="1555844" y="3545009"/>
              <a:ext cx="10370400" cy="954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a:t>
              </a:r>
              <a:r>
                <a:rPr b="1" lang="pt-BR" sz="1900">
                  <a:solidFill>
                    <a:srgbClr val="0000FF"/>
                  </a:solidFill>
                  <a:latin typeface="Calibri"/>
                  <a:ea typeface="Calibri"/>
                  <a:cs typeface="Calibri"/>
                  <a:sym typeface="Calibri"/>
                </a:rPr>
                <a:t>10 (dez) pontos,</a:t>
              </a:r>
              <a:r>
                <a:rPr b="1" lang="pt-BR" sz="1900">
                  <a:solidFill>
                    <a:schemeClr val="dk1"/>
                  </a:solidFill>
                  <a:latin typeface="Calibri"/>
                  <a:ea typeface="Calibri"/>
                  <a:cs typeface="Calibri"/>
                  <a:sym typeface="Calibri"/>
                </a:rPr>
                <a:t> limitada a 2 (duas) orientações.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53" name="Google Shape;3953;p61"/>
          <p:cNvGrpSpPr/>
          <p:nvPr/>
        </p:nvGrpSpPr>
        <p:grpSpPr>
          <a:xfrm>
            <a:off x="70903" y="5646513"/>
            <a:ext cx="11880468" cy="467175"/>
            <a:chOff x="45776" y="3973141"/>
            <a:chExt cx="11880468" cy="467175"/>
          </a:xfrm>
        </p:grpSpPr>
        <p:sp>
          <p:nvSpPr>
            <p:cNvPr id="3954" name="Google Shape;3954;p6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955" name="Google Shape;3955;p61"/>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0" name="Shape 3960"/>
        <p:cNvGrpSpPr/>
        <p:nvPr/>
      </p:nvGrpSpPr>
      <p:grpSpPr>
        <a:xfrm>
          <a:off x="0" y="0"/>
          <a:ext cx="0" cy="0"/>
          <a:chOff x="0" y="0"/>
          <a:chExt cx="0" cy="0"/>
        </a:xfrm>
      </p:grpSpPr>
      <p:sp>
        <p:nvSpPr>
          <p:cNvPr id="3961" name="Google Shape;3961;g1e0f3c47b18_2_5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962" name="Google Shape;3962;g1e0f3c47b18_2_5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963" name="Google Shape;3963;g1e0f3c47b18_2_5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964" name="Google Shape;3964;g1e0f3c47b18_2_5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965" name="Google Shape;3965;g1e0f3c47b18_2_55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966" name="Google Shape;3966;g1e0f3c47b18_2_558"/>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4 (quatro) pontos, limitada a 2 (duas) orientações. </a:t>
            </a:r>
            <a:endParaRPr b="0" i="0" sz="2000" u="none" strike="noStrike">
              <a:solidFill>
                <a:schemeClr val="dk1"/>
              </a:solidFill>
              <a:latin typeface="Calibri"/>
              <a:ea typeface="Calibri"/>
              <a:cs typeface="Calibri"/>
              <a:sym typeface="Calibri"/>
            </a:endParaRPr>
          </a:p>
        </p:txBody>
      </p:sp>
      <p:sp>
        <p:nvSpPr>
          <p:cNvPr id="3967" name="Google Shape;3967;g1e0f3c47b18_2_5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968" name="Google Shape;3968;g1e0f3c47b18_2_5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3969" name="Google Shape;3969;g1e0f3c47b18_2_558"/>
          <p:cNvGrpSpPr/>
          <p:nvPr/>
        </p:nvGrpSpPr>
        <p:grpSpPr>
          <a:xfrm>
            <a:off x="55903" y="3117041"/>
            <a:ext cx="11865493" cy="2124000"/>
            <a:chOff x="30776" y="2504509"/>
            <a:chExt cx="11865493" cy="2124000"/>
          </a:xfrm>
        </p:grpSpPr>
        <p:sp>
          <p:nvSpPr>
            <p:cNvPr id="3970" name="Google Shape;3970;g1e0f3c47b18_2_558"/>
            <p:cNvSpPr txBox="1"/>
            <p:nvPr/>
          </p:nvSpPr>
          <p:spPr>
            <a:xfrm>
              <a:off x="30776" y="3097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971" name="Google Shape;3971;g1e0f3c47b18_2_558"/>
            <p:cNvSpPr txBox="1"/>
            <p:nvPr/>
          </p:nvSpPr>
          <p:spPr>
            <a:xfrm>
              <a:off x="1525869" y="2504509"/>
              <a:ext cx="10370400" cy="212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rgbClr val="0000FF"/>
                  </a:solidFill>
                  <a:latin typeface="Calibri"/>
                  <a:ea typeface="Calibri"/>
                  <a:cs typeface="Calibri"/>
                  <a:sym typeface="Calibri"/>
                </a:rPr>
                <a:t>Para a orientação de Trabalho de Conclusão de Curso (TCC), ou Monografia, de especialização em programas da Instituição ou em programas que o docente estiver cadastrado conforme regulamentação institucional, serão computadas em sua carga horária de trabalho semanal, duas horas por trabalho orientado.</a:t>
              </a:r>
              <a:endParaRPr b="1" sz="1900">
                <a:solidFill>
                  <a:srgbClr val="0000FF"/>
                </a:solidFill>
                <a:latin typeface="Calibri"/>
                <a:ea typeface="Calibri"/>
                <a:cs typeface="Calibri"/>
                <a:sym typeface="Calibri"/>
              </a:endParaRPr>
            </a:p>
            <a:p>
              <a:pPr indent="452603" lvl="0" marL="97853" rtl="0" algn="just">
                <a:spcBef>
                  <a:spcPts val="0"/>
                </a:spcBef>
                <a:spcAft>
                  <a:spcPts val="0"/>
                </a:spcAft>
                <a:buNone/>
              </a:pPr>
              <a:r>
                <a:rPr b="1" lang="pt-BR" sz="1900">
                  <a:solidFill>
                    <a:srgbClr val="0000FF"/>
                  </a:solidFill>
                  <a:latin typeface="Calibri"/>
                  <a:ea typeface="Calibri"/>
                  <a:cs typeface="Calibri"/>
                  <a:sym typeface="Calibri"/>
                </a:rPr>
                <a:t> Parágrafo único. Para o efeito da pontuação prevista no caput, deverá ser observado o limite máximo de três orientações por docente.</a:t>
              </a:r>
              <a:endParaRPr sz="2000">
                <a:solidFill>
                  <a:srgbClr val="0000FF"/>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72" name="Google Shape;3972;g1e0f3c47b18_2_558"/>
          <p:cNvGrpSpPr/>
          <p:nvPr/>
        </p:nvGrpSpPr>
        <p:grpSpPr>
          <a:xfrm>
            <a:off x="70903" y="5646513"/>
            <a:ext cx="11880468" cy="467100"/>
            <a:chOff x="45776" y="3973141"/>
            <a:chExt cx="11880468" cy="467100"/>
          </a:xfrm>
        </p:grpSpPr>
        <p:sp>
          <p:nvSpPr>
            <p:cNvPr id="3973" name="Google Shape;3973;g1e0f3c47b18_2_5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974" name="Google Shape;3974;g1e0f3c47b18_2_55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9" name="Shape 3979"/>
        <p:cNvGrpSpPr/>
        <p:nvPr/>
      </p:nvGrpSpPr>
      <p:grpSpPr>
        <a:xfrm>
          <a:off x="0" y="0"/>
          <a:ext cx="0" cy="0"/>
          <a:chOff x="0" y="0"/>
          <a:chExt cx="0" cy="0"/>
        </a:xfrm>
      </p:grpSpPr>
      <p:sp>
        <p:nvSpPr>
          <p:cNvPr id="3980" name="Google Shape;3980;g1e0f3c47b18_2_66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3981" name="Google Shape;3981;g1e0f3c47b18_2_6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3982" name="Google Shape;3982;g1e0f3c47b18_2_6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3983" name="Google Shape;3983;g1e0f3c47b18_2_6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3984" name="Google Shape;3984;g1e0f3c47b18_2_66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3985" name="Google Shape;3985;g1e0f3c47b18_2_660"/>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4 (quatro) pontos, limitada a 2 (duas) orientações. </a:t>
            </a:r>
            <a:endParaRPr b="0" i="0" sz="2000" u="none" strike="noStrike">
              <a:solidFill>
                <a:schemeClr val="dk1"/>
              </a:solidFill>
              <a:latin typeface="Calibri"/>
              <a:ea typeface="Calibri"/>
              <a:cs typeface="Calibri"/>
              <a:sym typeface="Calibri"/>
            </a:endParaRPr>
          </a:p>
        </p:txBody>
      </p:sp>
      <p:sp>
        <p:nvSpPr>
          <p:cNvPr id="3986" name="Google Shape;3986;g1e0f3c47b18_2_66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3987" name="Google Shape;3987;g1e0f3c47b18_2_6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3988" name="Google Shape;3988;g1e0f3c47b18_2_660"/>
          <p:cNvGrpSpPr/>
          <p:nvPr/>
        </p:nvGrpSpPr>
        <p:grpSpPr>
          <a:xfrm>
            <a:off x="55903" y="3117041"/>
            <a:ext cx="11865493" cy="1277400"/>
            <a:chOff x="30776" y="2504509"/>
            <a:chExt cx="11865493" cy="1277400"/>
          </a:xfrm>
        </p:grpSpPr>
        <p:sp>
          <p:nvSpPr>
            <p:cNvPr id="3989" name="Google Shape;3989;g1e0f3c47b18_2_660"/>
            <p:cNvSpPr txBox="1"/>
            <p:nvPr/>
          </p:nvSpPr>
          <p:spPr>
            <a:xfrm>
              <a:off x="30776" y="3097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3990" name="Google Shape;3990;g1e0f3c47b18_2_660"/>
            <p:cNvSpPr txBox="1"/>
            <p:nvPr/>
          </p:nvSpPr>
          <p:spPr>
            <a:xfrm>
              <a:off x="1525869" y="2504509"/>
              <a:ext cx="10370400" cy="1277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rgbClr val="0000FF"/>
                  </a:solidFill>
                  <a:latin typeface="Calibri"/>
                  <a:ea typeface="Calibri"/>
                  <a:cs typeface="Calibri"/>
                  <a:sym typeface="Calibri"/>
                </a:rPr>
                <a:t>Para cada orientação de dissertação de mestrado ou tese de doutorado em programas da Instituição ou em programas que o docente estiver cadastrado conforme regulamentação institucional, serão computadas em sua carga horária de trabalho semanal 2 horas, limitada a seis orientações</a:t>
              </a:r>
              <a:r>
                <a:rPr lang="pt-BR" sz="2000">
                  <a:solidFill>
                    <a:srgbClr val="0000FF"/>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3991" name="Google Shape;3991;g1e0f3c47b18_2_660"/>
          <p:cNvGrpSpPr/>
          <p:nvPr/>
        </p:nvGrpSpPr>
        <p:grpSpPr>
          <a:xfrm>
            <a:off x="70903" y="5646513"/>
            <a:ext cx="11880468" cy="467100"/>
            <a:chOff x="45776" y="3973141"/>
            <a:chExt cx="11880468" cy="467100"/>
          </a:xfrm>
        </p:grpSpPr>
        <p:sp>
          <p:nvSpPr>
            <p:cNvPr id="3992" name="Google Shape;3992;g1e0f3c47b18_2_6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3993" name="Google Shape;3993;g1e0f3c47b18_2_66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8" name="Shape 3998"/>
        <p:cNvGrpSpPr/>
        <p:nvPr/>
      </p:nvGrpSpPr>
      <p:grpSpPr>
        <a:xfrm>
          <a:off x="0" y="0"/>
          <a:ext cx="0" cy="0"/>
          <a:chOff x="0" y="0"/>
          <a:chExt cx="0" cy="0"/>
        </a:xfrm>
      </p:grpSpPr>
      <p:sp>
        <p:nvSpPr>
          <p:cNvPr id="3999" name="Google Shape;3999;g1e0f3c47b18_2_57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000" name="Google Shape;4000;g1e0f3c47b18_2_57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001" name="Google Shape;4001;g1e0f3c47b18_2_57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002" name="Google Shape;4002;g1e0f3c47b18_2_5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003" name="Google Shape;4003;g1e0f3c47b18_2_57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004" name="Google Shape;4004;g1e0f3c47b18_2_577"/>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4005" name="Google Shape;4005;g1e0f3c47b18_2_57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4006" name="Google Shape;4006;g1e0f3c47b18_2_577"/>
          <p:cNvSpPr txBox="1"/>
          <p:nvPr/>
        </p:nvSpPr>
        <p:spPr>
          <a:xfrm>
            <a:off x="6289878" y="1305000"/>
            <a:ext cx="2948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4007" name="Google Shape;4007;g1e0f3c47b18_2_577"/>
          <p:cNvGrpSpPr/>
          <p:nvPr/>
        </p:nvGrpSpPr>
        <p:grpSpPr>
          <a:xfrm>
            <a:off x="55890" y="3106478"/>
            <a:ext cx="12043006" cy="1200600"/>
            <a:chOff x="15814" y="2809484"/>
            <a:chExt cx="12043006" cy="1200600"/>
          </a:xfrm>
        </p:grpSpPr>
        <p:sp>
          <p:nvSpPr>
            <p:cNvPr id="4008" name="Google Shape;4008;g1e0f3c47b18_2_577"/>
            <p:cNvSpPr txBox="1"/>
            <p:nvPr/>
          </p:nvSpPr>
          <p:spPr>
            <a:xfrm>
              <a:off x="15814" y="3038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009" name="Google Shape;4009;g1e0f3c47b18_2_577"/>
            <p:cNvSpPr txBox="1"/>
            <p:nvPr/>
          </p:nvSpPr>
          <p:spPr>
            <a:xfrm>
              <a:off x="1688419" y="2809484"/>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Incluir parágrafo sobre co-orientação ou orientação em outras instituições em mestrado e doutorado. Dessa forma incluiria o inciso I: I - Orientação e co-orientação de dissertações de mestrado e teses de doutorado em outras instituições também serão computadas, desde que aprovada a participação do docente pelo colegiado de áreas acadêmicas.</a:t>
              </a:r>
              <a:endParaRPr sz="1800">
                <a:solidFill>
                  <a:schemeClr val="dk1"/>
                </a:solidFill>
                <a:latin typeface="Calibri"/>
                <a:ea typeface="Calibri"/>
                <a:cs typeface="Calibri"/>
                <a:sym typeface="Calibri"/>
              </a:endParaRPr>
            </a:p>
          </p:txBody>
        </p:sp>
      </p:grpSp>
      <p:grpSp>
        <p:nvGrpSpPr>
          <p:cNvPr id="4010" name="Google Shape;4010;g1e0f3c47b18_2_577"/>
          <p:cNvGrpSpPr/>
          <p:nvPr/>
        </p:nvGrpSpPr>
        <p:grpSpPr>
          <a:xfrm>
            <a:off x="55903" y="4583238"/>
            <a:ext cx="11895593" cy="467100"/>
            <a:chOff x="30776" y="2909866"/>
            <a:chExt cx="11895593" cy="467100"/>
          </a:xfrm>
        </p:grpSpPr>
        <p:sp>
          <p:nvSpPr>
            <p:cNvPr id="4011" name="Google Shape;4011;g1e0f3c47b18_2_577"/>
            <p:cNvSpPr txBox="1"/>
            <p:nvPr/>
          </p:nvSpPr>
          <p:spPr>
            <a:xfrm>
              <a:off x="30776" y="290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012" name="Google Shape;4012;g1e0f3c47b18_2_577"/>
            <p:cNvSpPr txBox="1"/>
            <p:nvPr/>
          </p:nvSpPr>
          <p:spPr>
            <a:xfrm>
              <a:off x="1555969" y="29587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Texto não sistematizado pelo campus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7" name="Shape 4017"/>
        <p:cNvGrpSpPr/>
        <p:nvPr/>
      </p:nvGrpSpPr>
      <p:grpSpPr>
        <a:xfrm>
          <a:off x="0" y="0"/>
          <a:ext cx="0" cy="0"/>
          <a:chOff x="0" y="0"/>
          <a:chExt cx="0" cy="0"/>
        </a:xfrm>
      </p:grpSpPr>
      <p:sp>
        <p:nvSpPr>
          <p:cNvPr id="4018" name="Google Shape;4018;g1e0f3c47b18_2_59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019" name="Google Shape;4019;g1e0f3c47b18_2_59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020" name="Google Shape;4020;g1e0f3c47b18_2_59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021" name="Google Shape;4021;g1e0f3c47b18_2_59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022" name="Google Shape;4022;g1e0f3c47b18_2_59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023" name="Google Shape;4023;g1e0f3c47b18_2_596"/>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4 (quatro) pontos, limitada a 2 (duas) orientações. </a:t>
            </a:r>
            <a:endParaRPr b="0" i="0" sz="2000" u="none" strike="noStrike">
              <a:solidFill>
                <a:schemeClr val="dk1"/>
              </a:solidFill>
              <a:latin typeface="Calibri"/>
              <a:ea typeface="Calibri"/>
              <a:cs typeface="Calibri"/>
              <a:sym typeface="Calibri"/>
            </a:endParaRPr>
          </a:p>
        </p:txBody>
      </p:sp>
      <p:sp>
        <p:nvSpPr>
          <p:cNvPr id="4024" name="Google Shape;4024;g1e0f3c47b18_2_59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025" name="Google Shape;4025;g1e0f3c47b18_2_59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4026" name="Google Shape;4026;g1e0f3c47b18_2_596"/>
          <p:cNvGrpSpPr/>
          <p:nvPr/>
        </p:nvGrpSpPr>
        <p:grpSpPr>
          <a:xfrm>
            <a:off x="70903" y="4157541"/>
            <a:ext cx="11880468" cy="954300"/>
            <a:chOff x="45776" y="3545009"/>
            <a:chExt cx="11880468" cy="954300"/>
          </a:xfrm>
        </p:grpSpPr>
        <p:sp>
          <p:nvSpPr>
            <p:cNvPr id="4027" name="Google Shape;4027;g1e0f3c47b18_2_59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028" name="Google Shape;4028;g1e0f3c47b18_2_596"/>
            <p:cNvSpPr txBox="1"/>
            <p:nvPr/>
          </p:nvSpPr>
          <p:spPr>
            <a:xfrm>
              <a:off x="1555844" y="3545009"/>
              <a:ext cx="103704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a:t>
              </a:r>
              <a:r>
                <a:rPr b="1" lang="pt-BR" sz="1900">
                  <a:solidFill>
                    <a:srgbClr val="0000FF"/>
                  </a:solidFill>
                  <a:latin typeface="Calibri"/>
                  <a:ea typeface="Calibri"/>
                  <a:cs typeface="Calibri"/>
                  <a:sym typeface="Calibri"/>
                </a:rPr>
                <a:t>03 </a:t>
              </a:r>
              <a:r>
                <a:rPr b="1" lang="pt-BR" sz="1900">
                  <a:solidFill>
                    <a:srgbClr val="0000FF"/>
                  </a:solidFill>
                  <a:latin typeface="Calibri"/>
                  <a:ea typeface="Calibri"/>
                  <a:cs typeface="Calibri"/>
                  <a:sym typeface="Calibri"/>
                </a:rPr>
                <a:t>(três) pontos,</a:t>
              </a:r>
              <a:r>
                <a:rPr b="1" lang="pt-BR" sz="1900">
                  <a:solidFill>
                    <a:schemeClr val="dk1"/>
                  </a:solidFill>
                  <a:latin typeface="Calibri"/>
                  <a:ea typeface="Calibri"/>
                  <a:cs typeface="Calibri"/>
                  <a:sym typeface="Calibri"/>
                </a:rPr>
                <a:t> </a:t>
              </a:r>
              <a:r>
                <a:rPr b="1" lang="pt-BR" sz="1900">
                  <a:solidFill>
                    <a:srgbClr val="0000FF"/>
                  </a:solidFill>
                  <a:latin typeface="Calibri"/>
                  <a:ea typeface="Calibri"/>
                  <a:cs typeface="Calibri"/>
                  <a:sym typeface="Calibri"/>
                </a:rPr>
                <a:t>limitada a 4 (quatro) orientações. </a:t>
              </a:r>
              <a:endParaRPr sz="2000">
                <a:solidFill>
                  <a:srgbClr val="0000FF"/>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0000FF"/>
                </a:solidFill>
                <a:latin typeface="Calibri"/>
                <a:ea typeface="Calibri"/>
                <a:cs typeface="Calibri"/>
                <a:sym typeface="Calibri"/>
              </a:endParaRPr>
            </a:p>
          </p:txBody>
        </p:sp>
      </p:grpSp>
      <p:grpSp>
        <p:nvGrpSpPr>
          <p:cNvPr id="4029" name="Google Shape;4029;g1e0f3c47b18_2_596"/>
          <p:cNvGrpSpPr/>
          <p:nvPr/>
        </p:nvGrpSpPr>
        <p:grpSpPr>
          <a:xfrm>
            <a:off x="70903" y="5646513"/>
            <a:ext cx="11880468" cy="467100"/>
            <a:chOff x="45776" y="3973141"/>
            <a:chExt cx="11880468" cy="467100"/>
          </a:xfrm>
        </p:grpSpPr>
        <p:sp>
          <p:nvSpPr>
            <p:cNvPr id="4030" name="Google Shape;4030;g1e0f3c47b18_2_59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031" name="Google Shape;4031;g1e0f3c47b18_2_596"/>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Adequação da pontuação à média de hora de atividade.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1e0d4280c43_1_110"/>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446" name="Google Shape;446;g1e0d4280c43_1_11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47" name="Google Shape;447;g1e0d4280c43_1_11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48" name="Google Shape;448;g1e0d4280c43_1_11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49" name="Google Shape;449;g1e0d4280c43_1_110"/>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50" name="Google Shape;450;g1e0d4280c43_1_110"/>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g1e0d4280c43_1_11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452" name="Google Shape;452;g1e0d4280c43_1_11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453" name="Google Shape;453;g1e0d4280c43_1_110"/>
          <p:cNvGrpSpPr/>
          <p:nvPr/>
        </p:nvGrpSpPr>
        <p:grpSpPr>
          <a:xfrm>
            <a:off x="45776" y="3098692"/>
            <a:ext cx="11880593" cy="633768"/>
            <a:chOff x="45776" y="2934916"/>
            <a:chExt cx="11880593" cy="633768"/>
          </a:xfrm>
        </p:grpSpPr>
        <p:sp>
          <p:nvSpPr>
            <p:cNvPr id="454" name="Google Shape;454;g1e0d4280c43_1_110"/>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55" name="Google Shape;455;g1e0d4280c43_1_110"/>
            <p:cNvSpPr txBox="1"/>
            <p:nvPr/>
          </p:nvSpPr>
          <p:spPr>
            <a:xfrm>
              <a:off x="1555969" y="2968384"/>
              <a:ext cx="10370400" cy="600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sz="1100">
                  <a:solidFill>
                    <a:schemeClr val="dk2"/>
                  </a:solidFill>
                </a:rPr>
                <a:t>Art 6º As atividades acadêmicas a serem desenvolvidas pelo servidor docente do Instituto Federal de Ciência e Tecnologia de Goiás serão definidas e programadas semestralmente pelo próprio docente com anuência do Departamento de Áreas </a:t>
              </a:r>
              <a:r>
                <a:rPr b="1" lang="pt-BR" sz="1100">
                  <a:solidFill>
                    <a:schemeClr val="dk2"/>
                  </a:solidFill>
                </a:rPr>
                <a:t>Acadêmicas,</a:t>
              </a:r>
              <a:r>
                <a:rPr b="1" lang="pt-BR" sz="1100">
                  <a:solidFill>
                    <a:schemeClr val="dk2"/>
                  </a:solidFill>
                </a:rPr>
                <a:t> sob acompanhamento da Direção Geral do Campus.</a:t>
              </a:r>
              <a:endParaRPr sz="2900"/>
            </a:p>
          </p:txBody>
        </p:sp>
      </p:grpSp>
      <p:grpSp>
        <p:nvGrpSpPr>
          <p:cNvPr id="456" name="Google Shape;456;g1e0d4280c43_1_110"/>
          <p:cNvGrpSpPr/>
          <p:nvPr/>
        </p:nvGrpSpPr>
        <p:grpSpPr>
          <a:xfrm>
            <a:off x="45840" y="4554588"/>
            <a:ext cx="11880543" cy="2170219"/>
            <a:chOff x="45776" y="4700491"/>
            <a:chExt cx="11880543" cy="2170219"/>
          </a:xfrm>
        </p:grpSpPr>
        <p:sp>
          <p:nvSpPr>
            <p:cNvPr id="457" name="Google Shape;457;g1e0d4280c43_1_110"/>
            <p:cNvSpPr txBox="1"/>
            <p:nvPr/>
          </p:nvSpPr>
          <p:spPr>
            <a:xfrm>
              <a:off x="45776" y="470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58" name="Google Shape;458;g1e0d4280c43_1_110"/>
            <p:cNvSpPr txBox="1"/>
            <p:nvPr/>
          </p:nvSpPr>
          <p:spPr>
            <a:xfrm>
              <a:off x="1555919" y="4700510"/>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1"/>
                  </a:solidFill>
                  <a:latin typeface="Calibri"/>
                  <a:ea typeface="Calibri"/>
                  <a:cs typeface="Calibri"/>
                  <a:sym typeface="Calibri"/>
                </a:rPr>
                <a:t>Faz-se necessário inserir com clareza os documentos que norteiam a regulamentação da Jornada de Trabalho Docente no âmbito do IFG, que reflita o compromisso institucional de valorização do profissional de Educação. Outrossim, a Jornada de Trabalho deve ser distribuída de maneira justa e equânime entre os docentes, evitar que haja "autoexploração" do trabalho com fins de classificação para processos como editais de fomento, remoção, etc. A Jornada de Trabalho deve refletir de maneira justa o trabalho realizado por cada docente e do coletivo de docentes, além de estimular a colaboração e cooperação entre os docentes, e não a competitividade às custas de excesso de carga horária de trabalho. O artigo 1º foi alterado para Art 6º porque cabe ao docente, em primeiro plano, programar suas atividades acadêmicas, respeitando os regulamentos vigentes e também o que estará regulamentado neste documento, com o devido acompanhamento e anuência do Departamento de Áreas Acadêmicas e Direção Geral do Campus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6" name="Shape 4036"/>
        <p:cNvGrpSpPr/>
        <p:nvPr/>
      </p:nvGrpSpPr>
      <p:grpSpPr>
        <a:xfrm>
          <a:off x="0" y="0"/>
          <a:ext cx="0" cy="0"/>
          <a:chOff x="0" y="0"/>
          <a:chExt cx="0" cy="0"/>
        </a:xfrm>
      </p:grpSpPr>
      <p:sp>
        <p:nvSpPr>
          <p:cNvPr id="4037" name="Google Shape;4037;g1e0f3c47b18_2_61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038" name="Google Shape;4038;g1e0f3c47b18_2_61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039" name="Google Shape;4039;g1e0f3c47b18_2_61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040" name="Google Shape;4040;g1e0f3c47b18_2_6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041" name="Google Shape;4041;g1e0f3c47b18_2_61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042" name="Google Shape;4042;g1e0f3c47b18_2_615"/>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4 (quatro) pontos, limitada a 2 (duas) orientações. </a:t>
            </a:r>
            <a:endParaRPr b="0" i="0" sz="2000" u="none" strike="noStrike">
              <a:solidFill>
                <a:schemeClr val="dk1"/>
              </a:solidFill>
              <a:latin typeface="Calibri"/>
              <a:ea typeface="Calibri"/>
              <a:cs typeface="Calibri"/>
              <a:sym typeface="Calibri"/>
            </a:endParaRPr>
          </a:p>
        </p:txBody>
      </p:sp>
      <p:sp>
        <p:nvSpPr>
          <p:cNvPr id="4043" name="Google Shape;4043;g1e0f3c47b18_2_61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044" name="Google Shape;4044;g1e0f3c47b18_2_61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4045" name="Google Shape;4045;g1e0f3c47b18_2_615"/>
          <p:cNvGrpSpPr/>
          <p:nvPr/>
        </p:nvGrpSpPr>
        <p:grpSpPr>
          <a:xfrm>
            <a:off x="70903" y="4157541"/>
            <a:ext cx="11880468" cy="954300"/>
            <a:chOff x="45776" y="3545009"/>
            <a:chExt cx="11880468" cy="954300"/>
          </a:xfrm>
        </p:grpSpPr>
        <p:sp>
          <p:nvSpPr>
            <p:cNvPr id="4046" name="Google Shape;4046;g1e0f3c47b18_2_61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047" name="Google Shape;4047;g1e0f3c47b18_2_615"/>
            <p:cNvSpPr txBox="1"/>
            <p:nvPr/>
          </p:nvSpPr>
          <p:spPr>
            <a:xfrm>
              <a:off x="1555844" y="3545009"/>
              <a:ext cx="103704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Art. 20o  - Para cada orientação de dissertação de mestrado, o servidor docente poderá computar, em sua carga horária de trabalho semanal, 4 (quatro) pontos.</a:t>
              </a:r>
              <a:endParaRPr sz="2000">
                <a:solidFill>
                  <a:srgbClr val="0000FF"/>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0000FF"/>
                </a:solidFill>
                <a:latin typeface="Calibri"/>
                <a:ea typeface="Calibri"/>
                <a:cs typeface="Calibri"/>
                <a:sym typeface="Calibri"/>
              </a:endParaRPr>
            </a:p>
          </p:txBody>
        </p:sp>
      </p:grpSp>
      <p:grpSp>
        <p:nvGrpSpPr>
          <p:cNvPr id="4048" name="Google Shape;4048;g1e0f3c47b18_2_615"/>
          <p:cNvGrpSpPr/>
          <p:nvPr/>
        </p:nvGrpSpPr>
        <p:grpSpPr>
          <a:xfrm>
            <a:off x="70903" y="5556834"/>
            <a:ext cx="11865493" cy="646500"/>
            <a:chOff x="45776" y="3883462"/>
            <a:chExt cx="11865493" cy="646500"/>
          </a:xfrm>
        </p:grpSpPr>
        <p:sp>
          <p:nvSpPr>
            <p:cNvPr id="4049" name="Google Shape;4049;g1e0f3c47b18_2_61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050" name="Google Shape;4050;g1e0f3c47b18_2_615"/>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limitar, os documentos das áreas da CAPES recomendam que em média os docentes devam ter 8 orientações entre mestrado e doutorado no programa.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5" name="Shape 4055"/>
        <p:cNvGrpSpPr/>
        <p:nvPr/>
      </p:nvGrpSpPr>
      <p:grpSpPr>
        <a:xfrm>
          <a:off x="0" y="0"/>
          <a:ext cx="0" cy="0"/>
          <a:chOff x="0" y="0"/>
          <a:chExt cx="0" cy="0"/>
        </a:xfrm>
      </p:grpSpPr>
      <p:sp>
        <p:nvSpPr>
          <p:cNvPr id="4056" name="Google Shape;4056;g1e0f3c47b18_2_63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057" name="Google Shape;4057;g1e0f3c47b18_2_63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058" name="Google Shape;4058;g1e0f3c47b18_2_63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059" name="Google Shape;4059;g1e0f3c47b18_2_6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060" name="Google Shape;4060;g1e0f3c47b18_2_63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061" name="Google Shape;4061;g1e0f3c47b18_2_635"/>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4 (quatro) pontos, limitada a 2 (duas) orientações. </a:t>
            </a:r>
            <a:endParaRPr b="0" i="0" sz="2000" u="none" strike="noStrike">
              <a:solidFill>
                <a:schemeClr val="dk1"/>
              </a:solidFill>
              <a:latin typeface="Calibri"/>
              <a:ea typeface="Calibri"/>
              <a:cs typeface="Calibri"/>
              <a:sym typeface="Calibri"/>
            </a:endParaRPr>
          </a:p>
        </p:txBody>
      </p:sp>
      <p:sp>
        <p:nvSpPr>
          <p:cNvPr id="4062" name="Google Shape;4062;g1e0f3c47b18_2_63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063" name="Google Shape;4063;g1e0f3c47b18_2_63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4064" name="Google Shape;4064;g1e0f3c47b18_2_635"/>
          <p:cNvGrpSpPr/>
          <p:nvPr/>
        </p:nvGrpSpPr>
        <p:grpSpPr>
          <a:xfrm>
            <a:off x="70903" y="4157541"/>
            <a:ext cx="11880468" cy="954300"/>
            <a:chOff x="45776" y="3545009"/>
            <a:chExt cx="11880468" cy="954300"/>
          </a:xfrm>
        </p:grpSpPr>
        <p:sp>
          <p:nvSpPr>
            <p:cNvPr id="4065" name="Google Shape;4065;g1e0f3c47b18_2_63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066" name="Google Shape;4066;g1e0f3c47b18_2_635"/>
            <p:cNvSpPr txBox="1"/>
            <p:nvPr/>
          </p:nvSpPr>
          <p:spPr>
            <a:xfrm>
              <a:off x="1555844" y="3545009"/>
              <a:ext cx="103704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cada orientação de dissertação de mestrado, o servidor docente poderá computar, em sua carga horária de trabalho semanal, </a:t>
              </a:r>
              <a:r>
                <a:rPr b="1" lang="pt-BR" sz="1900">
                  <a:solidFill>
                    <a:schemeClr val="dk2"/>
                  </a:solidFill>
                  <a:latin typeface="Calibri"/>
                  <a:ea typeface="Calibri"/>
                  <a:cs typeface="Calibri"/>
                  <a:sym typeface="Calibri"/>
                </a:rPr>
                <a:t>04 (quatro) pontos</a:t>
              </a:r>
              <a:r>
                <a:rPr b="1" lang="pt-BR" sz="1900">
                  <a:solidFill>
                    <a:srgbClr val="0000FF"/>
                  </a:solidFill>
                  <a:latin typeface="Calibri"/>
                  <a:ea typeface="Calibri"/>
                  <a:cs typeface="Calibri"/>
                  <a:sym typeface="Calibri"/>
                </a:rPr>
                <a:t>,</a:t>
              </a:r>
              <a:r>
                <a:rPr b="1" lang="pt-BR" sz="1900">
                  <a:solidFill>
                    <a:schemeClr val="dk1"/>
                  </a:solidFill>
                  <a:latin typeface="Calibri"/>
                  <a:ea typeface="Calibri"/>
                  <a:cs typeface="Calibri"/>
                  <a:sym typeface="Calibri"/>
                </a:rPr>
                <a:t> </a:t>
              </a:r>
              <a:r>
                <a:rPr b="1" lang="pt-BR" sz="1900">
                  <a:solidFill>
                    <a:srgbClr val="0000FF"/>
                  </a:solidFill>
                  <a:latin typeface="Calibri"/>
                  <a:ea typeface="Calibri"/>
                  <a:cs typeface="Calibri"/>
                  <a:sym typeface="Calibri"/>
                </a:rPr>
                <a:t>limitada a 4 (quatro) orientações. </a:t>
              </a:r>
              <a:endParaRPr sz="2000">
                <a:solidFill>
                  <a:srgbClr val="0000FF"/>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0000FF"/>
                </a:solidFill>
                <a:latin typeface="Calibri"/>
                <a:ea typeface="Calibri"/>
                <a:cs typeface="Calibri"/>
                <a:sym typeface="Calibri"/>
              </a:endParaRPr>
            </a:p>
          </p:txBody>
        </p:sp>
      </p:grpSp>
      <p:grpSp>
        <p:nvGrpSpPr>
          <p:cNvPr id="4067" name="Google Shape;4067;g1e0f3c47b18_2_635"/>
          <p:cNvGrpSpPr/>
          <p:nvPr/>
        </p:nvGrpSpPr>
        <p:grpSpPr>
          <a:xfrm>
            <a:off x="70903" y="5646513"/>
            <a:ext cx="11880468" cy="467100"/>
            <a:chOff x="45776" y="3973141"/>
            <a:chExt cx="11880468" cy="467100"/>
          </a:xfrm>
        </p:grpSpPr>
        <p:sp>
          <p:nvSpPr>
            <p:cNvPr id="4068" name="Google Shape;4068;g1e0f3c47b18_2_63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069" name="Google Shape;4069;g1e0f3c47b18_2_635"/>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Um professor no quadriênio deverá defender no mínimo 4 orientações, devido a orientações da CAPES.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4" name="Shape 4074"/>
        <p:cNvGrpSpPr/>
        <p:nvPr/>
      </p:nvGrpSpPr>
      <p:grpSpPr>
        <a:xfrm>
          <a:off x="0" y="0"/>
          <a:ext cx="0" cy="0"/>
          <a:chOff x="0" y="0"/>
          <a:chExt cx="0" cy="0"/>
        </a:xfrm>
      </p:grpSpPr>
      <p:sp>
        <p:nvSpPr>
          <p:cNvPr id="4075" name="Google Shape;4075;g1e0f3c47b18_2_71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076" name="Google Shape;4076;g1e0f3c47b18_2_7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077" name="Google Shape;4077;g1e0f3c47b18_2_7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078" name="Google Shape;4078;g1e0f3c47b18_2_7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079" name="Google Shape;4079;g1e0f3c47b18_2_71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080" name="Google Shape;4080;g1e0f3c47b18_2_718"/>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dissertação de mestrado, o servidor docente poderá computar, em sua carga horária de trabalho semanal, 2 (dois) pontos, limitada a 1 (uma) co-orientação. </a:t>
            </a:r>
            <a:endParaRPr b="0" i="0" sz="2000" u="none" strike="noStrike">
              <a:solidFill>
                <a:schemeClr val="dk1"/>
              </a:solidFill>
              <a:latin typeface="Calibri"/>
              <a:ea typeface="Calibri"/>
              <a:cs typeface="Calibri"/>
              <a:sym typeface="Calibri"/>
            </a:endParaRPr>
          </a:p>
        </p:txBody>
      </p:sp>
      <p:sp>
        <p:nvSpPr>
          <p:cNvPr id="4081" name="Google Shape;4081;g1e0f3c47b18_2_718"/>
          <p:cNvSpPr txBox="1"/>
          <p:nvPr/>
        </p:nvSpPr>
        <p:spPr>
          <a:xfrm>
            <a:off x="973489"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980000"/>
                </a:solidFill>
                <a:latin typeface="Century"/>
                <a:ea typeface="Century"/>
                <a:cs typeface="Century"/>
                <a:sym typeface="Century"/>
              </a:rPr>
              <a:t>Exclusão</a:t>
            </a:r>
            <a:endParaRPr sz="2200">
              <a:solidFill>
                <a:srgbClr val="980000"/>
              </a:solidFill>
              <a:latin typeface="Calibri"/>
              <a:ea typeface="Calibri"/>
              <a:cs typeface="Calibri"/>
              <a:sym typeface="Calibri"/>
            </a:endParaRPr>
          </a:p>
        </p:txBody>
      </p:sp>
      <p:sp>
        <p:nvSpPr>
          <p:cNvPr id="4082" name="Google Shape;4082;g1e0f3c47b18_2_718"/>
          <p:cNvSpPr txBox="1"/>
          <p:nvPr/>
        </p:nvSpPr>
        <p:spPr>
          <a:xfrm>
            <a:off x="4532425" y="1305000"/>
            <a:ext cx="74190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 Goiânia Oeste, Luziânia, Uruaçu e Valparaíso</a:t>
            </a:r>
            <a:endParaRPr sz="2200">
              <a:solidFill>
                <a:schemeClr val="dk1"/>
              </a:solidFill>
              <a:latin typeface="Calibri"/>
              <a:ea typeface="Calibri"/>
              <a:cs typeface="Calibri"/>
              <a:sym typeface="Calibri"/>
            </a:endParaRPr>
          </a:p>
        </p:txBody>
      </p:sp>
      <p:grpSp>
        <p:nvGrpSpPr>
          <p:cNvPr id="4083" name="Google Shape;4083;g1e0f3c47b18_2_718"/>
          <p:cNvGrpSpPr/>
          <p:nvPr/>
        </p:nvGrpSpPr>
        <p:grpSpPr>
          <a:xfrm>
            <a:off x="70903" y="5646513"/>
            <a:ext cx="11880468" cy="695421"/>
            <a:chOff x="45776" y="3973141"/>
            <a:chExt cx="11880468" cy="695421"/>
          </a:xfrm>
        </p:grpSpPr>
        <p:sp>
          <p:nvSpPr>
            <p:cNvPr id="4084" name="Google Shape;4084;g1e0f3c47b18_2_7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085" name="Google Shape;4085;g1e0f3c47b18_2_71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Condensar em um artigo único (orientação e coorientação); Não é atividade ensino por isso deve se excluído e deve ser incluído na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0" name="Shape 4090"/>
        <p:cNvGrpSpPr/>
        <p:nvPr/>
      </p:nvGrpSpPr>
      <p:grpSpPr>
        <a:xfrm>
          <a:off x="0" y="0"/>
          <a:ext cx="0" cy="0"/>
          <a:chOff x="0" y="0"/>
          <a:chExt cx="0" cy="0"/>
        </a:xfrm>
      </p:grpSpPr>
      <p:sp>
        <p:nvSpPr>
          <p:cNvPr id="4091" name="Google Shape;4091;p6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092" name="Google Shape;4092;p6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093" name="Google Shape;4093;p6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094" name="Google Shape;4094;p6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095" name="Google Shape;4095;p6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096" name="Google Shape;4096;p63"/>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dissertação de mestrado, o servidor docente poderá computar, em sua carga horária de trabalho semanal, 2 (dois) pontos, limitada a 1 (uma) co-orientação. </a:t>
            </a:r>
            <a:endParaRPr b="0" i="0" sz="2000" u="none" strike="noStrike">
              <a:solidFill>
                <a:schemeClr val="dk1"/>
              </a:solidFill>
              <a:latin typeface="Calibri"/>
              <a:ea typeface="Calibri"/>
              <a:cs typeface="Calibri"/>
              <a:sym typeface="Calibri"/>
            </a:endParaRPr>
          </a:p>
        </p:txBody>
      </p:sp>
      <p:sp>
        <p:nvSpPr>
          <p:cNvPr id="4097" name="Google Shape;4097;p6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098" name="Google Shape;4098;p6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099" name="Google Shape;4099;p63"/>
          <p:cNvGrpSpPr/>
          <p:nvPr/>
        </p:nvGrpSpPr>
        <p:grpSpPr>
          <a:xfrm>
            <a:off x="70903" y="4157541"/>
            <a:ext cx="11880468" cy="969600"/>
            <a:chOff x="45776" y="3545009"/>
            <a:chExt cx="11880468" cy="969600"/>
          </a:xfrm>
        </p:grpSpPr>
        <p:sp>
          <p:nvSpPr>
            <p:cNvPr id="4100" name="Google Shape;4100;p6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101" name="Google Shape;4101;p63"/>
            <p:cNvSpPr txBox="1"/>
            <p:nvPr/>
          </p:nvSpPr>
          <p:spPr>
            <a:xfrm>
              <a:off x="1555844" y="3545009"/>
              <a:ext cx="10370400" cy="969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21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dissertação de mestrado, o servidor docente poderá computar, em sua carga horária de trabalho semanal, </a:t>
              </a:r>
              <a:r>
                <a:rPr b="1" lang="pt-BR" sz="1900">
                  <a:solidFill>
                    <a:srgbClr val="0000FF"/>
                  </a:solidFill>
                  <a:latin typeface="Calibri"/>
                  <a:ea typeface="Calibri"/>
                  <a:cs typeface="Calibri"/>
                  <a:sym typeface="Calibri"/>
                </a:rPr>
                <a:t>5 (cinco) pontos, limitada a 2 (duas) co-orientações.</a:t>
              </a:r>
              <a:endParaRPr sz="1800">
                <a:solidFill>
                  <a:srgbClr val="0000FF"/>
                </a:solidFill>
                <a:latin typeface="Calibri"/>
                <a:ea typeface="Calibri"/>
                <a:cs typeface="Calibri"/>
                <a:sym typeface="Calibri"/>
              </a:endParaRPr>
            </a:p>
          </p:txBody>
        </p:sp>
      </p:grpSp>
      <p:grpSp>
        <p:nvGrpSpPr>
          <p:cNvPr id="4102" name="Google Shape;4102;p63"/>
          <p:cNvGrpSpPr/>
          <p:nvPr/>
        </p:nvGrpSpPr>
        <p:grpSpPr>
          <a:xfrm>
            <a:off x="70903" y="5646513"/>
            <a:ext cx="11880603" cy="467175"/>
            <a:chOff x="45776" y="3973141"/>
            <a:chExt cx="11880603" cy="467175"/>
          </a:xfrm>
        </p:grpSpPr>
        <p:sp>
          <p:nvSpPr>
            <p:cNvPr id="4103" name="Google Shape;4103;p6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104" name="Google Shape;4104;p63"/>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9" name="Shape 4109"/>
        <p:cNvGrpSpPr/>
        <p:nvPr/>
      </p:nvGrpSpPr>
      <p:grpSpPr>
        <a:xfrm>
          <a:off x="0" y="0"/>
          <a:ext cx="0" cy="0"/>
          <a:chOff x="0" y="0"/>
          <a:chExt cx="0" cy="0"/>
        </a:xfrm>
      </p:grpSpPr>
      <p:sp>
        <p:nvSpPr>
          <p:cNvPr id="4110" name="Google Shape;4110;g1e0f3c47b18_2_67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111" name="Google Shape;4111;g1e0f3c47b18_2_6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112" name="Google Shape;4112;g1e0f3c47b18_2_6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113" name="Google Shape;4113;g1e0f3c47b18_2_6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114" name="Google Shape;4114;g1e0f3c47b18_2_6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115" name="Google Shape;4115;g1e0f3c47b18_2_679"/>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dissertação de mestrado, o servidor docente poderá computar, em sua carga horária de trabalho semanal, 2 (dois) pontos, limitada a 1 (uma) co-orientação. </a:t>
            </a:r>
            <a:endParaRPr b="0" i="0" sz="2000" u="none" strike="noStrike">
              <a:solidFill>
                <a:schemeClr val="dk1"/>
              </a:solidFill>
              <a:latin typeface="Calibri"/>
              <a:ea typeface="Calibri"/>
              <a:cs typeface="Calibri"/>
              <a:sym typeface="Calibri"/>
            </a:endParaRPr>
          </a:p>
        </p:txBody>
      </p:sp>
      <p:sp>
        <p:nvSpPr>
          <p:cNvPr id="4116" name="Google Shape;4116;g1e0f3c47b18_2_6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117" name="Google Shape;4117;g1e0f3c47b18_2_6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4118" name="Google Shape;4118;g1e0f3c47b18_2_679"/>
          <p:cNvGrpSpPr/>
          <p:nvPr/>
        </p:nvGrpSpPr>
        <p:grpSpPr>
          <a:xfrm>
            <a:off x="55903" y="3415341"/>
            <a:ext cx="11880493" cy="1262100"/>
            <a:chOff x="30776" y="2802809"/>
            <a:chExt cx="11880493" cy="1262100"/>
          </a:xfrm>
        </p:grpSpPr>
        <p:sp>
          <p:nvSpPr>
            <p:cNvPr id="4119" name="Google Shape;4119;g1e0f3c47b18_2_679"/>
            <p:cNvSpPr txBox="1"/>
            <p:nvPr/>
          </p:nvSpPr>
          <p:spPr>
            <a:xfrm>
              <a:off x="30776" y="3200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120" name="Google Shape;4120;g1e0f3c47b18_2_679"/>
            <p:cNvSpPr txBox="1"/>
            <p:nvPr/>
          </p:nvSpPr>
          <p:spPr>
            <a:xfrm>
              <a:off x="1540869" y="280280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Nos casos de co-orientação de dissertação de mestrado o</a:t>
              </a:r>
              <a:r>
                <a:rPr b="1" lang="pt-BR" sz="1900">
                  <a:solidFill>
                    <a:srgbClr val="0000FF"/>
                  </a:solidFill>
                  <a:latin typeface="Calibri"/>
                  <a:ea typeface="Calibri"/>
                  <a:cs typeface="Calibri"/>
                  <a:sym typeface="Calibri"/>
                </a:rPr>
                <a:t>u tese de doutorado em programas da Instituição ou em programas que o docente estiver cadastrado conforme regulamentação institucional, será computado em sua carga horária de trabalho semanal, 1 hora, limitada a duas co-orientação.</a:t>
              </a:r>
              <a:endParaRPr sz="1800">
                <a:solidFill>
                  <a:srgbClr val="0000FF"/>
                </a:solidFill>
                <a:latin typeface="Calibri"/>
                <a:ea typeface="Calibri"/>
                <a:cs typeface="Calibri"/>
                <a:sym typeface="Calibri"/>
              </a:endParaRPr>
            </a:p>
          </p:txBody>
        </p:sp>
      </p:grpSp>
      <p:grpSp>
        <p:nvGrpSpPr>
          <p:cNvPr id="4121" name="Google Shape;4121;g1e0f3c47b18_2_679"/>
          <p:cNvGrpSpPr/>
          <p:nvPr/>
        </p:nvGrpSpPr>
        <p:grpSpPr>
          <a:xfrm>
            <a:off x="70903" y="5646513"/>
            <a:ext cx="11880468" cy="467100"/>
            <a:chOff x="45776" y="3973141"/>
            <a:chExt cx="11880468" cy="467100"/>
          </a:xfrm>
        </p:grpSpPr>
        <p:sp>
          <p:nvSpPr>
            <p:cNvPr id="4122" name="Google Shape;4122;g1e0f3c47b18_2_6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123" name="Google Shape;4123;g1e0f3c47b18_2_67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8" name="Shape 4128"/>
        <p:cNvGrpSpPr/>
        <p:nvPr/>
      </p:nvGrpSpPr>
      <p:grpSpPr>
        <a:xfrm>
          <a:off x="0" y="0"/>
          <a:ext cx="0" cy="0"/>
          <a:chOff x="0" y="0"/>
          <a:chExt cx="0" cy="0"/>
        </a:xfrm>
      </p:grpSpPr>
      <p:sp>
        <p:nvSpPr>
          <p:cNvPr id="4129" name="Google Shape;4129;g1e0f3c47b18_2_6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130" name="Google Shape;4130;g1e0f3c47b18_2_6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131" name="Google Shape;4131;g1e0f3c47b18_2_6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132" name="Google Shape;4132;g1e0f3c47b18_2_6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133" name="Google Shape;4133;g1e0f3c47b18_2_6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134" name="Google Shape;4134;g1e0f3c47b18_2_698"/>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dissertação de mestrado, o servidor docente poderá computar, em sua carga horária de trabalho semanal, 2 (dois) pontos, limitada a 1 (uma) co-orientação. </a:t>
            </a:r>
            <a:endParaRPr b="0" i="0" sz="2000" u="none" strike="noStrike">
              <a:solidFill>
                <a:schemeClr val="dk1"/>
              </a:solidFill>
              <a:latin typeface="Calibri"/>
              <a:ea typeface="Calibri"/>
              <a:cs typeface="Calibri"/>
              <a:sym typeface="Calibri"/>
            </a:endParaRPr>
          </a:p>
        </p:txBody>
      </p:sp>
      <p:sp>
        <p:nvSpPr>
          <p:cNvPr id="4135" name="Google Shape;4135;g1e0f3c47b18_2_6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136" name="Google Shape;4136;g1e0f3c47b18_2_6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4137" name="Google Shape;4137;g1e0f3c47b18_2_698"/>
          <p:cNvGrpSpPr/>
          <p:nvPr/>
        </p:nvGrpSpPr>
        <p:grpSpPr>
          <a:xfrm>
            <a:off x="70903" y="4157541"/>
            <a:ext cx="11880468" cy="895232"/>
            <a:chOff x="45776" y="3545009"/>
            <a:chExt cx="11880468" cy="895232"/>
          </a:xfrm>
        </p:grpSpPr>
        <p:sp>
          <p:nvSpPr>
            <p:cNvPr id="4138" name="Google Shape;4138;g1e0f3c47b18_2_6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139" name="Google Shape;4139;g1e0f3c47b18_2_698"/>
            <p:cNvSpPr txBox="1"/>
            <p:nvPr/>
          </p:nvSpPr>
          <p:spPr>
            <a:xfrm>
              <a:off x="1555844" y="354500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dissertação de mestrado, o servidor docente poderá computar, em sua carga horária de trabalho semanal, </a:t>
              </a:r>
              <a:r>
                <a:rPr b="1" lang="pt-BR" sz="1900">
                  <a:solidFill>
                    <a:schemeClr val="dk1"/>
                  </a:solidFill>
                  <a:latin typeface="Calibri"/>
                  <a:ea typeface="Calibri"/>
                  <a:cs typeface="Calibri"/>
                  <a:sym typeface="Calibri"/>
                </a:rPr>
                <a:t>2 (dois) pontos.</a:t>
              </a:r>
              <a:endParaRPr sz="1800">
                <a:solidFill>
                  <a:schemeClr val="dk1"/>
                </a:solidFill>
                <a:latin typeface="Calibri"/>
                <a:ea typeface="Calibri"/>
                <a:cs typeface="Calibri"/>
                <a:sym typeface="Calibri"/>
              </a:endParaRPr>
            </a:p>
          </p:txBody>
        </p:sp>
      </p:grpSp>
      <p:grpSp>
        <p:nvGrpSpPr>
          <p:cNvPr id="4140" name="Google Shape;4140;g1e0f3c47b18_2_698"/>
          <p:cNvGrpSpPr/>
          <p:nvPr/>
        </p:nvGrpSpPr>
        <p:grpSpPr>
          <a:xfrm>
            <a:off x="70903" y="5646513"/>
            <a:ext cx="11880468" cy="467100"/>
            <a:chOff x="45776" y="3973141"/>
            <a:chExt cx="11880468" cy="467100"/>
          </a:xfrm>
        </p:grpSpPr>
        <p:sp>
          <p:nvSpPr>
            <p:cNvPr id="4141" name="Google Shape;4141;g1e0f3c47b18_2_6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142" name="Google Shape;4142;g1e0f3c47b18_2_69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rgbClr val="0000FF"/>
                  </a:solidFill>
                  <a:latin typeface="Calibri"/>
                  <a:ea typeface="Calibri"/>
                  <a:cs typeface="Calibri"/>
                  <a:sym typeface="Calibri"/>
                </a:rPr>
                <a:t>Excluir a limitação de pontuação</a:t>
              </a:r>
              <a:r>
                <a:rPr lang="pt-BR" sz="1800">
                  <a:solidFill>
                    <a:schemeClr val="dk1"/>
                  </a:solidFill>
                  <a:latin typeface="Calibri"/>
                  <a:ea typeface="Calibri"/>
                  <a:cs typeface="Calibri"/>
                  <a:sym typeface="Calibri"/>
                </a:rPr>
                <a:t>: "limitada a 2 (duas) co-orientações"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7" name="Shape 4147"/>
        <p:cNvGrpSpPr/>
        <p:nvPr/>
      </p:nvGrpSpPr>
      <p:grpSpPr>
        <a:xfrm>
          <a:off x="0" y="0"/>
          <a:ext cx="0" cy="0"/>
          <a:chOff x="0" y="0"/>
          <a:chExt cx="0" cy="0"/>
        </a:xfrm>
      </p:grpSpPr>
      <p:sp>
        <p:nvSpPr>
          <p:cNvPr id="4148" name="Google Shape;4148;g1e0f3c47b18_2_83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149" name="Google Shape;4149;g1e0f3c47b18_2_83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150" name="Google Shape;4150;g1e0f3c47b18_2_83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151" name="Google Shape;4151;g1e0f3c47b18_2_8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152" name="Google Shape;4152;g1e0f3c47b18_2_83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153" name="Google Shape;4153;g1e0f3c47b18_2_837"/>
          <p:cNvSpPr txBox="1"/>
          <p:nvPr/>
        </p:nvSpPr>
        <p:spPr>
          <a:xfrm>
            <a:off x="1551011" y="1944572"/>
            <a:ext cx="10400400" cy="1561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 limitada a 2 (duas) orientações.</a:t>
            </a:r>
            <a:endParaRPr/>
          </a:p>
          <a:p>
            <a:pPr indent="452603" lvl="0" marL="97853"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4154" name="Google Shape;4154;g1e0f3c47b18_2_837"/>
          <p:cNvSpPr txBox="1"/>
          <p:nvPr/>
        </p:nvSpPr>
        <p:spPr>
          <a:xfrm>
            <a:off x="29180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980000"/>
                </a:solidFill>
                <a:latin typeface="Century"/>
                <a:ea typeface="Century"/>
                <a:cs typeface="Century"/>
                <a:sym typeface="Century"/>
              </a:rPr>
              <a:t>Exclusão</a:t>
            </a:r>
            <a:endParaRPr sz="2200">
              <a:solidFill>
                <a:srgbClr val="980000"/>
              </a:solidFill>
              <a:latin typeface="Calibri"/>
              <a:ea typeface="Calibri"/>
              <a:cs typeface="Calibri"/>
              <a:sym typeface="Calibri"/>
            </a:endParaRPr>
          </a:p>
        </p:txBody>
      </p:sp>
      <p:sp>
        <p:nvSpPr>
          <p:cNvPr id="4155" name="Google Shape;4155;g1e0f3c47b18_2_837"/>
          <p:cNvSpPr txBox="1"/>
          <p:nvPr/>
        </p:nvSpPr>
        <p:spPr>
          <a:xfrm>
            <a:off x="6289888" y="1305000"/>
            <a:ext cx="5234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 Luziâniae  Valparaíso</a:t>
            </a:r>
            <a:endParaRPr sz="2200">
              <a:solidFill>
                <a:schemeClr val="dk1"/>
              </a:solidFill>
              <a:latin typeface="Calibri"/>
              <a:ea typeface="Calibri"/>
              <a:cs typeface="Calibri"/>
              <a:sym typeface="Calibri"/>
            </a:endParaRPr>
          </a:p>
        </p:txBody>
      </p:sp>
      <p:grpSp>
        <p:nvGrpSpPr>
          <p:cNvPr id="4156" name="Google Shape;4156;g1e0f3c47b18_2_837"/>
          <p:cNvGrpSpPr/>
          <p:nvPr/>
        </p:nvGrpSpPr>
        <p:grpSpPr>
          <a:xfrm>
            <a:off x="70903" y="5646513"/>
            <a:ext cx="11880468" cy="467100"/>
            <a:chOff x="45776" y="3973141"/>
            <a:chExt cx="11880468" cy="467100"/>
          </a:xfrm>
        </p:grpSpPr>
        <p:sp>
          <p:nvSpPr>
            <p:cNvPr id="4157" name="Google Shape;4157;g1e0f3c47b18_2_8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158" name="Google Shape;4158;g1e0f3c47b18_2_83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Nova organização e Não é atividade ensino por isso deve se excluído e deve ser incluído na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3" name="Shape 4163"/>
        <p:cNvGrpSpPr/>
        <p:nvPr/>
      </p:nvGrpSpPr>
      <p:grpSpPr>
        <a:xfrm>
          <a:off x="0" y="0"/>
          <a:ext cx="0" cy="0"/>
          <a:chOff x="0" y="0"/>
          <a:chExt cx="0" cy="0"/>
        </a:xfrm>
      </p:grpSpPr>
      <p:sp>
        <p:nvSpPr>
          <p:cNvPr id="4164" name="Google Shape;4164;p65"/>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165" name="Google Shape;4165;p6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166" name="Google Shape;4166;p6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167" name="Google Shape;4167;p6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168" name="Google Shape;4168;p6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169" name="Google Shape;4169;p65"/>
          <p:cNvSpPr txBox="1"/>
          <p:nvPr/>
        </p:nvSpPr>
        <p:spPr>
          <a:xfrm>
            <a:off x="1551011" y="1944572"/>
            <a:ext cx="10400495" cy="125931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 limitada a 2 (duas) orientações.</a:t>
            </a:r>
            <a:endParaRPr/>
          </a:p>
          <a:p>
            <a:pPr indent="452603" lvl="0" marL="97854"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4170" name="Google Shape;4170;p6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171" name="Google Shape;4171;p6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172" name="Google Shape;4172;p65"/>
          <p:cNvGrpSpPr/>
          <p:nvPr/>
        </p:nvGrpSpPr>
        <p:grpSpPr>
          <a:xfrm>
            <a:off x="70903" y="4157541"/>
            <a:ext cx="11880468" cy="1015800"/>
            <a:chOff x="45776" y="3545009"/>
            <a:chExt cx="11880468" cy="1015800"/>
          </a:xfrm>
        </p:grpSpPr>
        <p:sp>
          <p:nvSpPr>
            <p:cNvPr id="4173" name="Google Shape;4173;p6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174" name="Google Shape;4174;p65"/>
            <p:cNvSpPr txBox="1"/>
            <p:nvPr/>
          </p:nvSpPr>
          <p:spPr>
            <a:xfrm>
              <a:off x="1555844" y="3545009"/>
              <a:ext cx="10370400" cy="1015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a:t>
              </a:r>
              <a:r>
                <a:rPr b="1" lang="pt-BR" sz="2000">
                  <a:solidFill>
                    <a:srgbClr val="0000FF"/>
                  </a:solidFill>
                  <a:latin typeface="Calibri"/>
                  <a:ea typeface="Calibri"/>
                  <a:cs typeface="Calibri"/>
                  <a:sym typeface="Calibri"/>
                </a:rPr>
                <a:t>15 (quinze) pontos,</a:t>
              </a:r>
              <a:r>
                <a:rPr b="1" lang="pt-BR" sz="2000">
                  <a:solidFill>
                    <a:schemeClr val="dk1"/>
                  </a:solidFill>
                  <a:latin typeface="Calibri"/>
                  <a:ea typeface="Calibri"/>
                  <a:cs typeface="Calibri"/>
                  <a:sym typeface="Calibri"/>
                </a:rPr>
                <a:t> limitada a 2 (duas) orientações.</a:t>
              </a:r>
              <a:endParaRPr sz="1800">
                <a:solidFill>
                  <a:schemeClr val="dk1"/>
                </a:solidFill>
                <a:latin typeface="Calibri"/>
                <a:ea typeface="Calibri"/>
                <a:cs typeface="Calibri"/>
                <a:sym typeface="Calibri"/>
              </a:endParaRPr>
            </a:p>
          </p:txBody>
        </p:sp>
      </p:grpSp>
      <p:grpSp>
        <p:nvGrpSpPr>
          <p:cNvPr id="4175" name="Google Shape;4175;p65"/>
          <p:cNvGrpSpPr/>
          <p:nvPr/>
        </p:nvGrpSpPr>
        <p:grpSpPr>
          <a:xfrm>
            <a:off x="70903" y="5646513"/>
            <a:ext cx="11880603" cy="467175"/>
            <a:chOff x="45776" y="3973141"/>
            <a:chExt cx="11880603" cy="467175"/>
          </a:xfrm>
        </p:grpSpPr>
        <p:sp>
          <p:nvSpPr>
            <p:cNvPr id="4176" name="Google Shape;4176;p6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177" name="Google Shape;4177;p65"/>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2" name="Shape 4182"/>
        <p:cNvGrpSpPr/>
        <p:nvPr/>
      </p:nvGrpSpPr>
      <p:grpSpPr>
        <a:xfrm>
          <a:off x="0" y="0"/>
          <a:ext cx="0" cy="0"/>
          <a:chOff x="0" y="0"/>
          <a:chExt cx="0" cy="0"/>
        </a:xfrm>
      </p:grpSpPr>
      <p:sp>
        <p:nvSpPr>
          <p:cNvPr id="4183" name="Google Shape;4183;g1e0f3c47b18_2_7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184" name="Google Shape;4184;g1e0f3c47b18_2_7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185" name="Google Shape;4185;g1e0f3c47b18_2_7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186" name="Google Shape;4186;g1e0f3c47b18_2_7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187" name="Google Shape;4187;g1e0f3c47b18_2_75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188" name="Google Shape;4188;g1e0f3c47b18_2_758"/>
          <p:cNvSpPr txBox="1"/>
          <p:nvPr/>
        </p:nvSpPr>
        <p:spPr>
          <a:xfrm>
            <a:off x="1551011" y="1944572"/>
            <a:ext cx="10400400" cy="1561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 limitada a 2 (duas) orientações.</a:t>
            </a:r>
            <a:endParaRPr/>
          </a:p>
          <a:p>
            <a:pPr indent="452603" lvl="0" marL="97853"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4189" name="Google Shape;4189;g1e0f3c47b18_2_7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190" name="Google Shape;4190;g1e0f3c47b18_2_7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4191" name="Google Shape;4191;g1e0f3c47b18_2_758"/>
          <p:cNvGrpSpPr/>
          <p:nvPr/>
        </p:nvGrpSpPr>
        <p:grpSpPr>
          <a:xfrm>
            <a:off x="70903" y="4157541"/>
            <a:ext cx="11880468" cy="1015800"/>
            <a:chOff x="45776" y="3545009"/>
            <a:chExt cx="11880468" cy="1015800"/>
          </a:xfrm>
        </p:grpSpPr>
        <p:sp>
          <p:nvSpPr>
            <p:cNvPr id="4192" name="Google Shape;4192;g1e0f3c47b18_2_7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193" name="Google Shape;4193;g1e0f3c47b18_2_758"/>
            <p:cNvSpPr txBox="1"/>
            <p:nvPr/>
          </p:nvSpPr>
          <p:spPr>
            <a:xfrm>
              <a:off x="1555844" y="354500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a:t>
              </a:r>
              <a:r>
                <a:rPr b="1" lang="pt-BR" sz="2000">
                  <a:solidFill>
                    <a:srgbClr val="0000FF"/>
                  </a:solidFill>
                  <a:latin typeface="Calibri"/>
                  <a:ea typeface="Calibri"/>
                  <a:cs typeface="Calibri"/>
                  <a:sym typeface="Calibri"/>
                </a:rPr>
                <a:t>3 (três) pontos, limitada a 4 (quatro) orientações.</a:t>
              </a:r>
              <a:endParaRPr sz="1800">
                <a:solidFill>
                  <a:schemeClr val="dk1"/>
                </a:solidFill>
                <a:latin typeface="Calibri"/>
                <a:ea typeface="Calibri"/>
                <a:cs typeface="Calibri"/>
                <a:sym typeface="Calibri"/>
              </a:endParaRPr>
            </a:p>
          </p:txBody>
        </p:sp>
      </p:grpSp>
      <p:grpSp>
        <p:nvGrpSpPr>
          <p:cNvPr id="4194" name="Google Shape;4194;g1e0f3c47b18_2_758"/>
          <p:cNvGrpSpPr/>
          <p:nvPr/>
        </p:nvGrpSpPr>
        <p:grpSpPr>
          <a:xfrm>
            <a:off x="70903" y="5646513"/>
            <a:ext cx="11880468" cy="467100"/>
            <a:chOff x="45776" y="3973141"/>
            <a:chExt cx="11880468" cy="467100"/>
          </a:xfrm>
        </p:grpSpPr>
        <p:sp>
          <p:nvSpPr>
            <p:cNvPr id="4195" name="Google Shape;4195;g1e0f3c47b18_2_7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196" name="Google Shape;4196;g1e0f3c47b18_2_75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Adequação da pontuação à média de hora de atividade.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1" name="Shape 4201"/>
        <p:cNvGrpSpPr/>
        <p:nvPr/>
      </p:nvGrpSpPr>
      <p:grpSpPr>
        <a:xfrm>
          <a:off x="0" y="0"/>
          <a:ext cx="0" cy="0"/>
          <a:chOff x="0" y="0"/>
          <a:chExt cx="0" cy="0"/>
        </a:xfrm>
      </p:grpSpPr>
      <p:sp>
        <p:nvSpPr>
          <p:cNvPr id="4202" name="Google Shape;4202;g1e0f3c47b18_2_77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203" name="Google Shape;4203;g1e0f3c47b18_2_7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204" name="Google Shape;4204;g1e0f3c47b18_2_7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205" name="Google Shape;4205;g1e0f3c47b18_2_7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206" name="Google Shape;4206;g1e0f3c47b18_2_77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207" name="Google Shape;4207;g1e0f3c47b18_2_778"/>
          <p:cNvSpPr txBox="1"/>
          <p:nvPr/>
        </p:nvSpPr>
        <p:spPr>
          <a:xfrm>
            <a:off x="1551011" y="1944572"/>
            <a:ext cx="10400400" cy="1561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 limitada a 2 (duas) orientações.</a:t>
            </a:r>
            <a:endParaRPr/>
          </a:p>
          <a:p>
            <a:pPr indent="452603" lvl="0" marL="97853"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4208" name="Google Shape;4208;g1e0f3c47b18_2_7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209" name="Google Shape;4209;g1e0f3c47b18_2_7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4210" name="Google Shape;4210;g1e0f3c47b18_2_778"/>
          <p:cNvGrpSpPr/>
          <p:nvPr/>
        </p:nvGrpSpPr>
        <p:grpSpPr>
          <a:xfrm>
            <a:off x="70903" y="4157541"/>
            <a:ext cx="11880468" cy="895232"/>
            <a:chOff x="45776" y="3545009"/>
            <a:chExt cx="11880468" cy="895232"/>
          </a:xfrm>
        </p:grpSpPr>
        <p:sp>
          <p:nvSpPr>
            <p:cNvPr id="4211" name="Google Shape;4211;g1e0f3c47b18_2_7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212" name="Google Shape;4212;g1e0f3c47b18_2_778"/>
            <p:cNvSpPr txBox="1"/>
            <p:nvPr/>
          </p:nvSpPr>
          <p:spPr>
            <a:xfrm>
              <a:off x="1555844" y="3545009"/>
              <a:ext cx="10370400" cy="708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1" lang="pt-BR" sz="2000">
                  <a:solidFill>
                    <a:schemeClr val="dk1"/>
                  </a:solidFill>
                  <a:latin typeface="Calibri"/>
                  <a:ea typeface="Calibri"/>
                  <a:cs typeface="Calibri"/>
                  <a:sym typeface="Calibri"/>
                </a:rPr>
                <a:t>Para cada orientação de tese de doutorado, o servidor docente poderá computar, em sua carga horária de trabalho semanal, 6 (seis) pontos.</a:t>
              </a:r>
              <a:endParaRPr sz="1800">
                <a:solidFill>
                  <a:schemeClr val="dk1"/>
                </a:solidFill>
                <a:latin typeface="Calibri"/>
                <a:ea typeface="Calibri"/>
                <a:cs typeface="Calibri"/>
                <a:sym typeface="Calibri"/>
              </a:endParaRPr>
            </a:p>
          </p:txBody>
        </p:sp>
      </p:grpSp>
      <p:grpSp>
        <p:nvGrpSpPr>
          <p:cNvPr id="4213" name="Google Shape;4213;g1e0f3c47b18_2_778"/>
          <p:cNvGrpSpPr/>
          <p:nvPr/>
        </p:nvGrpSpPr>
        <p:grpSpPr>
          <a:xfrm>
            <a:off x="70903" y="5646513"/>
            <a:ext cx="11880468" cy="467100"/>
            <a:chOff x="45776" y="3973141"/>
            <a:chExt cx="11880468" cy="467100"/>
          </a:xfrm>
        </p:grpSpPr>
        <p:sp>
          <p:nvSpPr>
            <p:cNvPr id="4214" name="Google Shape;4214;g1e0f3c47b18_2_7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215" name="Google Shape;4215;g1e0f3c47b18_2_77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rgbClr val="0000FF"/>
                  </a:solidFill>
                  <a:latin typeface="Calibri"/>
                  <a:ea typeface="Calibri"/>
                  <a:cs typeface="Calibri"/>
                  <a:sym typeface="Calibri"/>
                </a:rPr>
                <a:t>Excluir a limitação </a:t>
              </a:r>
              <a:r>
                <a:rPr lang="pt-BR" sz="1800">
                  <a:solidFill>
                    <a:schemeClr val="dk1"/>
                  </a:solidFill>
                  <a:latin typeface="Calibri"/>
                  <a:ea typeface="Calibri"/>
                  <a:cs typeface="Calibri"/>
                  <a:sym typeface="Calibri"/>
                </a:rPr>
                <a:t>de pontuação para apenas duas orientações: "limitada a 2 (duas) orientações"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1e0d4280c43_1_92"/>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465" name="Google Shape;465;g1e0d4280c43_1_9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66" name="Google Shape;466;g1e0d4280c43_1_9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67" name="Google Shape;467;g1e0d4280c43_1_9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68" name="Google Shape;468;g1e0d4280c43_1_92"/>
          <p:cNvSpPr txBox="1"/>
          <p:nvPr>
            <p:ph idx="1" type="body"/>
          </p:nvPr>
        </p:nvSpPr>
        <p:spPr>
          <a:xfrm>
            <a:off x="45776" y="2029562"/>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69" name="Google Shape;469;g1e0d4280c43_1_92"/>
          <p:cNvSpPr txBox="1"/>
          <p:nvPr/>
        </p:nvSpPr>
        <p:spPr>
          <a:xfrm>
            <a:off x="1555970" y="2118959"/>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g1e0d4280c43_1_9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471" name="Google Shape;471;g1e0d4280c43_1_9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sz="2200">
              <a:solidFill>
                <a:schemeClr val="dk1"/>
              </a:solidFill>
              <a:latin typeface="Calibri"/>
              <a:ea typeface="Calibri"/>
              <a:cs typeface="Calibri"/>
              <a:sym typeface="Calibri"/>
            </a:endParaRPr>
          </a:p>
        </p:txBody>
      </p:sp>
      <p:grpSp>
        <p:nvGrpSpPr>
          <p:cNvPr id="472" name="Google Shape;472;g1e0d4280c43_1_92"/>
          <p:cNvGrpSpPr/>
          <p:nvPr/>
        </p:nvGrpSpPr>
        <p:grpSpPr>
          <a:xfrm>
            <a:off x="45776" y="3098692"/>
            <a:ext cx="11880593" cy="772368"/>
            <a:chOff x="45776" y="2934916"/>
            <a:chExt cx="11880593" cy="772368"/>
          </a:xfrm>
        </p:grpSpPr>
        <p:sp>
          <p:nvSpPr>
            <p:cNvPr id="473" name="Google Shape;473;g1e0d4280c43_1_92"/>
            <p:cNvSpPr txBox="1"/>
            <p:nvPr/>
          </p:nvSpPr>
          <p:spPr>
            <a:xfrm>
              <a:off x="45776" y="29349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74" name="Google Shape;474;g1e0d4280c43_1_92"/>
            <p:cNvSpPr txBox="1"/>
            <p:nvPr/>
          </p:nvSpPr>
          <p:spPr>
            <a:xfrm>
              <a:off x="1555969" y="2968384"/>
              <a:ext cx="10370400" cy="738900"/>
            </a:xfrm>
            <a:prstGeom prst="rect">
              <a:avLst/>
            </a:prstGeom>
            <a:solidFill>
              <a:schemeClr val="lt1"/>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a:solidFill>
                    <a:schemeClr val="dk1"/>
                  </a:solidFill>
                  <a:latin typeface="Century"/>
                  <a:ea typeface="Century"/>
                  <a:cs typeface="Century"/>
                  <a:sym typeface="Century"/>
                </a:rPr>
                <a:t>Art.7º A distribuição da carga horária semanal do servidor docente deverá atender às necessidades do Campus do Instituto Federal de Educação, Ciência e Tecnologia de Goiás no qual o servidor esteja lotado, observado o princípio da indissociabilidade e paridade entre as atividades de Ensino, Pesquisa e Extensão, de acordo com as disposições e definições deste Regulamento.</a:t>
              </a:r>
              <a:endParaRPr b="1">
                <a:solidFill>
                  <a:schemeClr val="dk1"/>
                </a:solidFill>
                <a:latin typeface="Century"/>
                <a:ea typeface="Century"/>
                <a:cs typeface="Century"/>
                <a:sym typeface="Century"/>
              </a:endParaRPr>
            </a:p>
          </p:txBody>
        </p:sp>
      </p:grpSp>
      <p:grpSp>
        <p:nvGrpSpPr>
          <p:cNvPr id="475" name="Google Shape;475;g1e0d4280c43_1_92"/>
          <p:cNvGrpSpPr/>
          <p:nvPr/>
        </p:nvGrpSpPr>
        <p:grpSpPr>
          <a:xfrm>
            <a:off x="45840" y="4554588"/>
            <a:ext cx="11880543" cy="1600819"/>
            <a:chOff x="45776" y="4700491"/>
            <a:chExt cx="11880543" cy="1600819"/>
          </a:xfrm>
        </p:grpSpPr>
        <p:sp>
          <p:nvSpPr>
            <p:cNvPr id="476" name="Google Shape;476;g1e0d4280c43_1_92"/>
            <p:cNvSpPr txBox="1"/>
            <p:nvPr/>
          </p:nvSpPr>
          <p:spPr>
            <a:xfrm>
              <a:off x="45776" y="47004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77" name="Google Shape;477;g1e0d4280c43_1_92"/>
            <p:cNvSpPr txBox="1"/>
            <p:nvPr/>
          </p:nvSpPr>
          <p:spPr>
            <a:xfrm>
              <a:off x="1555919" y="4700510"/>
              <a:ext cx="10370400" cy="1600800"/>
            </a:xfrm>
            <a:prstGeom prst="rect">
              <a:avLst/>
            </a:prstGeom>
            <a:solidFill>
              <a:schemeClr val="lt1"/>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a:solidFill>
                    <a:schemeClr val="dk1"/>
                  </a:solidFill>
                  <a:latin typeface="Century"/>
                  <a:ea typeface="Century"/>
                  <a:cs typeface="Century"/>
                  <a:sym typeface="Century"/>
                </a:rPr>
                <a:t>É necessário criar dispositivos que efetivem a paridade e indissociabilidade entre ensino, pesquisa e extensão, de forma que haja garantia de cerca de 30% da jornada de trabalho docente para cada uma dessas áreas de atuação. A excepcionalidade para que o docente exerça exclusivamente atividades de ensino se torna necessária para atender às especificidades de determinadas áreas e também afinidades de cada docente, de forma que não se torne obrigatória a atuação em pesquisa e/ou extensão. Portanto, cabe ao docente, considerando a identidade da instituição, fazer suas escolhas dentro de sua jornada de trabalho, para que atue de maneira satisfatória no tripé e também tenha oportunidade de manter sua formação continuada (qualificação) e também possa participar da gestão institucional democraticamente estabelecida em nossa instituição.</a:t>
              </a:r>
              <a:endParaRPr sz="20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0" name="Shape 4220"/>
        <p:cNvGrpSpPr/>
        <p:nvPr/>
      </p:nvGrpSpPr>
      <p:grpSpPr>
        <a:xfrm>
          <a:off x="0" y="0"/>
          <a:ext cx="0" cy="0"/>
          <a:chOff x="0" y="0"/>
          <a:chExt cx="0" cy="0"/>
        </a:xfrm>
      </p:grpSpPr>
      <p:sp>
        <p:nvSpPr>
          <p:cNvPr id="4221" name="Google Shape;4221;g1e0f3c47b18_2_7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222" name="Google Shape;4222;g1e0f3c47b18_2_7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223" name="Google Shape;4223;g1e0f3c47b18_2_7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224" name="Google Shape;4224;g1e0f3c47b18_2_7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225" name="Google Shape;4225;g1e0f3c47b18_2_7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226" name="Google Shape;4226;g1e0f3c47b18_2_798"/>
          <p:cNvSpPr txBox="1"/>
          <p:nvPr/>
        </p:nvSpPr>
        <p:spPr>
          <a:xfrm>
            <a:off x="1551011" y="1944572"/>
            <a:ext cx="10400400" cy="1561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 limitada a 2 (duas) orientações.</a:t>
            </a:r>
            <a:endParaRPr/>
          </a:p>
          <a:p>
            <a:pPr indent="452603" lvl="0" marL="97853"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4227" name="Google Shape;4227;g1e0f3c47b18_2_7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228" name="Google Shape;4228;g1e0f3c47b18_2_7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4229" name="Google Shape;4229;g1e0f3c47b18_2_798"/>
          <p:cNvGrpSpPr/>
          <p:nvPr/>
        </p:nvGrpSpPr>
        <p:grpSpPr>
          <a:xfrm>
            <a:off x="70903" y="4157541"/>
            <a:ext cx="11880468" cy="895232"/>
            <a:chOff x="45776" y="3545009"/>
            <a:chExt cx="11880468" cy="895232"/>
          </a:xfrm>
        </p:grpSpPr>
        <p:sp>
          <p:nvSpPr>
            <p:cNvPr id="4230" name="Google Shape;4230;g1e0f3c47b18_2_7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231" name="Google Shape;4231;g1e0f3c47b18_2_798"/>
            <p:cNvSpPr txBox="1"/>
            <p:nvPr/>
          </p:nvSpPr>
          <p:spPr>
            <a:xfrm>
              <a:off x="1555844" y="3545009"/>
              <a:ext cx="10370400" cy="708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a:t>
              </a:r>
              <a:endParaRPr sz="1800">
                <a:solidFill>
                  <a:schemeClr val="dk1"/>
                </a:solidFill>
                <a:latin typeface="Calibri"/>
                <a:ea typeface="Calibri"/>
                <a:cs typeface="Calibri"/>
                <a:sym typeface="Calibri"/>
              </a:endParaRPr>
            </a:p>
          </p:txBody>
        </p:sp>
      </p:grpSp>
      <p:grpSp>
        <p:nvGrpSpPr>
          <p:cNvPr id="4232" name="Google Shape;4232;g1e0f3c47b18_2_798"/>
          <p:cNvGrpSpPr/>
          <p:nvPr/>
        </p:nvGrpSpPr>
        <p:grpSpPr>
          <a:xfrm>
            <a:off x="70903" y="5646513"/>
            <a:ext cx="11880468" cy="467100"/>
            <a:chOff x="45776" y="3973141"/>
            <a:chExt cx="11880468" cy="467100"/>
          </a:xfrm>
        </p:grpSpPr>
        <p:sp>
          <p:nvSpPr>
            <p:cNvPr id="4233" name="Google Shape;4233;g1e0f3c47b18_2_7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234" name="Google Shape;4234;g1e0f3c47b18_2_79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rgbClr val="0000FF"/>
                  </a:solidFill>
                  <a:latin typeface="Calibri"/>
                  <a:ea typeface="Calibri"/>
                  <a:cs typeface="Calibri"/>
                  <a:sym typeface="Calibri"/>
                </a:rPr>
                <a:t>Excluir a limitação </a:t>
              </a:r>
              <a:r>
                <a:rPr lang="pt-BR" sz="1800">
                  <a:solidFill>
                    <a:schemeClr val="dk1"/>
                  </a:solidFill>
                  <a:latin typeface="Calibri"/>
                  <a:ea typeface="Calibri"/>
                  <a:cs typeface="Calibri"/>
                  <a:sym typeface="Calibri"/>
                </a:rPr>
                <a:t>de pontuação para apenas duas orientações: "limitada a 2 (duas) orientações"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9" name="Shape 4239"/>
        <p:cNvGrpSpPr/>
        <p:nvPr/>
      </p:nvGrpSpPr>
      <p:grpSpPr>
        <a:xfrm>
          <a:off x="0" y="0"/>
          <a:ext cx="0" cy="0"/>
          <a:chOff x="0" y="0"/>
          <a:chExt cx="0" cy="0"/>
        </a:xfrm>
      </p:grpSpPr>
      <p:sp>
        <p:nvSpPr>
          <p:cNvPr id="4240" name="Google Shape;4240;g1e0f3c47b18_2_81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241" name="Google Shape;4241;g1e0f3c47b18_2_8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242" name="Google Shape;4242;g1e0f3c47b18_2_8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243" name="Google Shape;4243;g1e0f3c47b18_2_8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244" name="Google Shape;4244;g1e0f3c47b18_2_81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245" name="Google Shape;4245;g1e0f3c47b18_2_816"/>
          <p:cNvSpPr txBox="1"/>
          <p:nvPr/>
        </p:nvSpPr>
        <p:spPr>
          <a:xfrm>
            <a:off x="1551011" y="1944572"/>
            <a:ext cx="10400400" cy="1561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 limitada a 2 (duas) orientações.</a:t>
            </a:r>
            <a:endParaRPr/>
          </a:p>
          <a:p>
            <a:pPr indent="452603" lvl="0" marL="97853" marR="0" rtl="0" algn="just">
              <a:spcBef>
                <a:spcPts val="1854"/>
              </a:spcBef>
              <a:spcAft>
                <a:spcPts val="0"/>
              </a:spcAft>
              <a:buNone/>
            </a:pPr>
            <a:r>
              <a:t/>
            </a:r>
            <a:endParaRPr b="0" i="0" sz="2000" u="none" strike="noStrike">
              <a:solidFill>
                <a:schemeClr val="dk1"/>
              </a:solidFill>
              <a:latin typeface="Calibri"/>
              <a:ea typeface="Calibri"/>
              <a:cs typeface="Calibri"/>
              <a:sym typeface="Calibri"/>
            </a:endParaRPr>
          </a:p>
        </p:txBody>
      </p:sp>
      <p:sp>
        <p:nvSpPr>
          <p:cNvPr id="4246" name="Google Shape;4246;g1e0f3c47b18_2_8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247" name="Google Shape;4247;g1e0f3c47b18_2_81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4248" name="Google Shape;4248;g1e0f3c47b18_2_816"/>
          <p:cNvGrpSpPr/>
          <p:nvPr/>
        </p:nvGrpSpPr>
        <p:grpSpPr>
          <a:xfrm>
            <a:off x="70903" y="4157541"/>
            <a:ext cx="11880468" cy="1015800"/>
            <a:chOff x="45776" y="3545009"/>
            <a:chExt cx="11880468" cy="1015800"/>
          </a:xfrm>
        </p:grpSpPr>
        <p:sp>
          <p:nvSpPr>
            <p:cNvPr id="4249" name="Google Shape;4249;g1e0f3c47b18_2_8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250" name="Google Shape;4250;g1e0f3c47b18_2_816"/>
            <p:cNvSpPr txBox="1"/>
            <p:nvPr/>
          </p:nvSpPr>
          <p:spPr>
            <a:xfrm>
              <a:off x="1555844" y="354500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2000">
                  <a:solidFill>
                    <a:schemeClr val="dk1"/>
                  </a:solidFill>
                  <a:latin typeface="Calibri"/>
                  <a:ea typeface="Calibri"/>
                  <a:cs typeface="Calibri"/>
                  <a:sym typeface="Calibri"/>
                </a:rPr>
                <a:t>Art. 22</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Para cada orientação de tese de doutorado, o servidor docente poderá computar, em sua carga horária de trabalho semanal, 6 (seis) pontos, limitada a </a:t>
              </a:r>
              <a:r>
                <a:rPr b="1" lang="pt-BR" sz="2000">
                  <a:solidFill>
                    <a:srgbClr val="0000FF"/>
                  </a:solidFill>
                  <a:latin typeface="Calibri"/>
                  <a:ea typeface="Calibri"/>
                  <a:cs typeface="Calibri"/>
                  <a:sym typeface="Calibri"/>
                </a:rPr>
                <a:t>4 (quatro)</a:t>
              </a:r>
              <a:r>
                <a:rPr b="1" lang="pt-BR" sz="2000">
                  <a:solidFill>
                    <a:schemeClr val="dk1"/>
                  </a:solidFill>
                  <a:latin typeface="Calibri"/>
                  <a:ea typeface="Calibri"/>
                  <a:cs typeface="Calibri"/>
                  <a:sym typeface="Calibri"/>
                </a:rPr>
                <a:t> orientações.</a:t>
              </a:r>
              <a:endParaRPr b="1" sz="2000">
                <a:solidFill>
                  <a:schemeClr val="dk1"/>
                </a:solidFill>
                <a:latin typeface="Calibri"/>
                <a:ea typeface="Calibri"/>
                <a:cs typeface="Calibri"/>
                <a:sym typeface="Calibri"/>
              </a:endParaRPr>
            </a:p>
          </p:txBody>
        </p:sp>
      </p:grpSp>
      <p:grpSp>
        <p:nvGrpSpPr>
          <p:cNvPr id="4251" name="Google Shape;4251;g1e0f3c47b18_2_816"/>
          <p:cNvGrpSpPr/>
          <p:nvPr/>
        </p:nvGrpSpPr>
        <p:grpSpPr>
          <a:xfrm>
            <a:off x="70903" y="5646513"/>
            <a:ext cx="11880468" cy="467100"/>
            <a:chOff x="45776" y="3973141"/>
            <a:chExt cx="11880468" cy="467100"/>
          </a:xfrm>
        </p:grpSpPr>
        <p:sp>
          <p:nvSpPr>
            <p:cNvPr id="4252" name="Google Shape;4252;g1e0f3c47b18_2_8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253" name="Google Shape;4253;g1e0f3c47b18_2_816"/>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2"/>
                  </a:solidFill>
                  <a:latin typeface="Calibri"/>
                  <a:ea typeface="Calibri"/>
                  <a:cs typeface="Calibri"/>
                  <a:sym typeface="Calibri"/>
                </a:rPr>
                <a:t>Um professor no quadriênio deverá defender no mínimo 4 orientações, devido a orientações da CAPES</a:t>
              </a:r>
              <a:endParaRPr sz="18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8" name="Shape 4258"/>
        <p:cNvGrpSpPr/>
        <p:nvPr/>
      </p:nvGrpSpPr>
      <p:grpSpPr>
        <a:xfrm>
          <a:off x="0" y="0"/>
          <a:ext cx="0" cy="0"/>
          <a:chOff x="0" y="0"/>
          <a:chExt cx="0" cy="0"/>
        </a:xfrm>
      </p:grpSpPr>
      <p:sp>
        <p:nvSpPr>
          <p:cNvPr id="4259" name="Google Shape;4259;g1e0f3c47b18_2_73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260" name="Google Shape;4260;g1e0f3c47b18_2_73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261" name="Google Shape;4261;g1e0f3c47b18_2_73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262" name="Google Shape;4262;g1e0f3c47b18_2_7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263" name="Google Shape;4263;g1e0f3c47b18_2_739"/>
          <p:cNvSpPr txBox="1"/>
          <p:nvPr>
            <p:ph idx="1" type="body"/>
          </p:nvPr>
        </p:nvSpPr>
        <p:spPr>
          <a:xfrm>
            <a:off x="70878" y="1817733"/>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264" name="Google Shape;4264;g1e0f3c47b18_2_73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4265" name="Google Shape;4265;g1e0f3c47b18_2_73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4266" name="Google Shape;4266;g1e0f3c47b18_2_73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4267" name="Google Shape;4267;g1e0f3c47b18_2_739"/>
          <p:cNvGrpSpPr/>
          <p:nvPr/>
        </p:nvGrpSpPr>
        <p:grpSpPr>
          <a:xfrm>
            <a:off x="55878" y="2501953"/>
            <a:ext cx="11880531" cy="2586000"/>
            <a:chOff x="30789" y="2740809"/>
            <a:chExt cx="11880531" cy="2586000"/>
          </a:xfrm>
        </p:grpSpPr>
        <p:sp>
          <p:nvSpPr>
            <p:cNvPr id="4268" name="Google Shape;4268;g1e0f3c47b18_2_739"/>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269" name="Google Shape;4269;g1e0f3c47b18_2_739"/>
            <p:cNvSpPr txBox="1"/>
            <p:nvPr/>
          </p:nvSpPr>
          <p:spPr>
            <a:xfrm>
              <a:off x="1540919" y="2740809"/>
              <a:ext cx="10370400" cy="2586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800">
                  <a:solidFill>
                    <a:schemeClr val="dk1"/>
                  </a:solidFill>
                  <a:latin typeface="Calibri"/>
                  <a:ea typeface="Calibri"/>
                  <a:cs typeface="Calibri"/>
                  <a:sym typeface="Calibri"/>
                </a:rPr>
                <a:t>Art. ___  </a:t>
              </a:r>
              <a:r>
                <a:rPr b="1" lang="pt-BR" sz="1800">
                  <a:solidFill>
                    <a:srgbClr val="0000FF"/>
                  </a:solidFill>
                  <a:latin typeface="Calibri"/>
                  <a:ea typeface="Calibri"/>
                  <a:cs typeface="Calibri"/>
                  <a:sym typeface="Calibri"/>
                </a:rPr>
                <a:t>A participação em bancas de trabalhos de conclusão de curso de graduação ou pós-graduação latu e stricto sensu do IFG ou de outras Instituições será computada na carga horária da seguinte forma: </a:t>
              </a:r>
              <a:endParaRPr b="1" sz="1800">
                <a:solidFill>
                  <a:srgbClr val="0000FF"/>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b="1" lang="pt-BR" sz="1800">
                  <a:solidFill>
                    <a:srgbClr val="0000FF"/>
                  </a:solidFill>
                  <a:latin typeface="Calibri"/>
                  <a:ea typeface="Calibri"/>
                  <a:cs typeface="Calibri"/>
                  <a:sym typeface="Calibri"/>
                </a:rPr>
                <a:t>I. 8 horas para a participação em bancas de (qualificação) e trabalhos de conclusão de cursos de graduação; II. 8 horas para a participação em bancas (de qualificação) e de trabalhos de conclusão de cursos de especialização; III. 12 horas para a participação em bancas de trabalhos de qualificação ou defesa de dissertação de mestrado; IV. 15 horas para a participação em bancas de trabalhos de qualificação ou defesa de tese de doutorado,</a:t>
              </a:r>
              <a:endParaRPr b="1" sz="1800">
                <a:solidFill>
                  <a:srgbClr val="0000FF"/>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b="1" lang="pt-BR" sz="1800">
                  <a:solidFill>
                    <a:srgbClr val="0000FF"/>
                  </a:solidFill>
                  <a:latin typeface="Calibri"/>
                  <a:ea typeface="Calibri"/>
                  <a:cs typeface="Calibri"/>
                  <a:sym typeface="Calibri"/>
                </a:rPr>
                <a:t> Parágrafo único – Cada servidor computará anualmente no máximo 120 horas pela participação em bancas.</a:t>
              </a:r>
              <a:endParaRPr sz="1700">
                <a:solidFill>
                  <a:srgbClr val="0000FF"/>
                </a:solidFill>
                <a:latin typeface="Calibri"/>
                <a:ea typeface="Calibri"/>
                <a:cs typeface="Calibri"/>
                <a:sym typeface="Calibri"/>
              </a:endParaRPr>
            </a:p>
          </p:txBody>
        </p:sp>
      </p:grpSp>
      <p:grpSp>
        <p:nvGrpSpPr>
          <p:cNvPr id="4270" name="Google Shape;4270;g1e0f3c47b18_2_739"/>
          <p:cNvGrpSpPr/>
          <p:nvPr/>
        </p:nvGrpSpPr>
        <p:grpSpPr>
          <a:xfrm>
            <a:off x="70878" y="5506638"/>
            <a:ext cx="11865518" cy="467100"/>
            <a:chOff x="45751" y="3833266"/>
            <a:chExt cx="11865518" cy="467100"/>
          </a:xfrm>
        </p:grpSpPr>
        <p:sp>
          <p:nvSpPr>
            <p:cNvPr id="4271" name="Google Shape;4271;g1e0f3c47b18_2_739"/>
            <p:cNvSpPr txBox="1"/>
            <p:nvPr/>
          </p:nvSpPr>
          <p:spPr>
            <a:xfrm>
              <a:off x="45751" y="38332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272" name="Google Shape;4272;g1e0f3c47b18_2_739"/>
            <p:cNvSpPr txBox="1"/>
            <p:nvPr/>
          </p:nvSpPr>
          <p:spPr>
            <a:xfrm>
              <a:off x="1540869" y="38821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7" name="Shape 4277"/>
        <p:cNvGrpSpPr/>
        <p:nvPr/>
      </p:nvGrpSpPr>
      <p:grpSpPr>
        <a:xfrm>
          <a:off x="0" y="0"/>
          <a:ext cx="0" cy="0"/>
          <a:chOff x="0" y="0"/>
          <a:chExt cx="0" cy="0"/>
        </a:xfrm>
      </p:grpSpPr>
      <p:sp>
        <p:nvSpPr>
          <p:cNvPr id="4278" name="Google Shape;4278;g1e0f3c47b18_2_89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279" name="Google Shape;4279;g1e0f3c47b18_2_89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280" name="Google Shape;4280;g1e0f3c47b18_2_89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281" name="Google Shape;4281;g1e0f3c47b18_2_89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282" name="Google Shape;4282;g1e0f3c47b18_2_89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283" name="Google Shape;4283;g1e0f3c47b18_2_897"/>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tese de doutorado, o servidor docente poderá computar, em sua carga horária de trabalho semanal, 3 (três) pontos, limitada a 1 (uma) co-orientação. </a:t>
            </a:r>
            <a:endParaRPr/>
          </a:p>
        </p:txBody>
      </p:sp>
      <p:sp>
        <p:nvSpPr>
          <p:cNvPr id="4284" name="Google Shape;4284;g1e0f3c47b18_2_89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980000"/>
                </a:solidFill>
                <a:latin typeface="Century"/>
                <a:ea typeface="Century"/>
                <a:cs typeface="Century"/>
                <a:sym typeface="Century"/>
              </a:rPr>
              <a:t>Exclusão</a:t>
            </a:r>
            <a:endParaRPr sz="2200">
              <a:solidFill>
                <a:srgbClr val="980000"/>
              </a:solidFill>
              <a:latin typeface="Calibri"/>
              <a:ea typeface="Calibri"/>
              <a:cs typeface="Calibri"/>
              <a:sym typeface="Calibri"/>
            </a:endParaRPr>
          </a:p>
        </p:txBody>
      </p:sp>
      <p:sp>
        <p:nvSpPr>
          <p:cNvPr id="4285" name="Google Shape;4285;g1e0f3c47b18_2_897"/>
          <p:cNvSpPr txBox="1"/>
          <p:nvPr/>
        </p:nvSpPr>
        <p:spPr>
          <a:xfrm>
            <a:off x="6289890" y="1305000"/>
            <a:ext cx="5661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 Luziânia, Valparaíso</a:t>
            </a:r>
            <a:endParaRPr sz="2200">
              <a:solidFill>
                <a:schemeClr val="dk1"/>
              </a:solidFill>
              <a:latin typeface="Calibri"/>
              <a:ea typeface="Calibri"/>
              <a:cs typeface="Calibri"/>
              <a:sym typeface="Calibri"/>
            </a:endParaRPr>
          </a:p>
        </p:txBody>
      </p:sp>
      <p:grpSp>
        <p:nvGrpSpPr>
          <p:cNvPr id="4286" name="Google Shape;4286;g1e0f3c47b18_2_897"/>
          <p:cNvGrpSpPr/>
          <p:nvPr/>
        </p:nvGrpSpPr>
        <p:grpSpPr>
          <a:xfrm>
            <a:off x="70903" y="5646513"/>
            <a:ext cx="11880468" cy="467100"/>
            <a:chOff x="45776" y="3973141"/>
            <a:chExt cx="11880468" cy="467100"/>
          </a:xfrm>
        </p:grpSpPr>
        <p:sp>
          <p:nvSpPr>
            <p:cNvPr id="4287" name="Google Shape;4287;g1e0f3c47b18_2_89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288" name="Google Shape;4288;g1e0f3c47b18_2_89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Nova organização. Não é atividade ensino por isso deve se excluído e deve ser incluído na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3" name="Shape 4293"/>
        <p:cNvGrpSpPr/>
        <p:nvPr/>
      </p:nvGrpSpPr>
      <p:grpSpPr>
        <a:xfrm>
          <a:off x="0" y="0"/>
          <a:ext cx="0" cy="0"/>
          <a:chOff x="0" y="0"/>
          <a:chExt cx="0" cy="0"/>
        </a:xfrm>
      </p:grpSpPr>
      <p:sp>
        <p:nvSpPr>
          <p:cNvPr id="4294" name="Google Shape;4294;p6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295" name="Google Shape;4295;p6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296" name="Google Shape;4296;p6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297" name="Google Shape;4297;p6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298" name="Google Shape;4298;p67"/>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299" name="Google Shape;4299;p67"/>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tese de doutorado, o servidor docente poderá computar, em sua carga horária de trabalho semanal, 3 (três) pontos, limitada a 1 (uma) co-orientação. </a:t>
            </a:r>
            <a:endParaRPr/>
          </a:p>
        </p:txBody>
      </p:sp>
      <p:sp>
        <p:nvSpPr>
          <p:cNvPr id="4300" name="Google Shape;4300;p6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301" name="Google Shape;4301;p6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302" name="Google Shape;4302;p67"/>
          <p:cNvGrpSpPr/>
          <p:nvPr/>
        </p:nvGrpSpPr>
        <p:grpSpPr>
          <a:xfrm>
            <a:off x="70903" y="4157541"/>
            <a:ext cx="11880468" cy="1246800"/>
            <a:chOff x="45776" y="3545009"/>
            <a:chExt cx="11880468" cy="1246800"/>
          </a:xfrm>
        </p:grpSpPr>
        <p:sp>
          <p:nvSpPr>
            <p:cNvPr id="4303" name="Google Shape;4303;p6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304" name="Google Shape;4304;p67"/>
            <p:cNvSpPr txBox="1"/>
            <p:nvPr/>
          </p:nvSpPr>
          <p:spPr>
            <a:xfrm>
              <a:off x="1555844" y="3545009"/>
              <a:ext cx="10370400" cy="1246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tese de doutorado, o servidor docente poderá computar, em sua carga horária de trabalho semanal, </a:t>
              </a:r>
              <a:r>
                <a:rPr b="1" lang="pt-BR" sz="1900">
                  <a:solidFill>
                    <a:srgbClr val="0000FF"/>
                  </a:solidFill>
                  <a:latin typeface="Calibri"/>
                  <a:ea typeface="Calibri"/>
                  <a:cs typeface="Calibri"/>
                  <a:sym typeface="Calibri"/>
                </a:rPr>
                <a:t>7,5 (sete pontos e meio) pontos</a:t>
              </a:r>
              <a:r>
                <a:rPr b="1" lang="pt-BR" sz="1900">
                  <a:solidFill>
                    <a:schemeClr val="dk1"/>
                  </a:solidFill>
                  <a:latin typeface="Calibri"/>
                  <a:ea typeface="Calibri"/>
                  <a:cs typeface="Calibri"/>
                  <a:sym typeface="Calibri"/>
                </a:rPr>
                <a:t>, limitada a 1 (uma) co-orientação. </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05" name="Google Shape;4305;p67"/>
          <p:cNvGrpSpPr/>
          <p:nvPr/>
        </p:nvGrpSpPr>
        <p:grpSpPr>
          <a:xfrm>
            <a:off x="70903" y="5646513"/>
            <a:ext cx="11880603" cy="467175"/>
            <a:chOff x="45776" y="3973141"/>
            <a:chExt cx="11880603" cy="467175"/>
          </a:xfrm>
        </p:grpSpPr>
        <p:sp>
          <p:nvSpPr>
            <p:cNvPr id="4306" name="Google Shape;4306;p6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307" name="Google Shape;4307;p67"/>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2" name="Shape 4312"/>
        <p:cNvGrpSpPr/>
        <p:nvPr/>
      </p:nvGrpSpPr>
      <p:grpSpPr>
        <a:xfrm>
          <a:off x="0" y="0"/>
          <a:ext cx="0" cy="0"/>
          <a:chOff x="0" y="0"/>
          <a:chExt cx="0" cy="0"/>
        </a:xfrm>
      </p:grpSpPr>
      <p:sp>
        <p:nvSpPr>
          <p:cNvPr id="4313" name="Google Shape;4313;g1e0f3c47b18_2_8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314" name="Google Shape;4314;g1e0f3c47b18_2_8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315" name="Google Shape;4315;g1e0f3c47b18_2_8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316" name="Google Shape;4316;g1e0f3c47b18_2_8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317" name="Google Shape;4317;g1e0f3c47b18_2_85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318" name="Google Shape;4318;g1e0f3c47b18_2_858"/>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tese de doutorado, o servidor docente poderá computar, em sua carga horária de trabalho semanal, 3 (três) pontos, limitada a 1 (uma) co-orientação. </a:t>
            </a:r>
            <a:endParaRPr/>
          </a:p>
        </p:txBody>
      </p:sp>
      <p:sp>
        <p:nvSpPr>
          <p:cNvPr id="4319" name="Google Shape;4319;g1e0f3c47b18_2_8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320" name="Google Shape;4320;g1e0f3c47b18_2_8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4321" name="Google Shape;4321;g1e0f3c47b18_2_858"/>
          <p:cNvGrpSpPr/>
          <p:nvPr/>
        </p:nvGrpSpPr>
        <p:grpSpPr>
          <a:xfrm>
            <a:off x="70903" y="4157541"/>
            <a:ext cx="11880468" cy="969600"/>
            <a:chOff x="45776" y="3545009"/>
            <a:chExt cx="11880468" cy="969600"/>
          </a:xfrm>
        </p:grpSpPr>
        <p:sp>
          <p:nvSpPr>
            <p:cNvPr id="4322" name="Google Shape;4322;g1e0f3c47b18_2_8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323" name="Google Shape;4323;g1e0f3c47b18_2_858"/>
            <p:cNvSpPr txBox="1"/>
            <p:nvPr/>
          </p:nvSpPr>
          <p:spPr>
            <a:xfrm>
              <a:off x="1555844" y="35450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tese de doutorado, o servidor docente poderá computar, em sua carga horária de trabalho semanal, </a:t>
              </a:r>
              <a:r>
                <a:rPr b="1" lang="pt-BR" sz="1900">
                  <a:solidFill>
                    <a:srgbClr val="0000FF"/>
                  </a:solidFill>
                  <a:latin typeface="Calibri"/>
                  <a:ea typeface="Calibri"/>
                  <a:cs typeface="Calibri"/>
                  <a:sym typeface="Calibri"/>
                </a:rPr>
                <a:t>1</a:t>
              </a:r>
              <a:r>
                <a:rPr b="1" lang="pt-BR" sz="1900">
                  <a:solidFill>
                    <a:srgbClr val="0000FF"/>
                  </a:solidFill>
                  <a:latin typeface="Calibri"/>
                  <a:ea typeface="Calibri"/>
                  <a:cs typeface="Calibri"/>
                  <a:sym typeface="Calibri"/>
                </a:rPr>
                <a:t>,5 (um ponto e meio), limitada a 4 (quatro) co-orientações</a:t>
              </a:r>
              <a:r>
                <a:rPr b="1" lang="pt-BR" sz="19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4324" name="Google Shape;4324;g1e0f3c47b18_2_858"/>
          <p:cNvGrpSpPr/>
          <p:nvPr/>
        </p:nvGrpSpPr>
        <p:grpSpPr>
          <a:xfrm>
            <a:off x="70903" y="5646513"/>
            <a:ext cx="11880468" cy="467100"/>
            <a:chOff x="45776" y="3973141"/>
            <a:chExt cx="11880468" cy="467100"/>
          </a:xfrm>
        </p:grpSpPr>
        <p:sp>
          <p:nvSpPr>
            <p:cNvPr id="4325" name="Google Shape;4325;g1e0f3c47b18_2_8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326" name="Google Shape;4326;g1e0f3c47b18_2_85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a:t>
              </a:r>
              <a:r>
                <a:rPr lang="pt-BR" sz="1800">
                  <a:solidFill>
                    <a:schemeClr val="dk1"/>
                  </a:solidFill>
                  <a:latin typeface="Calibri"/>
                  <a:ea typeface="Calibri"/>
                  <a:cs typeface="Calibri"/>
                  <a:sym typeface="Calibri"/>
                </a:rPr>
                <a:t>Adequação da pontuação à média de hora de atividade.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1" name="Shape 4331"/>
        <p:cNvGrpSpPr/>
        <p:nvPr/>
      </p:nvGrpSpPr>
      <p:grpSpPr>
        <a:xfrm>
          <a:off x="0" y="0"/>
          <a:ext cx="0" cy="0"/>
          <a:chOff x="0" y="0"/>
          <a:chExt cx="0" cy="0"/>
        </a:xfrm>
      </p:grpSpPr>
      <p:sp>
        <p:nvSpPr>
          <p:cNvPr id="4332" name="Google Shape;4332;g1e0f3c47b18_2_87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333" name="Google Shape;4333;g1e0f3c47b18_2_87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334" name="Google Shape;4334;g1e0f3c47b18_2_87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335" name="Google Shape;4335;g1e0f3c47b18_2_8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336" name="Google Shape;4336;g1e0f3c47b18_2_87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337" name="Google Shape;4337;g1e0f3c47b18_2_877"/>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tese de doutorado, o servidor docente poderá computar, em sua carga horária de trabalho semanal, 3 (três) pontos, limitada a 1 (uma) co-orientação. </a:t>
            </a:r>
            <a:endParaRPr/>
          </a:p>
        </p:txBody>
      </p:sp>
      <p:sp>
        <p:nvSpPr>
          <p:cNvPr id="4338" name="Google Shape;4338;g1e0f3c47b18_2_87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339" name="Google Shape;4339;g1e0f3c47b18_2_87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4340" name="Google Shape;4340;g1e0f3c47b18_2_877"/>
          <p:cNvGrpSpPr/>
          <p:nvPr/>
        </p:nvGrpSpPr>
        <p:grpSpPr>
          <a:xfrm>
            <a:off x="70903" y="4157541"/>
            <a:ext cx="11880468" cy="895232"/>
            <a:chOff x="45776" y="3545009"/>
            <a:chExt cx="11880468" cy="895232"/>
          </a:xfrm>
        </p:grpSpPr>
        <p:sp>
          <p:nvSpPr>
            <p:cNvPr id="4341" name="Google Shape;4341;g1e0f3c47b18_2_87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342" name="Google Shape;4342;g1e0f3c47b18_2_877"/>
            <p:cNvSpPr txBox="1"/>
            <p:nvPr/>
          </p:nvSpPr>
          <p:spPr>
            <a:xfrm>
              <a:off x="1555844" y="354500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rgbClr val="0000FF"/>
                  </a:solidFill>
                  <a:latin typeface="Calibri"/>
                  <a:ea typeface="Calibri"/>
                  <a:cs typeface="Calibri"/>
                  <a:sym typeface="Calibri"/>
                </a:rPr>
                <a:t>Nos casos de co-orientações o servidor docente poderá computar, em sua carga horária semanal, a metade dos pontos referidos nos artigos 18,19, 20, e 22</a:t>
              </a:r>
              <a:endParaRPr sz="1800">
                <a:solidFill>
                  <a:srgbClr val="0000FF"/>
                </a:solidFill>
                <a:latin typeface="Calibri"/>
                <a:ea typeface="Calibri"/>
                <a:cs typeface="Calibri"/>
                <a:sym typeface="Calibri"/>
              </a:endParaRPr>
            </a:p>
          </p:txBody>
        </p:sp>
      </p:grpSp>
      <p:grpSp>
        <p:nvGrpSpPr>
          <p:cNvPr id="4343" name="Google Shape;4343;g1e0f3c47b18_2_877"/>
          <p:cNvGrpSpPr/>
          <p:nvPr/>
        </p:nvGrpSpPr>
        <p:grpSpPr>
          <a:xfrm>
            <a:off x="70903" y="5646513"/>
            <a:ext cx="11880468" cy="467100"/>
            <a:chOff x="45776" y="3973141"/>
            <a:chExt cx="11880468" cy="467100"/>
          </a:xfrm>
        </p:grpSpPr>
        <p:sp>
          <p:nvSpPr>
            <p:cNvPr id="4344" name="Google Shape;4344;g1e0f3c47b18_2_87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345" name="Google Shape;4345;g1e0f3c47b18_2_87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Escrita mais compacta e melhor.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0" name="Shape 4350"/>
        <p:cNvGrpSpPr/>
        <p:nvPr/>
      </p:nvGrpSpPr>
      <p:grpSpPr>
        <a:xfrm>
          <a:off x="0" y="0"/>
          <a:ext cx="0" cy="0"/>
          <a:chOff x="0" y="0"/>
          <a:chExt cx="0" cy="0"/>
        </a:xfrm>
      </p:grpSpPr>
      <p:sp>
        <p:nvSpPr>
          <p:cNvPr id="4351" name="Google Shape;4351;g1e0f3c47b18_2_91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352" name="Google Shape;4352;g1e0f3c47b18_2_91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353" name="Google Shape;4353;g1e0f3c47b18_2_91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354" name="Google Shape;4354;g1e0f3c47b18_2_9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355" name="Google Shape;4355;g1e0f3c47b18_2_91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356" name="Google Shape;4356;g1e0f3c47b18_2_917"/>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Nos casos de co-orientação de tese de doutorado, o servidor docente poderá computar, em sua carga horária de trabalho semanal, 3 (três) pontos, limitada a 1 (uma) co-orientação. </a:t>
            </a:r>
            <a:endParaRPr/>
          </a:p>
        </p:txBody>
      </p:sp>
      <p:sp>
        <p:nvSpPr>
          <p:cNvPr id="4357" name="Google Shape;4357;g1e0f3c47b18_2_91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358" name="Google Shape;4358;g1e0f3c47b18_2_91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4359" name="Google Shape;4359;g1e0f3c47b18_2_917"/>
          <p:cNvGrpSpPr/>
          <p:nvPr/>
        </p:nvGrpSpPr>
        <p:grpSpPr>
          <a:xfrm>
            <a:off x="70903" y="4157541"/>
            <a:ext cx="11880468" cy="1262100"/>
            <a:chOff x="45776" y="3545009"/>
            <a:chExt cx="11880468" cy="1262100"/>
          </a:xfrm>
        </p:grpSpPr>
        <p:sp>
          <p:nvSpPr>
            <p:cNvPr id="4360" name="Google Shape;4360;g1e0f3c47b18_2_91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361" name="Google Shape;4361;g1e0f3c47b18_2_917"/>
            <p:cNvSpPr txBox="1"/>
            <p:nvPr/>
          </p:nvSpPr>
          <p:spPr>
            <a:xfrm>
              <a:off x="1555844" y="354500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Nos casos de co-orientação de tese de doutorado, o servidor docente poderá computar, em sua carga horária de trabalho semanal, 3 (três) pontos, limitada </a:t>
              </a:r>
              <a:r>
                <a:rPr b="1" lang="pt-BR" sz="1900">
                  <a:solidFill>
                    <a:srgbClr val="0000FF"/>
                  </a:solidFill>
                  <a:latin typeface="Calibri"/>
                  <a:ea typeface="Calibri"/>
                  <a:cs typeface="Calibri"/>
                  <a:sym typeface="Calibri"/>
                </a:rPr>
                <a:t>a 2 (duas) co-orientações. </a:t>
              </a:r>
              <a:endParaRPr b="1" sz="1900">
                <a:solidFill>
                  <a:srgbClr val="0000FF"/>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4362" name="Google Shape;4362;g1e0f3c47b18_2_917"/>
          <p:cNvGrpSpPr/>
          <p:nvPr/>
        </p:nvGrpSpPr>
        <p:grpSpPr>
          <a:xfrm>
            <a:off x="70903" y="5646513"/>
            <a:ext cx="11880468" cy="695421"/>
            <a:chOff x="45776" y="3973141"/>
            <a:chExt cx="11880468" cy="695421"/>
          </a:xfrm>
        </p:grpSpPr>
        <p:sp>
          <p:nvSpPr>
            <p:cNvPr id="4363" name="Google Shape;4363;g1e0f3c47b18_2_91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364" name="Google Shape;4364;g1e0f3c47b18_2_917"/>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Acreditamos que o artigo deve abarcar a coorientação de mestrado e doutorado porque são atividades equivalentes em trabalho.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9" name="Shape 4369"/>
        <p:cNvGrpSpPr/>
        <p:nvPr/>
      </p:nvGrpSpPr>
      <p:grpSpPr>
        <a:xfrm>
          <a:off x="0" y="0"/>
          <a:ext cx="0" cy="0"/>
          <a:chOff x="0" y="0"/>
          <a:chExt cx="0" cy="0"/>
        </a:xfrm>
      </p:grpSpPr>
      <p:sp>
        <p:nvSpPr>
          <p:cNvPr id="4370" name="Google Shape;4370;p6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371" name="Google Shape;4371;p6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372" name="Google Shape;4372;p6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373" name="Google Shape;4373;p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374" name="Google Shape;4374;p6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375" name="Google Shape;4375;p69"/>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até 4 (quatro) pontos, referentes a 1 (um) ponto para cada hora-aula de atendimento. </a:t>
            </a:r>
            <a:endParaRPr/>
          </a:p>
        </p:txBody>
      </p:sp>
      <p:sp>
        <p:nvSpPr>
          <p:cNvPr id="4376" name="Google Shape;4376;p6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377" name="Google Shape;4377;p6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4378" name="Google Shape;4378;p69"/>
          <p:cNvGrpSpPr/>
          <p:nvPr/>
        </p:nvGrpSpPr>
        <p:grpSpPr>
          <a:xfrm>
            <a:off x="70903" y="5646513"/>
            <a:ext cx="11880603" cy="467175"/>
            <a:chOff x="45776" y="3973141"/>
            <a:chExt cx="11880603" cy="467175"/>
          </a:xfrm>
        </p:grpSpPr>
        <p:sp>
          <p:nvSpPr>
            <p:cNvPr id="4379" name="Google Shape;4379;p6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380" name="Google Shape;4380;p6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5" name="Shape 4385"/>
        <p:cNvGrpSpPr/>
        <p:nvPr/>
      </p:nvGrpSpPr>
      <p:grpSpPr>
        <a:xfrm>
          <a:off x="0" y="0"/>
          <a:ext cx="0" cy="0"/>
          <a:chOff x="0" y="0"/>
          <a:chExt cx="0" cy="0"/>
        </a:xfrm>
      </p:grpSpPr>
      <p:sp>
        <p:nvSpPr>
          <p:cNvPr id="4386" name="Google Shape;4386;p7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387" name="Google Shape;4387;p7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388" name="Google Shape;4388;p7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389" name="Google Shape;4389;p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390" name="Google Shape;4390;p7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391" name="Google Shape;4391;p70"/>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até 4 (quatro) pontos, referentes a 1 (um) ponto para cada hora-aula de atendimento. </a:t>
            </a:r>
            <a:endParaRPr/>
          </a:p>
        </p:txBody>
      </p:sp>
      <p:sp>
        <p:nvSpPr>
          <p:cNvPr id="4392" name="Google Shape;4392;p7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393" name="Google Shape;4393;p7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394" name="Google Shape;4394;p70"/>
          <p:cNvGrpSpPr/>
          <p:nvPr/>
        </p:nvGrpSpPr>
        <p:grpSpPr>
          <a:xfrm>
            <a:off x="55853" y="3338816"/>
            <a:ext cx="11880593" cy="1246800"/>
            <a:chOff x="30726" y="2726284"/>
            <a:chExt cx="11880593" cy="1246800"/>
          </a:xfrm>
        </p:grpSpPr>
        <p:sp>
          <p:nvSpPr>
            <p:cNvPr id="4395" name="Google Shape;4395;p70"/>
            <p:cNvSpPr txBox="1"/>
            <p:nvPr/>
          </p:nvSpPr>
          <p:spPr>
            <a:xfrm>
              <a:off x="30726" y="311615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396" name="Google Shape;4396;p70"/>
            <p:cNvSpPr txBox="1"/>
            <p:nvPr/>
          </p:nvSpPr>
          <p:spPr>
            <a:xfrm>
              <a:off x="1540919" y="2726284"/>
              <a:ext cx="10370400" cy="1246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
              </a:r>
              <a:r>
                <a:rPr b="1" lang="pt-BR" sz="1900">
                  <a:solidFill>
                    <a:srgbClr val="0000FF"/>
                  </a:solidFill>
                  <a:latin typeface="Calibri"/>
                  <a:ea typeface="Calibri"/>
                  <a:cs typeface="Calibri"/>
                  <a:sym typeface="Calibri"/>
                </a:rPr>
                <a:t>até 4 (quatro) pontos, referentes a 2,5 (dois pontos e meio) para cada aula de atendimento.</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97" name="Google Shape;4397;p70"/>
          <p:cNvGrpSpPr/>
          <p:nvPr/>
        </p:nvGrpSpPr>
        <p:grpSpPr>
          <a:xfrm>
            <a:off x="70903" y="5556872"/>
            <a:ext cx="11865543" cy="646500"/>
            <a:chOff x="45776" y="3883500"/>
            <a:chExt cx="11865543" cy="646500"/>
          </a:xfrm>
        </p:grpSpPr>
        <p:sp>
          <p:nvSpPr>
            <p:cNvPr id="4398" name="Google Shape;4398;p7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399" name="Google Shape;4399;p70"/>
            <p:cNvSpPr txBox="1"/>
            <p:nvPr/>
          </p:nvSpPr>
          <p:spPr>
            <a:xfrm>
              <a:off x="1540919" y="3883500"/>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 Alterar o termo hora-aula para aula para não haver confusão em relação aos termos.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1df91a4005e_1_126"/>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484" name="Google Shape;484;g1df91a4005e_1_12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85" name="Google Shape;485;g1df91a4005e_1_12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86" name="Google Shape;486;g1df91a4005e_1_12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87" name="Google Shape;487;g1df91a4005e_1_126"/>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88" name="Google Shape;488;g1df91a4005e_1_126"/>
          <p:cNvSpPr txBox="1"/>
          <p:nvPr/>
        </p:nvSpPr>
        <p:spPr>
          <a:xfrm>
            <a:off x="1555845" y="1944571"/>
            <a:ext cx="1037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Art. 1</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g1df91a4005e_1_12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490" name="Google Shape;490;g1df91a4005e_1_12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Valparaíso</a:t>
            </a:r>
            <a:endParaRPr sz="2200">
              <a:solidFill>
                <a:schemeClr val="dk1"/>
              </a:solidFill>
              <a:latin typeface="Calibri"/>
              <a:ea typeface="Calibri"/>
              <a:cs typeface="Calibri"/>
              <a:sym typeface="Calibri"/>
            </a:endParaRPr>
          </a:p>
        </p:txBody>
      </p:sp>
      <p:grpSp>
        <p:nvGrpSpPr>
          <p:cNvPr id="491" name="Google Shape;491;g1df91a4005e_1_126"/>
          <p:cNvGrpSpPr/>
          <p:nvPr/>
        </p:nvGrpSpPr>
        <p:grpSpPr>
          <a:xfrm>
            <a:off x="45776" y="3708785"/>
            <a:ext cx="11880468" cy="1015800"/>
            <a:chOff x="45776" y="3545009"/>
            <a:chExt cx="11880468" cy="1015800"/>
          </a:xfrm>
        </p:grpSpPr>
        <p:sp>
          <p:nvSpPr>
            <p:cNvPr id="492" name="Google Shape;492;g1df91a4005e_1_12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93" name="Google Shape;493;g1df91a4005e_1_126"/>
            <p:cNvSpPr txBox="1"/>
            <p:nvPr/>
          </p:nvSpPr>
          <p:spPr>
            <a:xfrm>
              <a:off x="1555844" y="354500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sz="2000">
                  <a:solidFill>
                    <a:schemeClr val="dk1"/>
                  </a:solidFill>
                  <a:latin typeface="Calibri"/>
                  <a:ea typeface="Calibri"/>
                  <a:cs typeface="Calibri"/>
                  <a:sym typeface="Calibri"/>
                </a:rPr>
                <a:t>Parágrafo único: Para nortear a atividade docente e dirimir possíveis interpretações dúbias deste regulamento, será observada as finalidades e objetivos dos institutos federais conforme a Lei 11.982 de 29/12/2008 e suas designações.</a:t>
              </a:r>
              <a:endParaRPr b="1"/>
            </a:p>
          </p:txBody>
        </p:sp>
      </p:grpSp>
      <p:grpSp>
        <p:nvGrpSpPr>
          <p:cNvPr id="494" name="Google Shape;494;g1df91a4005e_1_126"/>
          <p:cNvGrpSpPr/>
          <p:nvPr/>
        </p:nvGrpSpPr>
        <p:grpSpPr>
          <a:xfrm>
            <a:off x="70903" y="5526157"/>
            <a:ext cx="11880468" cy="877200"/>
            <a:chOff x="45776" y="3852785"/>
            <a:chExt cx="11880468" cy="877200"/>
          </a:xfrm>
        </p:grpSpPr>
        <p:sp>
          <p:nvSpPr>
            <p:cNvPr id="495" name="Google Shape;495;g1df91a4005e_1_12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96" name="Google Shape;496;g1df91a4005e_1_126"/>
            <p:cNvSpPr txBox="1"/>
            <p:nvPr/>
          </p:nvSpPr>
          <p:spPr>
            <a:xfrm>
              <a:off x="1555844" y="3852785"/>
              <a:ext cx="10370400" cy="877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700">
                  <a:solidFill>
                    <a:schemeClr val="dk1"/>
                  </a:solidFill>
                  <a:latin typeface="Calibri"/>
                  <a:ea typeface="Calibri"/>
                  <a:cs typeface="Calibri"/>
                  <a:sym typeface="Calibri"/>
                </a:rPr>
                <a:t>A carga horária que compõe a jornada docente abarca atividades de ensino, pesquisa, extensão, representação e gestão. Desse modo, entende-se que a GEPEX pode contribuir com informações inerentes à pesquisa, extensão e publicações computadas pelos docentes.</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4" name="Shape 4404"/>
        <p:cNvGrpSpPr/>
        <p:nvPr/>
      </p:nvGrpSpPr>
      <p:grpSpPr>
        <a:xfrm>
          <a:off x="0" y="0"/>
          <a:ext cx="0" cy="0"/>
          <a:chOff x="0" y="0"/>
          <a:chExt cx="0" cy="0"/>
        </a:xfrm>
      </p:grpSpPr>
      <p:sp>
        <p:nvSpPr>
          <p:cNvPr id="4405" name="Google Shape;4405;g1dffef70cfd_0_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406" name="Google Shape;4406;g1dffef70cfd_0_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407" name="Google Shape;4407;g1dffef70cfd_0_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408" name="Google Shape;4408;g1dffef70cfd_0_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409" name="Google Shape;4409;g1dffef70cfd_0_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410" name="Google Shape;4410;g1dffef70cfd_0_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até 4 (quatro) pontos, referentes a 1 (um) ponto para cada hora-aula de atendimento. </a:t>
            </a:r>
            <a:endParaRPr/>
          </a:p>
        </p:txBody>
      </p:sp>
      <p:sp>
        <p:nvSpPr>
          <p:cNvPr id="4411" name="Google Shape;4411;g1dffef70cfd_0_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412" name="Google Shape;4412;g1dffef70cfd_0_4"/>
          <p:cNvSpPr txBox="1"/>
          <p:nvPr/>
        </p:nvSpPr>
        <p:spPr>
          <a:xfrm>
            <a:off x="6289877" y="1305000"/>
            <a:ext cx="25209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4413" name="Google Shape;4413;g1dffef70cfd_0_4"/>
          <p:cNvGrpSpPr/>
          <p:nvPr/>
        </p:nvGrpSpPr>
        <p:grpSpPr>
          <a:xfrm>
            <a:off x="55853" y="3338816"/>
            <a:ext cx="11880593" cy="954300"/>
            <a:chOff x="30726" y="2726284"/>
            <a:chExt cx="11880593" cy="954300"/>
          </a:xfrm>
        </p:grpSpPr>
        <p:sp>
          <p:nvSpPr>
            <p:cNvPr id="4414" name="Google Shape;4414;g1dffef70cfd_0_4"/>
            <p:cNvSpPr txBox="1"/>
            <p:nvPr/>
          </p:nvSpPr>
          <p:spPr>
            <a:xfrm>
              <a:off x="30726" y="31161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415" name="Google Shape;4415;g1dffef70cfd_0_4"/>
            <p:cNvSpPr txBox="1"/>
            <p:nvPr/>
          </p:nvSpPr>
          <p:spPr>
            <a:xfrm>
              <a:off x="1540919" y="2726284"/>
              <a:ext cx="103704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rgbClr val="0000FF"/>
                  </a:solidFill>
                  <a:latin typeface="Calibri"/>
                  <a:ea typeface="Calibri"/>
                  <a:cs typeface="Calibri"/>
                  <a:sym typeface="Calibri"/>
                </a:rPr>
                <a:t>O período de atendimento ao discente deverá ser indicado como obrigatório com a contagem de 3 horas semanais/54 semestrais.</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16" name="Google Shape;4416;g1dffef70cfd_0_4"/>
          <p:cNvGrpSpPr/>
          <p:nvPr/>
        </p:nvGrpSpPr>
        <p:grpSpPr>
          <a:xfrm>
            <a:off x="70903" y="5556872"/>
            <a:ext cx="11865543" cy="556742"/>
            <a:chOff x="45776" y="3883500"/>
            <a:chExt cx="11865543" cy="556742"/>
          </a:xfrm>
        </p:grpSpPr>
        <p:sp>
          <p:nvSpPr>
            <p:cNvPr id="4417" name="Google Shape;4417;g1dffef70cfd_0_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418" name="Google Shape;4418;g1dffef70cfd_0_4"/>
            <p:cNvSpPr txBox="1"/>
            <p:nvPr/>
          </p:nvSpPr>
          <p:spPr>
            <a:xfrm>
              <a:off x="1540919" y="3883500"/>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na forma de contabilização da jornada docente de pontos para horas.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3" name="Shape 4423"/>
        <p:cNvGrpSpPr/>
        <p:nvPr/>
      </p:nvGrpSpPr>
      <p:grpSpPr>
        <a:xfrm>
          <a:off x="0" y="0"/>
          <a:ext cx="0" cy="0"/>
          <a:chOff x="0" y="0"/>
          <a:chExt cx="0" cy="0"/>
        </a:xfrm>
      </p:grpSpPr>
      <p:sp>
        <p:nvSpPr>
          <p:cNvPr id="4424" name="Google Shape;4424;g1dffef70cfd_0_2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425" name="Google Shape;4425;g1dffef70cfd_0_2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426" name="Google Shape;4426;g1dffef70cfd_0_2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427" name="Google Shape;4427;g1dffef70cfd_0_2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428" name="Google Shape;4428;g1dffef70cfd_0_2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429" name="Google Shape;4429;g1dffef70cfd_0_2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até 4 (quatro) pontos, referentes a 1 (um) ponto para cada hora-aula de atendimento. </a:t>
            </a:r>
            <a:endParaRPr/>
          </a:p>
        </p:txBody>
      </p:sp>
      <p:sp>
        <p:nvSpPr>
          <p:cNvPr id="4430" name="Google Shape;4430;g1dffef70cfd_0_2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431" name="Google Shape;4431;g1dffef70cfd_0_24"/>
          <p:cNvSpPr txBox="1"/>
          <p:nvPr/>
        </p:nvSpPr>
        <p:spPr>
          <a:xfrm>
            <a:off x="6289877" y="1305000"/>
            <a:ext cx="25209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4432" name="Google Shape;4432;g1dffef70cfd_0_24"/>
          <p:cNvGrpSpPr/>
          <p:nvPr/>
        </p:nvGrpSpPr>
        <p:grpSpPr>
          <a:xfrm>
            <a:off x="55853" y="3338816"/>
            <a:ext cx="11880593" cy="969600"/>
            <a:chOff x="30726" y="2726284"/>
            <a:chExt cx="11880593" cy="969600"/>
          </a:xfrm>
        </p:grpSpPr>
        <p:sp>
          <p:nvSpPr>
            <p:cNvPr id="4433" name="Google Shape;4433;g1dffef70cfd_0_24"/>
            <p:cNvSpPr txBox="1"/>
            <p:nvPr/>
          </p:nvSpPr>
          <p:spPr>
            <a:xfrm>
              <a:off x="30726" y="31161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434" name="Google Shape;4434;g1dffef70cfd_0_24"/>
            <p:cNvSpPr txBox="1"/>
            <p:nvPr/>
          </p:nvSpPr>
          <p:spPr>
            <a:xfrm>
              <a:off x="1540919" y="272628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a:t>
              </a:r>
              <a:r>
                <a:rPr b="1" lang="pt-BR" sz="1900">
                  <a:solidFill>
                    <a:schemeClr val="dk1"/>
                  </a:solidFill>
                  <a:latin typeface="Calibri"/>
                  <a:ea typeface="Calibri"/>
                  <a:cs typeface="Calibri"/>
                  <a:sym typeface="Calibri"/>
                </a:rPr>
                <a:t>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
              </a:r>
              <a:r>
                <a:rPr b="1" lang="pt-BR" sz="1900">
                  <a:solidFill>
                    <a:srgbClr val="0000FF"/>
                  </a:solidFill>
                  <a:latin typeface="Calibri"/>
                  <a:ea typeface="Calibri"/>
                  <a:cs typeface="Calibri"/>
                  <a:sym typeface="Calibri"/>
                </a:rPr>
                <a:t>até 2 (dois) pontos, referentes</a:t>
              </a:r>
              <a:r>
                <a:rPr b="1" lang="pt-BR" sz="1900">
                  <a:solidFill>
                    <a:schemeClr val="dk1"/>
                  </a:solidFill>
                  <a:latin typeface="Calibri"/>
                  <a:ea typeface="Calibri"/>
                  <a:cs typeface="Calibri"/>
                  <a:sym typeface="Calibri"/>
                </a:rPr>
                <a:t> à hora-aula de atendimento.</a:t>
              </a:r>
              <a:endParaRPr sz="1800">
                <a:solidFill>
                  <a:schemeClr val="dk1"/>
                </a:solidFill>
                <a:latin typeface="Calibri"/>
                <a:ea typeface="Calibri"/>
                <a:cs typeface="Calibri"/>
                <a:sym typeface="Calibri"/>
              </a:endParaRPr>
            </a:p>
          </p:txBody>
        </p:sp>
      </p:grpSp>
      <p:grpSp>
        <p:nvGrpSpPr>
          <p:cNvPr id="4435" name="Google Shape;4435;g1dffef70cfd_0_24"/>
          <p:cNvGrpSpPr/>
          <p:nvPr/>
        </p:nvGrpSpPr>
        <p:grpSpPr>
          <a:xfrm>
            <a:off x="70903" y="5556872"/>
            <a:ext cx="11865543" cy="556742"/>
            <a:chOff x="45776" y="3883500"/>
            <a:chExt cx="11865543" cy="556742"/>
          </a:xfrm>
        </p:grpSpPr>
        <p:sp>
          <p:nvSpPr>
            <p:cNvPr id="4436" name="Google Shape;4436;g1dffef70cfd_0_2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437" name="Google Shape;4437;g1dffef70cfd_0_24"/>
            <p:cNvSpPr txBox="1"/>
            <p:nvPr/>
          </p:nvSpPr>
          <p:spPr>
            <a:xfrm>
              <a:off x="1540919" y="3883500"/>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Ajuste de tempo.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2" name="Shape 4442"/>
        <p:cNvGrpSpPr/>
        <p:nvPr/>
      </p:nvGrpSpPr>
      <p:grpSpPr>
        <a:xfrm>
          <a:off x="0" y="0"/>
          <a:ext cx="0" cy="0"/>
          <a:chOff x="0" y="0"/>
          <a:chExt cx="0" cy="0"/>
        </a:xfrm>
      </p:grpSpPr>
      <p:sp>
        <p:nvSpPr>
          <p:cNvPr id="4443" name="Google Shape;4443;g1dffef70cfd_0_4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444" name="Google Shape;4444;g1dffef70cfd_0_4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445" name="Google Shape;4445;g1dffef70cfd_0_4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446" name="Google Shape;4446;g1dffef70cfd_0_4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447" name="Google Shape;4447;g1dffef70cfd_0_4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448" name="Google Shape;4448;g1dffef70cfd_0_4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até 4 (quatro) pontos, referentes a 1 (um) ponto para cada hora-aula de atendimento. </a:t>
            </a:r>
            <a:endParaRPr/>
          </a:p>
        </p:txBody>
      </p:sp>
      <p:sp>
        <p:nvSpPr>
          <p:cNvPr id="4449" name="Google Shape;4449;g1dffef70cfd_0_4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450" name="Google Shape;4450;g1dffef70cfd_0_44"/>
          <p:cNvSpPr txBox="1"/>
          <p:nvPr/>
        </p:nvSpPr>
        <p:spPr>
          <a:xfrm>
            <a:off x="6289875" y="1305000"/>
            <a:ext cx="2892300" cy="467100"/>
          </a:xfrm>
          <a:prstGeom prst="rect">
            <a:avLst/>
          </a:prstGeom>
          <a:solidFill>
            <a:schemeClr val="lt1">
              <a:alpha val="52940"/>
            </a:schemeClr>
          </a:solid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Goiânia DAA I e Valparaíso</a:t>
            </a:r>
            <a:endParaRPr sz="2200">
              <a:solidFill>
                <a:schemeClr val="dk1"/>
              </a:solidFill>
              <a:latin typeface="Calibri"/>
              <a:ea typeface="Calibri"/>
              <a:cs typeface="Calibri"/>
              <a:sym typeface="Calibri"/>
            </a:endParaRPr>
          </a:p>
        </p:txBody>
      </p:sp>
      <p:grpSp>
        <p:nvGrpSpPr>
          <p:cNvPr id="4451" name="Google Shape;4451;g1dffef70cfd_0_44"/>
          <p:cNvGrpSpPr/>
          <p:nvPr/>
        </p:nvGrpSpPr>
        <p:grpSpPr>
          <a:xfrm>
            <a:off x="55853" y="3338816"/>
            <a:ext cx="11880593" cy="969600"/>
            <a:chOff x="30726" y="2726284"/>
            <a:chExt cx="11880593" cy="969600"/>
          </a:xfrm>
        </p:grpSpPr>
        <p:sp>
          <p:nvSpPr>
            <p:cNvPr id="4452" name="Google Shape;4452;g1dffef70cfd_0_44"/>
            <p:cNvSpPr txBox="1"/>
            <p:nvPr/>
          </p:nvSpPr>
          <p:spPr>
            <a:xfrm>
              <a:off x="30726" y="31161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453" name="Google Shape;4453;g1dffef70cfd_0_44"/>
            <p:cNvSpPr txBox="1"/>
            <p:nvPr/>
          </p:nvSpPr>
          <p:spPr>
            <a:xfrm>
              <a:off x="1540919" y="272628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 atividade de atendimento ao aluno e pais ou responsáveis, o servidor docente </a:t>
              </a:r>
              <a:r>
                <a:rPr b="1" lang="pt-BR" sz="1900">
                  <a:solidFill>
                    <a:srgbClr val="0000FF"/>
                  </a:solidFill>
                  <a:latin typeface="Calibri"/>
                  <a:ea typeface="Calibri"/>
                  <a:cs typeface="Calibri"/>
                  <a:sym typeface="Calibri"/>
                </a:rPr>
                <a:t>computará</a:t>
              </a:r>
              <a:r>
                <a:rPr b="1" lang="pt-BR" sz="1900">
                  <a:solidFill>
                    <a:schemeClr val="dk1"/>
                  </a:solidFill>
                  <a:latin typeface="Calibri"/>
                  <a:ea typeface="Calibri"/>
                  <a:cs typeface="Calibri"/>
                  <a:sym typeface="Calibri"/>
                </a:rPr>
                <a:t>, em sua carga horária semanal de trabalho, até 4 (quatro) pontos, referentes a 1 (um) ponto para cada hora-aula de atendimento.</a:t>
              </a:r>
              <a:endParaRPr sz="1800">
                <a:solidFill>
                  <a:schemeClr val="dk1"/>
                </a:solidFill>
                <a:latin typeface="Calibri"/>
                <a:ea typeface="Calibri"/>
                <a:cs typeface="Calibri"/>
                <a:sym typeface="Calibri"/>
              </a:endParaRPr>
            </a:p>
          </p:txBody>
        </p:sp>
      </p:grpSp>
      <p:grpSp>
        <p:nvGrpSpPr>
          <p:cNvPr id="4454" name="Google Shape;4454;g1dffef70cfd_0_44"/>
          <p:cNvGrpSpPr/>
          <p:nvPr/>
        </p:nvGrpSpPr>
        <p:grpSpPr>
          <a:xfrm>
            <a:off x="70903" y="5556872"/>
            <a:ext cx="11865543" cy="646500"/>
            <a:chOff x="45776" y="3883500"/>
            <a:chExt cx="11865543" cy="646500"/>
          </a:xfrm>
        </p:grpSpPr>
        <p:sp>
          <p:nvSpPr>
            <p:cNvPr id="4455" name="Google Shape;4455;g1dffef70cfd_0_4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456" name="Google Shape;4456;g1dffef70cfd_0_44"/>
            <p:cNvSpPr txBox="1"/>
            <p:nvPr/>
          </p:nvSpPr>
          <p:spPr>
            <a:xfrm>
              <a:off x="1540919" y="3883500"/>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Em todo o texto do regulamento, é preciso trocar "poderá computar" por "computará", pois o "poderá computar" deixa transparecer que é facultativo.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1" name="Shape 4461"/>
        <p:cNvGrpSpPr/>
        <p:nvPr/>
      </p:nvGrpSpPr>
      <p:grpSpPr>
        <a:xfrm>
          <a:off x="0" y="0"/>
          <a:ext cx="0" cy="0"/>
          <a:chOff x="0" y="0"/>
          <a:chExt cx="0" cy="0"/>
        </a:xfrm>
      </p:grpSpPr>
      <p:sp>
        <p:nvSpPr>
          <p:cNvPr id="4462" name="Google Shape;4462;g1dffef70cfd_0_6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463" name="Google Shape;4463;g1dffef70cfd_0_6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464" name="Google Shape;4464;g1dffef70cfd_0_6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465" name="Google Shape;4465;g1dffef70cfd_0_6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466" name="Google Shape;4466;g1dffef70cfd_0_6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467" name="Google Shape;4467;g1dffef70cfd_0_63"/>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atividade de atendimento ao aluno e pais ou responsáveis, o servidor docente poderá computar, em sua carga horária semanal de trabalho, até 4 (quatro) pontos, referentes a 1 (um) ponto para cada hora-aula de atendimento. </a:t>
            </a:r>
            <a:endParaRPr/>
          </a:p>
        </p:txBody>
      </p:sp>
      <p:sp>
        <p:nvSpPr>
          <p:cNvPr id="4468" name="Google Shape;4468;g1dffef70cfd_0_6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469" name="Google Shape;4469;g1dffef70cfd_0_63"/>
          <p:cNvSpPr txBox="1"/>
          <p:nvPr/>
        </p:nvSpPr>
        <p:spPr>
          <a:xfrm>
            <a:off x="6289877" y="1305000"/>
            <a:ext cx="25209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4470" name="Google Shape;4470;g1dffef70cfd_0_63"/>
          <p:cNvGrpSpPr/>
          <p:nvPr/>
        </p:nvGrpSpPr>
        <p:grpSpPr>
          <a:xfrm>
            <a:off x="55853" y="3338816"/>
            <a:ext cx="11880593" cy="1262100"/>
            <a:chOff x="30726" y="2726284"/>
            <a:chExt cx="11880593" cy="1262100"/>
          </a:xfrm>
        </p:grpSpPr>
        <p:sp>
          <p:nvSpPr>
            <p:cNvPr id="4471" name="Google Shape;4471;g1dffef70cfd_0_63"/>
            <p:cNvSpPr txBox="1"/>
            <p:nvPr/>
          </p:nvSpPr>
          <p:spPr>
            <a:xfrm>
              <a:off x="30726" y="31161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472" name="Google Shape;4472;g1dffef70cfd_0_63"/>
            <p:cNvSpPr txBox="1"/>
            <p:nvPr/>
          </p:nvSpPr>
          <p:spPr>
            <a:xfrm>
              <a:off x="1540919" y="2726284"/>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 atividade de recuperação paralela, de atendimento ao aluno e pais ou responsáveis, o servidor docente, </a:t>
              </a:r>
              <a:r>
                <a:rPr b="1" lang="pt-BR" sz="1900">
                  <a:solidFill>
                    <a:srgbClr val="0000FF"/>
                  </a:solidFill>
                  <a:latin typeface="Calibri"/>
                  <a:ea typeface="Calibri"/>
                  <a:cs typeface="Calibri"/>
                  <a:sym typeface="Calibri"/>
                </a:rPr>
                <a:t>deverá garantir o mínimo de 2 (dois) atendimentos (ou 4)?) em dois ou mais dias diferentes em sua carga horária semanal de trabalho, sendo computado 1 (um) ponto para cada hora-aula de atendimento, limitado a 8 (oito) pontos.</a:t>
              </a:r>
              <a:endParaRPr b="1" sz="1900">
                <a:solidFill>
                  <a:srgbClr val="0000FF"/>
                </a:solidFill>
                <a:latin typeface="Calibri"/>
                <a:ea typeface="Calibri"/>
                <a:cs typeface="Calibri"/>
                <a:sym typeface="Calibri"/>
              </a:endParaRPr>
            </a:p>
          </p:txBody>
        </p:sp>
      </p:grpSp>
      <p:grpSp>
        <p:nvGrpSpPr>
          <p:cNvPr id="4473" name="Google Shape;4473;g1dffef70cfd_0_63"/>
          <p:cNvGrpSpPr/>
          <p:nvPr/>
        </p:nvGrpSpPr>
        <p:grpSpPr>
          <a:xfrm>
            <a:off x="70903" y="5556872"/>
            <a:ext cx="11865543" cy="923400"/>
            <a:chOff x="45776" y="3883500"/>
            <a:chExt cx="11865543" cy="923400"/>
          </a:xfrm>
        </p:grpSpPr>
        <p:sp>
          <p:nvSpPr>
            <p:cNvPr id="4474" name="Google Shape;4474;g1dffef70cfd_0_6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475" name="Google Shape;4475;g1dffef70cfd_0_63"/>
            <p:cNvSpPr txBox="1"/>
            <p:nvPr/>
          </p:nvSpPr>
          <p:spPr>
            <a:xfrm>
              <a:off x="1540919" y="3883500"/>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recuperação paralela precisa de horário de atendimento aos alunos, por isso deve ser incorporada no artigo 24, para tanto aumentamos a carga horária semanal para o limite de 8 horas, para possibilitar o desenvolvimento de todas essas atividades de atendimento aos aluno e pais ou responsáveis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0" name="Shape 4480"/>
        <p:cNvGrpSpPr/>
        <p:nvPr/>
      </p:nvGrpSpPr>
      <p:grpSpPr>
        <a:xfrm>
          <a:off x="0" y="0"/>
          <a:ext cx="0" cy="0"/>
          <a:chOff x="0" y="0"/>
          <a:chExt cx="0" cy="0"/>
        </a:xfrm>
      </p:grpSpPr>
      <p:sp>
        <p:nvSpPr>
          <p:cNvPr id="4481" name="Google Shape;4481;g1dffef70cfd_0_12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482" name="Google Shape;4482;g1dffef70cfd_0_12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483" name="Google Shape;4483;g1dffef70cfd_0_12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484" name="Google Shape;4484;g1dffef70cfd_0_12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485" name="Google Shape;4485;g1dffef70cfd_0_12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486" name="Google Shape;4486;g1dffef70cfd_0_12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elaboração/revisão/avaliação de projetos de cursos e regulamentos acadêmicos, limitada a 2 (duas) comissões</a:t>
            </a:r>
            <a:endParaRPr b="0" i="0" sz="2000" u="none" strike="noStrike">
              <a:solidFill>
                <a:schemeClr val="dk1"/>
              </a:solidFill>
              <a:latin typeface="Calibri"/>
              <a:ea typeface="Calibri"/>
              <a:cs typeface="Calibri"/>
              <a:sym typeface="Calibri"/>
            </a:endParaRPr>
          </a:p>
        </p:txBody>
      </p:sp>
      <p:sp>
        <p:nvSpPr>
          <p:cNvPr id="4487" name="Google Shape;4487;g1dffef70cfd_0_12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488" name="Google Shape;4488;g1dffef70cfd_0_122"/>
          <p:cNvSpPr txBox="1"/>
          <p:nvPr/>
        </p:nvSpPr>
        <p:spPr>
          <a:xfrm>
            <a:off x="6289875" y="1305000"/>
            <a:ext cx="2654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4489" name="Google Shape;4489;g1dffef70cfd_0_122"/>
          <p:cNvGrpSpPr/>
          <p:nvPr/>
        </p:nvGrpSpPr>
        <p:grpSpPr>
          <a:xfrm>
            <a:off x="55903" y="4409559"/>
            <a:ext cx="11865493" cy="923400"/>
            <a:chOff x="30776" y="2736187"/>
            <a:chExt cx="11865493" cy="923400"/>
          </a:xfrm>
        </p:grpSpPr>
        <p:sp>
          <p:nvSpPr>
            <p:cNvPr id="4490" name="Google Shape;4490;g1dffef70cfd_0_122"/>
            <p:cNvSpPr txBox="1"/>
            <p:nvPr/>
          </p:nvSpPr>
          <p:spPr>
            <a:xfrm>
              <a:off x="30776" y="2964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491" name="Google Shape;4491;g1dffef70cfd_0_122"/>
            <p:cNvSpPr txBox="1"/>
            <p:nvPr/>
          </p:nvSpPr>
          <p:spPr>
            <a:xfrm>
              <a:off x="1525869" y="2736187"/>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As atividades em comissão e de reunião deverão ser computadas no campo de Gestão e Representação. Contabilizar estas atividades no campo de representação e gestão, uma vez que são atividades desenvolvidas por todos docentes estão ligadas à gestão e representação.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6" name="Shape 4496"/>
        <p:cNvGrpSpPr/>
        <p:nvPr/>
      </p:nvGrpSpPr>
      <p:grpSpPr>
        <a:xfrm>
          <a:off x="0" y="0"/>
          <a:ext cx="0" cy="0"/>
          <a:chOff x="0" y="0"/>
          <a:chExt cx="0" cy="0"/>
        </a:xfrm>
      </p:grpSpPr>
      <p:sp>
        <p:nvSpPr>
          <p:cNvPr id="4497" name="Google Shape;4497;p72"/>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498" name="Google Shape;4498;p7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499" name="Google Shape;4499;p7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500" name="Google Shape;4500;p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501" name="Google Shape;4501;p72"/>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502" name="Google Shape;4502;p72"/>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elaboração/revisão/avaliação de projetos de cursos e regulamentos acadêmicos, limitada a 2 (duas) comissões</a:t>
            </a:r>
            <a:endParaRPr b="0" i="0" sz="2000" u="none" strike="noStrike">
              <a:solidFill>
                <a:schemeClr val="dk1"/>
              </a:solidFill>
              <a:latin typeface="Calibri"/>
              <a:ea typeface="Calibri"/>
              <a:cs typeface="Calibri"/>
              <a:sym typeface="Calibri"/>
            </a:endParaRPr>
          </a:p>
        </p:txBody>
      </p:sp>
      <p:sp>
        <p:nvSpPr>
          <p:cNvPr id="4503" name="Google Shape;4503;p7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504" name="Google Shape;4504;p7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4505" name="Google Shape;4505;p72"/>
          <p:cNvGrpSpPr/>
          <p:nvPr/>
        </p:nvGrpSpPr>
        <p:grpSpPr>
          <a:xfrm>
            <a:off x="70903" y="5646513"/>
            <a:ext cx="11880468" cy="467175"/>
            <a:chOff x="45776" y="3973141"/>
            <a:chExt cx="11880468" cy="467175"/>
          </a:xfrm>
        </p:grpSpPr>
        <p:sp>
          <p:nvSpPr>
            <p:cNvPr id="4506" name="Google Shape;4506;p7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507" name="Google Shape;4507;p72"/>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2" name="Shape 4512"/>
        <p:cNvGrpSpPr/>
        <p:nvPr/>
      </p:nvGrpSpPr>
      <p:grpSpPr>
        <a:xfrm>
          <a:off x="0" y="0"/>
          <a:ext cx="0" cy="0"/>
          <a:chOff x="0" y="0"/>
          <a:chExt cx="0" cy="0"/>
        </a:xfrm>
      </p:grpSpPr>
      <p:sp>
        <p:nvSpPr>
          <p:cNvPr id="4513" name="Google Shape;4513;p7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514" name="Google Shape;4514;p7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515" name="Google Shape;4515;p7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516" name="Google Shape;4516;p7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517" name="Google Shape;4517;p7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518" name="Google Shape;4518;p73"/>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elaboração/revisão/avaliação de projetos de cursos e regulamentos acadêmicos, limitada a 2 (duas) comissões</a:t>
            </a:r>
            <a:endParaRPr b="0" i="0" sz="2000" u="none" strike="noStrike">
              <a:solidFill>
                <a:schemeClr val="dk1"/>
              </a:solidFill>
              <a:latin typeface="Calibri"/>
              <a:ea typeface="Calibri"/>
              <a:cs typeface="Calibri"/>
              <a:sym typeface="Calibri"/>
            </a:endParaRPr>
          </a:p>
        </p:txBody>
      </p:sp>
      <p:sp>
        <p:nvSpPr>
          <p:cNvPr id="4519" name="Google Shape;4519;p7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520" name="Google Shape;4520;p73"/>
          <p:cNvSpPr txBox="1"/>
          <p:nvPr/>
        </p:nvSpPr>
        <p:spPr>
          <a:xfrm>
            <a:off x="6289875" y="1305000"/>
            <a:ext cx="2711100" cy="467100"/>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521" name="Google Shape;4521;p73"/>
          <p:cNvGrpSpPr/>
          <p:nvPr/>
        </p:nvGrpSpPr>
        <p:grpSpPr>
          <a:xfrm>
            <a:off x="70903" y="4157541"/>
            <a:ext cx="11880468" cy="969600"/>
            <a:chOff x="45776" y="3545009"/>
            <a:chExt cx="11880468" cy="969600"/>
          </a:xfrm>
        </p:grpSpPr>
        <p:sp>
          <p:nvSpPr>
            <p:cNvPr id="4522" name="Google Shape;4522;p7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523" name="Google Shape;4523;p73"/>
            <p:cNvSpPr txBox="1"/>
            <p:nvPr/>
          </p:nvSpPr>
          <p:spPr>
            <a:xfrm>
              <a:off x="1555844" y="3545009"/>
              <a:ext cx="10370400" cy="969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25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elaboração/revisão/avaliação de projetos de cursos e regulamentos acadêmicos, </a:t>
              </a:r>
              <a:r>
                <a:rPr b="1" lang="pt-BR" sz="1900">
                  <a:solidFill>
                    <a:srgbClr val="0000FF"/>
                  </a:solidFill>
                  <a:latin typeface="Calibri"/>
                  <a:ea typeface="Calibri"/>
                  <a:cs typeface="Calibri"/>
                  <a:sym typeface="Calibri"/>
                </a:rPr>
                <a:t>limitada a 4 (quatro) comissões</a:t>
              </a:r>
              <a:endParaRPr sz="1800">
                <a:solidFill>
                  <a:srgbClr val="0000FF"/>
                </a:solidFill>
                <a:latin typeface="Calibri"/>
                <a:ea typeface="Calibri"/>
                <a:cs typeface="Calibri"/>
                <a:sym typeface="Calibri"/>
              </a:endParaRPr>
            </a:p>
          </p:txBody>
        </p:sp>
      </p:grpSp>
      <p:grpSp>
        <p:nvGrpSpPr>
          <p:cNvPr id="4524" name="Google Shape;4524;p73"/>
          <p:cNvGrpSpPr/>
          <p:nvPr/>
        </p:nvGrpSpPr>
        <p:grpSpPr>
          <a:xfrm>
            <a:off x="70903" y="5646513"/>
            <a:ext cx="11880603" cy="467175"/>
            <a:chOff x="45776" y="3973141"/>
            <a:chExt cx="11880603" cy="467175"/>
          </a:xfrm>
        </p:grpSpPr>
        <p:sp>
          <p:nvSpPr>
            <p:cNvPr id="4525" name="Google Shape;4525;p7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526" name="Google Shape;4526;p73"/>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Em função do envolvimento do docente, algumas vezes, em mais de duas comissões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1" name="Shape 4531"/>
        <p:cNvGrpSpPr/>
        <p:nvPr/>
      </p:nvGrpSpPr>
      <p:grpSpPr>
        <a:xfrm>
          <a:off x="0" y="0"/>
          <a:ext cx="0" cy="0"/>
          <a:chOff x="0" y="0"/>
          <a:chExt cx="0" cy="0"/>
        </a:xfrm>
      </p:grpSpPr>
      <p:sp>
        <p:nvSpPr>
          <p:cNvPr id="4532" name="Google Shape;4532;g1dffef70cfd_0_14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533" name="Google Shape;4533;g1dffef70cfd_0_14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534" name="Google Shape;4534;g1dffef70cfd_0_14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535" name="Google Shape;4535;g1dffef70cfd_0_1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536" name="Google Shape;4536;g1dffef70cfd_0_14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537" name="Google Shape;4537;g1dffef70cfd_0_14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elaboração/revisão/avaliação de projetos de cursos e regulamentos acadêmicos, limitada a 2 (duas) comissões</a:t>
            </a:r>
            <a:endParaRPr b="0" i="0" sz="2000" u="none" strike="noStrike">
              <a:solidFill>
                <a:schemeClr val="dk1"/>
              </a:solidFill>
              <a:latin typeface="Calibri"/>
              <a:ea typeface="Calibri"/>
              <a:cs typeface="Calibri"/>
              <a:sym typeface="Calibri"/>
            </a:endParaRPr>
          </a:p>
        </p:txBody>
      </p:sp>
      <p:sp>
        <p:nvSpPr>
          <p:cNvPr id="4538" name="Google Shape;4538;g1dffef70cfd_0_14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539" name="Google Shape;4539;g1dffef70cfd_0_140"/>
          <p:cNvSpPr txBox="1"/>
          <p:nvPr/>
        </p:nvSpPr>
        <p:spPr>
          <a:xfrm>
            <a:off x="6289875" y="1305000"/>
            <a:ext cx="2711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4540" name="Google Shape;4540;g1dffef70cfd_0_140"/>
          <p:cNvGrpSpPr/>
          <p:nvPr/>
        </p:nvGrpSpPr>
        <p:grpSpPr>
          <a:xfrm>
            <a:off x="70903" y="4157541"/>
            <a:ext cx="11880468" cy="969600"/>
            <a:chOff x="45776" y="3545009"/>
            <a:chExt cx="11880468" cy="969600"/>
          </a:xfrm>
        </p:grpSpPr>
        <p:sp>
          <p:nvSpPr>
            <p:cNvPr id="4541" name="Google Shape;4541;g1dffef70cfd_0_14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542" name="Google Shape;4542;g1dffef70cfd_0_140"/>
            <p:cNvSpPr txBox="1"/>
            <p:nvPr/>
          </p:nvSpPr>
          <p:spPr>
            <a:xfrm>
              <a:off x="1555844" y="35450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O servidor docente poderá computar, em sua carga horária semanal de trabalho, </a:t>
              </a:r>
              <a:r>
                <a:rPr b="1" lang="pt-BR" sz="1900">
                  <a:solidFill>
                    <a:srgbClr val="0000FF"/>
                  </a:solidFill>
                  <a:latin typeface="Calibri"/>
                  <a:ea typeface="Calibri"/>
                  <a:cs typeface="Calibri"/>
                  <a:sym typeface="Calibri"/>
                </a:rPr>
                <a:t>3 (três) horas</a:t>
              </a:r>
              <a:r>
                <a:rPr b="1" lang="pt-BR" sz="1900">
                  <a:solidFill>
                    <a:schemeClr val="dk1"/>
                  </a:solidFill>
                  <a:latin typeface="Calibri"/>
                  <a:ea typeface="Calibri"/>
                  <a:cs typeface="Calibri"/>
                  <a:sym typeface="Calibri"/>
                </a:rPr>
                <a:t> para a participação em comissão de elaboração/revisão/avaliação de projetos de cursos e regulamentos acadêmicos, limitada a 2 (duas) comissões</a:t>
              </a:r>
              <a:endParaRPr sz="1800">
                <a:solidFill>
                  <a:srgbClr val="0000FF"/>
                </a:solidFill>
                <a:latin typeface="Calibri"/>
                <a:ea typeface="Calibri"/>
                <a:cs typeface="Calibri"/>
                <a:sym typeface="Calibri"/>
              </a:endParaRPr>
            </a:p>
          </p:txBody>
        </p:sp>
      </p:grpSp>
      <p:grpSp>
        <p:nvGrpSpPr>
          <p:cNvPr id="4543" name="Google Shape;4543;g1dffef70cfd_0_140"/>
          <p:cNvGrpSpPr/>
          <p:nvPr/>
        </p:nvGrpSpPr>
        <p:grpSpPr>
          <a:xfrm>
            <a:off x="70903" y="5646513"/>
            <a:ext cx="11880468" cy="467100"/>
            <a:chOff x="45776" y="3973141"/>
            <a:chExt cx="11880468" cy="467100"/>
          </a:xfrm>
        </p:grpSpPr>
        <p:sp>
          <p:nvSpPr>
            <p:cNvPr id="4544" name="Google Shape;4544;g1dffef70cfd_0_14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545" name="Google Shape;4545;g1dffef70cfd_0_14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0" name="Shape 4550"/>
        <p:cNvGrpSpPr/>
        <p:nvPr/>
      </p:nvGrpSpPr>
      <p:grpSpPr>
        <a:xfrm>
          <a:off x="0" y="0"/>
          <a:ext cx="0" cy="0"/>
          <a:chOff x="0" y="0"/>
          <a:chExt cx="0" cy="0"/>
        </a:xfrm>
      </p:grpSpPr>
      <p:sp>
        <p:nvSpPr>
          <p:cNvPr id="4551" name="Google Shape;4551;g1dffef70cfd_0_1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552" name="Google Shape;4552;g1dffef70cfd_0_1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553" name="Google Shape;4553;g1dffef70cfd_0_1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554" name="Google Shape;4554;g1dffef70cfd_0_1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555" name="Google Shape;4555;g1dffef70cfd_0_15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556" name="Google Shape;4556;g1dffef70cfd_0_15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elaboração/revisão/avaliação de projetos de cursos e regulamentos acadêmicos, limitada a 2 (duas) comissões</a:t>
            </a:r>
            <a:endParaRPr b="0" i="0" sz="2000" u="none" strike="noStrike">
              <a:solidFill>
                <a:schemeClr val="dk1"/>
              </a:solidFill>
              <a:latin typeface="Calibri"/>
              <a:ea typeface="Calibri"/>
              <a:cs typeface="Calibri"/>
              <a:sym typeface="Calibri"/>
            </a:endParaRPr>
          </a:p>
        </p:txBody>
      </p:sp>
      <p:sp>
        <p:nvSpPr>
          <p:cNvPr id="4557" name="Google Shape;4557;g1dffef70cfd_0_1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558" name="Google Shape;4558;g1dffef70cfd_0_158"/>
          <p:cNvSpPr txBox="1"/>
          <p:nvPr/>
        </p:nvSpPr>
        <p:spPr>
          <a:xfrm>
            <a:off x="6289875" y="1305000"/>
            <a:ext cx="2711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4559" name="Google Shape;4559;g1dffef70cfd_0_158"/>
          <p:cNvGrpSpPr/>
          <p:nvPr/>
        </p:nvGrpSpPr>
        <p:grpSpPr>
          <a:xfrm>
            <a:off x="70903" y="4157541"/>
            <a:ext cx="11880468" cy="1262100"/>
            <a:chOff x="45776" y="3545009"/>
            <a:chExt cx="11880468" cy="1262100"/>
          </a:xfrm>
        </p:grpSpPr>
        <p:sp>
          <p:nvSpPr>
            <p:cNvPr id="4560" name="Google Shape;4560;g1dffef70cfd_0_1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561" name="Google Shape;4561;g1dffef70cfd_0_158"/>
            <p:cNvSpPr txBox="1"/>
            <p:nvPr/>
          </p:nvSpPr>
          <p:spPr>
            <a:xfrm>
              <a:off x="1555844" y="354500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SzPts val="1100"/>
                <a:buFont typeface="Arial"/>
                <a:buNone/>
              </a:pPr>
              <a:r>
                <a:rPr b="1" lang="pt-BR" sz="1900">
                  <a:solidFill>
                    <a:schemeClr val="dk1"/>
                  </a:solidFill>
                  <a:latin typeface="Calibri"/>
                  <a:ea typeface="Calibri"/>
                  <a:cs typeface="Calibri"/>
                  <a:sym typeface="Calibri"/>
                </a:rPr>
                <a:t>Art. 25°  - O servidor docente </a:t>
              </a:r>
              <a:r>
                <a:rPr b="1" lang="pt-BR" sz="1900">
                  <a:solidFill>
                    <a:srgbClr val="0000FF"/>
                  </a:solidFill>
                  <a:latin typeface="Calibri"/>
                  <a:ea typeface="Calibri"/>
                  <a:cs typeface="Calibri"/>
                  <a:sym typeface="Calibri"/>
                </a:rPr>
                <a:t>computará</a:t>
              </a:r>
              <a:r>
                <a:rPr b="1" lang="pt-BR" sz="1900">
                  <a:solidFill>
                    <a:schemeClr val="dk1"/>
                  </a:solidFill>
                  <a:latin typeface="Calibri"/>
                  <a:ea typeface="Calibri"/>
                  <a:cs typeface="Calibri"/>
                  <a:sym typeface="Calibri"/>
                </a:rPr>
                <a:t>, em sua carga horária semanal de trabalho, 3 (três) pontos para a participação em comissão de elaboração/revisão/avaliação de projetos de cursos e regulamentos acadêmicos, limitada a 2 (duas) comissões</a:t>
              </a:r>
              <a:endParaRPr b="1" sz="1900">
                <a:solidFill>
                  <a:schemeClr val="dk1"/>
                </a:solidFill>
                <a:latin typeface="Calibri"/>
                <a:ea typeface="Calibri"/>
                <a:cs typeface="Calibri"/>
                <a:sym typeface="Calibri"/>
              </a:endParaRPr>
            </a:p>
            <a:p>
              <a:pPr indent="0" lvl="0" marL="0"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4562" name="Google Shape;4562;g1dffef70cfd_0_158"/>
          <p:cNvGrpSpPr/>
          <p:nvPr/>
        </p:nvGrpSpPr>
        <p:grpSpPr>
          <a:xfrm>
            <a:off x="70903" y="5646513"/>
            <a:ext cx="11880468" cy="695421"/>
            <a:chOff x="45776" y="3973141"/>
            <a:chExt cx="11880468" cy="695421"/>
          </a:xfrm>
        </p:grpSpPr>
        <p:sp>
          <p:nvSpPr>
            <p:cNvPr id="4563" name="Google Shape;4563;g1dffef70cfd_0_1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564" name="Google Shape;4564;g1dffef70cfd_0_15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m todo o texto do regulamento, é preciso trocar "poderá computar" por "computará", pois o "poderá computar" deixa transparecer que é facultativo.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9" name="Shape 4569"/>
        <p:cNvGrpSpPr/>
        <p:nvPr/>
      </p:nvGrpSpPr>
      <p:grpSpPr>
        <a:xfrm>
          <a:off x="0" y="0"/>
          <a:ext cx="0" cy="0"/>
          <a:chOff x="0" y="0"/>
          <a:chExt cx="0" cy="0"/>
        </a:xfrm>
      </p:grpSpPr>
      <p:sp>
        <p:nvSpPr>
          <p:cNvPr id="4570" name="Google Shape;4570;p75"/>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571" name="Google Shape;4571;p7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572" name="Google Shape;4572;p7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573" name="Google Shape;4573;p7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574" name="Google Shape;4574;p7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575" name="Google Shape;4575;p75"/>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 de projetos de modernização, instalação e supervisão de laboratórios, limitada a 2 (duas) comissões.</a:t>
            </a:r>
            <a:endParaRPr b="0" i="0" sz="2000" u="none" strike="noStrike">
              <a:solidFill>
                <a:schemeClr val="dk1"/>
              </a:solidFill>
              <a:latin typeface="Calibri"/>
              <a:ea typeface="Calibri"/>
              <a:cs typeface="Calibri"/>
              <a:sym typeface="Calibri"/>
            </a:endParaRPr>
          </a:p>
        </p:txBody>
      </p:sp>
      <p:sp>
        <p:nvSpPr>
          <p:cNvPr id="4576" name="Google Shape;4576;p7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577" name="Google Shape;4577;p7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4578" name="Google Shape;4578;p75"/>
          <p:cNvGrpSpPr/>
          <p:nvPr/>
        </p:nvGrpSpPr>
        <p:grpSpPr>
          <a:xfrm>
            <a:off x="70903" y="5646513"/>
            <a:ext cx="11880468" cy="467175"/>
            <a:chOff x="45776" y="3973141"/>
            <a:chExt cx="11880468" cy="467175"/>
          </a:xfrm>
        </p:grpSpPr>
        <p:sp>
          <p:nvSpPr>
            <p:cNvPr id="4579" name="Google Shape;4579;p7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580" name="Google Shape;4580;p75"/>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1df91a4005e_1_28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503" name="Google Shape;503;g1df91a4005e_1_2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04" name="Google Shape;504;g1df91a4005e_1_2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05" name="Google Shape;505;g1df91a4005e_1_2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06" name="Google Shape;506;g1df91a4005e_1_288"/>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07" name="Google Shape;507;g1df91a4005e_1_288"/>
          <p:cNvSpPr txBox="1"/>
          <p:nvPr/>
        </p:nvSpPr>
        <p:spPr>
          <a:xfrm>
            <a:off x="1555845" y="1944571"/>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g1df91a4005e_1_28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509" name="Google Shape;509;g1df91a4005e_1_28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Valparaíso</a:t>
            </a:r>
            <a:endParaRPr sz="2200">
              <a:solidFill>
                <a:schemeClr val="dk1"/>
              </a:solidFill>
              <a:latin typeface="Calibri"/>
              <a:ea typeface="Calibri"/>
              <a:cs typeface="Calibri"/>
              <a:sym typeface="Calibri"/>
            </a:endParaRPr>
          </a:p>
        </p:txBody>
      </p:sp>
      <p:grpSp>
        <p:nvGrpSpPr>
          <p:cNvPr id="510" name="Google Shape;510;g1df91a4005e_1_288"/>
          <p:cNvGrpSpPr/>
          <p:nvPr/>
        </p:nvGrpSpPr>
        <p:grpSpPr>
          <a:xfrm>
            <a:off x="45776" y="3708767"/>
            <a:ext cx="11880468" cy="467100"/>
            <a:chOff x="45776" y="3544991"/>
            <a:chExt cx="11880468" cy="467100"/>
          </a:xfrm>
        </p:grpSpPr>
        <p:sp>
          <p:nvSpPr>
            <p:cNvPr id="511" name="Google Shape;511;g1df91a4005e_1_288"/>
            <p:cNvSpPr txBox="1"/>
            <p:nvPr/>
          </p:nvSpPr>
          <p:spPr>
            <a:xfrm>
              <a:off x="45776" y="35449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12" name="Google Shape;512;g1df91a4005e_1_288"/>
            <p:cNvSpPr txBox="1"/>
            <p:nvPr/>
          </p:nvSpPr>
          <p:spPr>
            <a:xfrm>
              <a:off x="1555844" y="3545009"/>
              <a:ext cx="10370400" cy="40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sz="2000">
                  <a:solidFill>
                    <a:schemeClr val="dk1"/>
                  </a:solidFill>
                  <a:latin typeface="Calibri"/>
                  <a:ea typeface="Calibri"/>
                  <a:cs typeface="Calibri"/>
                  <a:sym typeface="Calibri"/>
                </a:rPr>
                <a:t>Das Definições</a:t>
              </a:r>
              <a:endParaRPr b="1"/>
            </a:p>
          </p:txBody>
        </p:sp>
      </p:grpSp>
      <p:grpSp>
        <p:nvGrpSpPr>
          <p:cNvPr id="513" name="Google Shape;513;g1df91a4005e_1_288"/>
          <p:cNvGrpSpPr/>
          <p:nvPr/>
        </p:nvGrpSpPr>
        <p:grpSpPr>
          <a:xfrm>
            <a:off x="70903" y="5646513"/>
            <a:ext cx="11880593" cy="467100"/>
            <a:chOff x="45776" y="3973141"/>
            <a:chExt cx="11880593" cy="467100"/>
          </a:xfrm>
        </p:grpSpPr>
        <p:sp>
          <p:nvSpPr>
            <p:cNvPr id="514" name="Google Shape;514;g1df91a4005e_1_28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15" name="Google Shape;515;g1df91a4005e_1_288"/>
            <p:cNvSpPr txBox="1"/>
            <p:nvPr/>
          </p:nvSpPr>
          <p:spPr>
            <a:xfrm>
              <a:off x="1555969" y="4029710"/>
              <a:ext cx="10370400" cy="35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700">
                  <a:solidFill>
                    <a:schemeClr val="dk1"/>
                  </a:solidFill>
                  <a:latin typeface="Calibri"/>
                  <a:ea typeface="Calibri"/>
                  <a:cs typeface="Calibri"/>
                  <a:sym typeface="Calibri"/>
                </a:rPr>
                <a:t>É necessário fazer conceituações que podem diminuir interpretações dúbias do regulamento.</a:t>
              </a:r>
              <a:endParaRPr sz="1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5" name="Shape 4585"/>
        <p:cNvGrpSpPr/>
        <p:nvPr/>
      </p:nvGrpSpPr>
      <p:grpSpPr>
        <a:xfrm>
          <a:off x="0" y="0"/>
          <a:ext cx="0" cy="0"/>
          <a:chOff x="0" y="0"/>
          <a:chExt cx="0" cy="0"/>
        </a:xfrm>
      </p:grpSpPr>
      <p:sp>
        <p:nvSpPr>
          <p:cNvPr id="4586" name="Google Shape;4586;g1e0d4280c43_0_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587" name="Google Shape;4587;g1e0d4280c43_0_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588" name="Google Shape;4588;g1e0d4280c43_0_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589" name="Google Shape;4589;g1e0d4280c43_0_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590" name="Google Shape;4590;g1e0d4280c43_0_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591" name="Google Shape;4591;g1e0d4280c43_0_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 de projetos de modernização, instalação e supervisão de laboratórios, limitada a 2 (duas) comissões.</a:t>
            </a:r>
            <a:endParaRPr b="0" i="0" sz="2000" u="none" strike="noStrike">
              <a:solidFill>
                <a:schemeClr val="dk1"/>
              </a:solidFill>
              <a:latin typeface="Calibri"/>
              <a:ea typeface="Calibri"/>
              <a:cs typeface="Calibri"/>
              <a:sym typeface="Calibri"/>
            </a:endParaRPr>
          </a:p>
        </p:txBody>
      </p:sp>
      <p:sp>
        <p:nvSpPr>
          <p:cNvPr id="4592" name="Google Shape;4592;g1e0d4280c43_0_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593" name="Google Shape;4593;g1e0d4280c43_0_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4594" name="Google Shape;4594;g1e0d4280c43_0_1"/>
          <p:cNvGrpSpPr/>
          <p:nvPr/>
        </p:nvGrpSpPr>
        <p:grpSpPr>
          <a:xfrm>
            <a:off x="70903" y="5646513"/>
            <a:ext cx="11880468" cy="467100"/>
            <a:chOff x="45776" y="3973141"/>
            <a:chExt cx="11880468" cy="467100"/>
          </a:xfrm>
        </p:grpSpPr>
        <p:sp>
          <p:nvSpPr>
            <p:cNvPr id="4595" name="Google Shape;4595;g1e0d4280c43_0_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596" name="Google Shape;4596;g1e0d4280c43_0_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atividades em comissão e de reunião deverão ser computadas no campo de Gestão e Representação.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1" name="Shape 4601"/>
        <p:cNvGrpSpPr/>
        <p:nvPr/>
      </p:nvGrpSpPr>
      <p:grpSpPr>
        <a:xfrm>
          <a:off x="0" y="0"/>
          <a:ext cx="0" cy="0"/>
          <a:chOff x="0" y="0"/>
          <a:chExt cx="0" cy="0"/>
        </a:xfrm>
      </p:grpSpPr>
      <p:sp>
        <p:nvSpPr>
          <p:cNvPr id="4602" name="Google Shape;4602;p7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603" name="Google Shape;4603;p7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604" name="Google Shape;4604;p7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605" name="Google Shape;4605;p7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606" name="Google Shape;4606;p7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607" name="Google Shape;4607;p76"/>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 de projetos de modernização, instalação e supervisão de laboratórios, limitada a 2 (duas) comissões.</a:t>
            </a:r>
            <a:endParaRPr b="0" i="0" sz="2000" u="none" strike="noStrike">
              <a:solidFill>
                <a:schemeClr val="dk1"/>
              </a:solidFill>
              <a:latin typeface="Calibri"/>
              <a:ea typeface="Calibri"/>
              <a:cs typeface="Calibri"/>
              <a:sym typeface="Calibri"/>
            </a:endParaRPr>
          </a:p>
        </p:txBody>
      </p:sp>
      <p:sp>
        <p:nvSpPr>
          <p:cNvPr id="4608" name="Google Shape;4608;p7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609" name="Google Shape;4609;p7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610" name="Google Shape;4610;p76"/>
          <p:cNvGrpSpPr/>
          <p:nvPr/>
        </p:nvGrpSpPr>
        <p:grpSpPr>
          <a:xfrm>
            <a:off x="70903" y="4157541"/>
            <a:ext cx="11880468" cy="923400"/>
            <a:chOff x="45776" y="3545009"/>
            <a:chExt cx="11880468" cy="923400"/>
          </a:xfrm>
        </p:grpSpPr>
        <p:sp>
          <p:nvSpPr>
            <p:cNvPr id="4611" name="Google Shape;4611;p7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612" name="Google Shape;4612;p76"/>
            <p:cNvSpPr txBox="1"/>
            <p:nvPr/>
          </p:nvSpPr>
          <p:spPr>
            <a:xfrm>
              <a:off x="1555844" y="35450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26°  - O servidor docente poderá computar, em sua carga horária semanal de trabalho, </a:t>
              </a:r>
              <a:r>
                <a:rPr lang="pt-BR" sz="1800">
                  <a:solidFill>
                    <a:srgbClr val="0000FF"/>
                  </a:solidFill>
                  <a:latin typeface="Calibri"/>
                  <a:ea typeface="Calibri"/>
                  <a:cs typeface="Calibri"/>
                  <a:sym typeface="Calibri"/>
                </a:rPr>
                <a:t>5 (cinco) pontos</a:t>
              </a:r>
              <a:r>
                <a:rPr lang="pt-BR" sz="1800">
                  <a:solidFill>
                    <a:schemeClr val="dk1"/>
                  </a:solidFill>
                  <a:latin typeface="Calibri"/>
                  <a:ea typeface="Calibri"/>
                  <a:cs typeface="Calibri"/>
                  <a:sym typeface="Calibri"/>
                </a:rPr>
                <a:t> para a participação em comissão de elaboração de projetos de modernização, instalação e supervisão de laboratórios, limitada a 2 (duas) comissões.</a:t>
              </a:r>
              <a:endParaRPr sz="1800">
                <a:solidFill>
                  <a:schemeClr val="dk1"/>
                </a:solidFill>
                <a:latin typeface="Calibri"/>
                <a:ea typeface="Calibri"/>
                <a:cs typeface="Calibri"/>
                <a:sym typeface="Calibri"/>
              </a:endParaRPr>
            </a:p>
          </p:txBody>
        </p:sp>
      </p:grpSp>
      <p:grpSp>
        <p:nvGrpSpPr>
          <p:cNvPr id="4613" name="Google Shape;4613;p76"/>
          <p:cNvGrpSpPr/>
          <p:nvPr/>
        </p:nvGrpSpPr>
        <p:grpSpPr>
          <a:xfrm>
            <a:off x="70903" y="5646513"/>
            <a:ext cx="11880603" cy="467175"/>
            <a:chOff x="45776" y="3973141"/>
            <a:chExt cx="11880603" cy="467175"/>
          </a:xfrm>
        </p:grpSpPr>
        <p:sp>
          <p:nvSpPr>
            <p:cNvPr id="4614" name="Google Shape;4614;p7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615" name="Google Shape;4615;p7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Em função do envolvimento do docente, algumas vezes, em mais de duas comissões.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0" name="Shape 4620"/>
        <p:cNvGrpSpPr/>
        <p:nvPr/>
      </p:nvGrpSpPr>
      <p:grpSpPr>
        <a:xfrm>
          <a:off x="0" y="0"/>
          <a:ext cx="0" cy="0"/>
          <a:chOff x="0" y="0"/>
          <a:chExt cx="0" cy="0"/>
        </a:xfrm>
      </p:grpSpPr>
      <p:sp>
        <p:nvSpPr>
          <p:cNvPr id="4621" name="Google Shape;4621;g1e0d4280c43_0_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622" name="Google Shape;4622;g1e0d4280c43_0_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623" name="Google Shape;4623;g1e0d4280c43_0_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624" name="Google Shape;4624;g1e0d4280c43_0_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625" name="Google Shape;4625;g1e0d4280c43_0_1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626" name="Google Shape;4626;g1e0d4280c43_0_1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 de projetos de modernização, instalação e supervisão de laboratórios, limitada a 2 (duas) comissões.</a:t>
            </a:r>
            <a:endParaRPr b="0" i="0" sz="2000" u="none" strike="noStrike">
              <a:solidFill>
                <a:schemeClr val="dk1"/>
              </a:solidFill>
              <a:latin typeface="Calibri"/>
              <a:ea typeface="Calibri"/>
              <a:cs typeface="Calibri"/>
              <a:sym typeface="Calibri"/>
            </a:endParaRPr>
          </a:p>
        </p:txBody>
      </p:sp>
      <p:sp>
        <p:nvSpPr>
          <p:cNvPr id="4627" name="Google Shape;4627;g1e0d4280c43_0_1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628" name="Google Shape;4628;g1e0d4280c43_0_1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a:t>
            </a:r>
            <a:r>
              <a:rPr lang="pt-BR" sz="2200">
                <a:solidFill>
                  <a:schemeClr val="dk1"/>
                </a:solidFill>
                <a:latin typeface="Calibri"/>
                <a:ea typeface="Calibri"/>
                <a:cs typeface="Calibri"/>
                <a:sym typeface="Calibri"/>
              </a:rPr>
              <a:t>nápolis</a:t>
            </a:r>
            <a:endParaRPr sz="2200">
              <a:solidFill>
                <a:schemeClr val="dk1"/>
              </a:solidFill>
              <a:latin typeface="Calibri"/>
              <a:ea typeface="Calibri"/>
              <a:cs typeface="Calibri"/>
              <a:sym typeface="Calibri"/>
            </a:endParaRPr>
          </a:p>
        </p:txBody>
      </p:sp>
      <p:grpSp>
        <p:nvGrpSpPr>
          <p:cNvPr id="4629" name="Google Shape;4629;g1e0d4280c43_0_19"/>
          <p:cNvGrpSpPr/>
          <p:nvPr/>
        </p:nvGrpSpPr>
        <p:grpSpPr>
          <a:xfrm>
            <a:off x="70903" y="4157541"/>
            <a:ext cx="11880468" cy="923400"/>
            <a:chOff x="45776" y="3545009"/>
            <a:chExt cx="11880468" cy="923400"/>
          </a:xfrm>
        </p:grpSpPr>
        <p:sp>
          <p:nvSpPr>
            <p:cNvPr id="4630" name="Google Shape;4630;g1e0d4280c43_0_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631" name="Google Shape;4631;g1e0d4280c43_0_19"/>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26° – O servidor docente computará, em sua carga horária semanal de trabalho, </a:t>
              </a:r>
              <a:r>
                <a:rPr lang="pt-BR" sz="1800">
                  <a:solidFill>
                    <a:srgbClr val="0000FF"/>
                  </a:solidFill>
                  <a:latin typeface="Calibri"/>
                  <a:ea typeface="Calibri"/>
                  <a:cs typeface="Calibri"/>
                  <a:sym typeface="Calibri"/>
                </a:rPr>
                <a:t>3 horas</a:t>
              </a:r>
              <a:r>
                <a:rPr lang="pt-BR" sz="1800">
                  <a:solidFill>
                    <a:schemeClr val="dk1"/>
                  </a:solidFill>
                  <a:latin typeface="Calibri"/>
                  <a:ea typeface="Calibri"/>
                  <a:cs typeface="Calibri"/>
                  <a:sym typeface="Calibri"/>
                </a:rPr>
                <a:t> para a participação em comissão de elaboração/revisão/avaliação de projetos de cursos e regulamentos acadêmicos, limitada a 2 (duas) comissões</a:t>
              </a:r>
              <a:endParaRPr sz="1800">
                <a:solidFill>
                  <a:schemeClr val="dk1"/>
                </a:solidFill>
                <a:latin typeface="Calibri"/>
                <a:ea typeface="Calibri"/>
                <a:cs typeface="Calibri"/>
                <a:sym typeface="Calibri"/>
              </a:endParaRPr>
            </a:p>
          </p:txBody>
        </p:sp>
      </p:grpSp>
      <p:grpSp>
        <p:nvGrpSpPr>
          <p:cNvPr id="4632" name="Google Shape;4632;g1e0d4280c43_0_19"/>
          <p:cNvGrpSpPr/>
          <p:nvPr/>
        </p:nvGrpSpPr>
        <p:grpSpPr>
          <a:xfrm>
            <a:off x="70903" y="5646513"/>
            <a:ext cx="11880468" cy="467100"/>
            <a:chOff x="45776" y="3973141"/>
            <a:chExt cx="11880468" cy="467100"/>
          </a:xfrm>
        </p:grpSpPr>
        <p:sp>
          <p:nvSpPr>
            <p:cNvPr id="4633" name="Google Shape;4633;g1e0d4280c43_0_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634" name="Google Shape;4634;g1e0d4280c43_0_1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aprovada pelo colegiado do Câmpus Anápolis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9" name="Shape 4639"/>
        <p:cNvGrpSpPr/>
        <p:nvPr/>
      </p:nvGrpSpPr>
      <p:grpSpPr>
        <a:xfrm>
          <a:off x="0" y="0"/>
          <a:ext cx="0" cy="0"/>
          <a:chOff x="0" y="0"/>
          <a:chExt cx="0" cy="0"/>
        </a:xfrm>
      </p:grpSpPr>
      <p:sp>
        <p:nvSpPr>
          <p:cNvPr id="4640" name="Google Shape;4640;g1e0d4280c43_0_3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641" name="Google Shape;4641;g1e0d4280c43_0_3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642" name="Google Shape;4642;g1e0d4280c43_0_3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643" name="Google Shape;4643;g1e0d4280c43_0_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644" name="Google Shape;4644;g1e0d4280c43_0_3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645" name="Google Shape;4645;g1e0d4280c43_0_3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 de projetos de modernização, instalação e supervisão de laboratórios, limitada a 2 (duas) comissões.</a:t>
            </a:r>
            <a:endParaRPr b="0" i="0" sz="2000" u="none" strike="noStrike">
              <a:solidFill>
                <a:schemeClr val="dk1"/>
              </a:solidFill>
              <a:latin typeface="Calibri"/>
              <a:ea typeface="Calibri"/>
              <a:cs typeface="Calibri"/>
              <a:sym typeface="Calibri"/>
            </a:endParaRPr>
          </a:p>
        </p:txBody>
      </p:sp>
      <p:sp>
        <p:nvSpPr>
          <p:cNvPr id="4646" name="Google Shape;4646;g1e0d4280c43_0_3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647" name="Google Shape;4647;g1e0d4280c43_0_3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4648" name="Google Shape;4648;g1e0d4280c43_0_39"/>
          <p:cNvGrpSpPr/>
          <p:nvPr/>
        </p:nvGrpSpPr>
        <p:grpSpPr>
          <a:xfrm>
            <a:off x="70903" y="4157541"/>
            <a:ext cx="11880468" cy="923400"/>
            <a:chOff x="45776" y="3545009"/>
            <a:chExt cx="11880468" cy="923400"/>
          </a:xfrm>
        </p:grpSpPr>
        <p:sp>
          <p:nvSpPr>
            <p:cNvPr id="4649" name="Google Shape;4649;g1e0d4280c43_0_3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650" name="Google Shape;4650;g1e0d4280c43_0_39"/>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26° –</a:t>
              </a:r>
              <a:r>
                <a:rPr lang="pt-BR" sz="1800">
                  <a:solidFill>
                    <a:schemeClr val="dk1"/>
                  </a:solidFill>
                  <a:latin typeface="Calibri"/>
                  <a:ea typeface="Calibri"/>
                  <a:cs typeface="Calibri"/>
                  <a:sym typeface="Calibri"/>
                </a:rPr>
                <a:t> O servidor docente poderá computar, em sua carga horária semanal de trabalho, 3 (três) pontos para a participação </a:t>
              </a:r>
              <a:r>
                <a:rPr lang="pt-BR" sz="1800">
                  <a:solidFill>
                    <a:srgbClr val="0000FF"/>
                  </a:solidFill>
                  <a:latin typeface="Calibri"/>
                  <a:ea typeface="Calibri"/>
                  <a:cs typeface="Calibri"/>
                  <a:sym typeface="Calibri"/>
                </a:rPr>
                <a:t>em comissão de elaboração/revisão/avaliação de projetos de cursos, inclusive de NDE, e regulamentos acadêmicos</a:t>
              </a:r>
              <a:r>
                <a:rPr lang="pt-BR" sz="1800">
                  <a:solidFill>
                    <a:schemeClr val="dk1"/>
                  </a:solidFill>
                  <a:latin typeface="Calibri"/>
                  <a:ea typeface="Calibri"/>
                  <a:cs typeface="Calibri"/>
                  <a:sym typeface="Calibri"/>
                </a:rPr>
                <a:t>, limitada a 2 (duas) comissões.</a:t>
              </a:r>
              <a:endParaRPr sz="1800">
                <a:solidFill>
                  <a:schemeClr val="dk1"/>
                </a:solidFill>
                <a:latin typeface="Calibri"/>
                <a:ea typeface="Calibri"/>
                <a:cs typeface="Calibri"/>
                <a:sym typeface="Calibri"/>
              </a:endParaRPr>
            </a:p>
          </p:txBody>
        </p:sp>
      </p:grpSp>
      <p:grpSp>
        <p:nvGrpSpPr>
          <p:cNvPr id="4651" name="Google Shape;4651;g1e0d4280c43_0_39"/>
          <p:cNvGrpSpPr/>
          <p:nvPr/>
        </p:nvGrpSpPr>
        <p:grpSpPr>
          <a:xfrm>
            <a:off x="70903" y="5646513"/>
            <a:ext cx="11880468" cy="695421"/>
            <a:chOff x="45776" y="3973141"/>
            <a:chExt cx="11880468" cy="695421"/>
          </a:xfrm>
        </p:grpSpPr>
        <p:sp>
          <p:nvSpPr>
            <p:cNvPr id="4652" name="Google Shape;4652;g1e0d4280c43_0_3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653" name="Google Shape;4653;g1e0d4280c43_0_39"/>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Atualmente não é muito claro que o NDE se enquadra aqui, por isso é interessante explicitar.</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Devido a demanda de trabalho é necessário aumentar o número de comissões.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8" name="Shape 4658"/>
        <p:cNvGrpSpPr/>
        <p:nvPr/>
      </p:nvGrpSpPr>
      <p:grpSpPr>
        <a:xfrm>
          <a:off x="0" y="0"/>
          <a:ext cx="0" cy="0"/>
          <a:chOff x="0" y="0"/>
          <a:chExt cx="0" cy="0"/>
        </a:xfrm>
      </p:grpSpPr>
      <p:sp>
        <p:nvSpPr>
          <p:cNvPr id="4659" name="Google Shape;4659;g1e0d4280c43_0_5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660" name="Google Shape;4660;g1e0d4280c43_0_5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661" name="Google Shape;4661;g1e0d4280c43_0_5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662" name="Google Shape;4662;g1e0d4280c43_0_5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663" name="Google Shape;4663;g1e0d4280c43_0_5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664" name="Google Shape;4664;g1e0d4280c43_0_5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 de projetos de modernização, instalação e supervisão de laboratórios, limitada a 2 (duas) comissões.</a:t>
            </a:r>
            <a:endParaRPr b="0" i="0" sz="2000" u="none" strike="noStrike">
              <a:solidFill>
                <a:schemeClr val="dk1"/>
              </a:solidFill>
              <a:latin typeface="Calibri"/>
              <a:ea typeface="Calibri"/>
              <a:cs typeface="Calibri"/>
              <a:sym typeface="Calibri"/>
            </a:endParaRPr>
          </a:p>
        </p:txBody>
      </p:sp>
      <p:sp>
        <p:nvSpPr>
          <p:cNvPr id="4665" name="Google Shape;4665;g1e0d4280c43_0_5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666" name="Google Shape;4666;g1e0d4280c43_0_5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4667" name="Google Shape;4667;g1e0d4280c43_0_59"/>
          <p:cNvGrpSpPr/>
          <p:nvPr/>
        </p:nvGrpSpPr>
        <p:grpSpPr>
          <a:xfrm>
            <a:off x="70903" y="4157541"/>
            <a:ext cx="11880468" cy="923400"/>
            <a:chOff x="45776" y="3545009"/>
            <a:chExt cx="11880468" cy="923400"/>
          </a:xfrm>
        </p:grpSpPr>
        <p:sp>
          <p:nvSpPr>
            <p:cNvPr id="4668" name="Google Shape;4668;g1e0d4280c43_0_5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669" name="Google Shape;4669;g1e0d4280c43_0_59"/>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26° – O servidor docente poderá computar, em sua carga horária semanal de trabalho, 3 (três) pontos para a participação </a:t>
              </a:r>
              <a:r>
                <a:rPr lang="pt-BR" sz="1800">
                  <a:solidFill>
                    <a:srgbClr val="0000FF"/>
                  </a:solidFill>
                  <a:latin typeface="Calibri"/>
                  <a:ea typeface="Calibri"/>
                  <a:cs typeface="Calibri"/>
                  <a:sym typeface="Calibri"/>
                </a:rPr>
                <a:t>em comissão de elaboração/revisão/avaliação de projetos de cursos, inclusive de NDE, e regulamentos acadêmicos</a:t>
              </a:r>
              <a:r>
                <a:rPr lang="pt-BR" sz="1800">
                  <a:solidFill>
                    <a:schemeClr val="dk1"/>
                  </a:solidFill>
                  <a:latin typeface="Calibri"/>
                  <a:ea typeface="Calibri"/>
                  <a:cs typeface="Calibri"/>
                  <a:sym typeface="Calibri"/>
                </a:rPr>
                <a:t>, limitada a </a:t>
              </a:r>
              <a:r>
                <a:rPr lang="pt-BR" sz="1800">
                  <a:solidFill>
                    <a:srgbClr val="0000FF"/>
                  </a:solidFill>
                  <a:latin typeface="Calibri"/>
                  <a:ea typeface="Calibri"/>
                  <a:cs typeface="Calibri"/>
                  <a:sym typeface="Calibri"/>
                </a:rPr>
                <a:t>3 (duas) comissões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4670" name="Google Shape;4670;g1e0d4280c43_0_59"/>
          <p:cNvGrpSpPr/>
          <p:nvPr/>
        </p:nvGrpSpPr>
        <p:grpSpPr>
          <a:xfrm>
            <a:off x="70903" y="5646513"/>
            <a:ext cx="11880468" cy="695421"/>
            <a:chOff x="45776" y="3973141"/>
            <a:chExt cx="11880468" cy="695421"/>
          </a:xfrm>
        </p:grpSpPr>
        <p:sp>
          <p:nvSpPr>
            <p:cNvPr id="4671" name="Google Shape;4671;g1e0d4280c43_0_5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672" name="Google Shape;4672;g1e0d4280c43_0_59"/>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Atualmente não é muito claro que o NDE se enquadra aqui, por isso é interessante explicitar.</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Devido a demanda de trabalho é necessário aumentar o número de comissões.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7" name="Shape 4677"/>
        <p:cNvGrpSpPr/>
        <p:nvPr/>
      </p:nvGrpSpPr>
      <p:grpSpPr>
        <a:xfrm>
          <a:off x="0" y="0"/>
          <a:ext cx="0" cy="0"/>
          <a:chOff x="0" y="0"/>
          <a:chExt cx="0" cy="0"/>
        </a:xfrm>
      </p:grpSpPr>
      <p:sp>
        <p:nvSpPr>
          <p:cNvPr id="4678" name="Google Shape;4678;g1e0d4280c43_0_7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679" name="Google Shape;4679;g1e0d4280c43_0_7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680" name="Google Shape;4680;g1e0d4280c43_0_7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681" name="Google Shape;4681;g1e0d4280c43_0_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682" name="Google Shape;4682;g1e0d4280c43_0_7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683" name="Google Shape;4683;g1e0d4280c43_0_7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poderá computar, em sua carga horária semanal de trabalho, 3 (três) pontos para a participação em comissão de elaboração de projetos de modernização, instalação e supervisão de laboratórios, limitada a 2 (duas) comissões.</a:t>
            </a:r>
            <a:endParaRPr b="0" i="0" sz="2000" u="none" strike="noStrike">
              <a:solidFill>
                <a:schemeClr val="dk1"/>
              </a:solidFill>
              <a:latin typeface="Calibri"/>
              <a:ea typeface="Calibri"/>
              <a:cs typeface="Calibri"/>
              <a:sym typeface="Calibri"/>
            </a:endParaRPr>
          </a:p>
        </p:txBody>
      </p:sp>
      <p:sp>
        <p:nvSpPr>
          <p:cNvPr id="4684" name="Google Shape;4684;g1e0d4280c43_0_7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685" name="Google Shape;4685;g1e0d4280c43_0_7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4686" name="Google Shape;4686;g1e0d4280c43_0_77"/>
          <p:cNvGrpSpPr/>
          <p:nvPr/>
        </p:nvGrpSpPr>
        <p:grpSpPr>
          <a:xfrm>
            <a:off x="70903" y="4157541"/>
            <a:ext cx="11880468" cy="923400"/>
            <a:chOff x="45776" y="3545009"/>
            <a:chExt cx="11880468" cy="923400"/>
          </a:xfrm>
        </p:grpSpPr>
        <p:sp>
          <p:nvSpPr>
            <p:cNvPr id="4687" name="Google Shape;4687;g1e0d4280c43_0_7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688" name="Google Shape;4688;g1e0d4280c43_0_77"/>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26o  - O servidor docente </a:t>
              </a:r>
              <a:r>
                <a:rPr lang="pt-BR" sz="1800">
                  <a:solidFill>
                    <a:srgbClr val="0000FF"/>
                  </a:solidFill>
                  <a:latin typeface="Calibri"/>
                  <a:ea typeface="Calibri"/>
                  <a:cs typeface="Calibri"/>
                  <a:sym typeface="Calibri"/>
                </a:rPr>
                <a:t>computará</a:t>
              </a:r>
              <a:r>
                <a:rPr lang="pt-BR" sz="1800">
                  <a:solidFill>
                    <a:schemeClr val="dk1"/>
                  </a:solidFill>
                  <a:latin typeface="Calibri"/>
                  <a:ea typeface="Calibri"/>
                  <a:cs typeface="Calibri"/>
                  <a:sym typeface="Calibri"/>
                </a:rPr>
                <a:t>, em sua carga horária semanal de trabalho, 3 (três) pontos para a participação em comissão de elaboração de projetos de modernização, instalação e supervisão de laboratórios, limitada a 2 (duas) comissões.</a:t>
              </a:r>
              <a:endParaRPr sz="1800">
                <a:solidFill>
                  <a:schemeClr val="dk1"/>
                </a:solidFill>
                <a:latin typeface="Calibri"/>
                <a:ea typeface="Calibri"/>
                <a:cs typeface="Calibri"/>
                <a:sym typeface="Calibri"/>
              </a:endParaRPr>
            </a:p>
          </p:txBody>
        </p:sp>
      </p:grpSp>
      <p:grpSp>
        <p:nvGrpSpPr>
          <p:cNvPr id="4689" name="Google Shape;4689;g1e0d4280c43_0_77"/>
          <p:cNvGrpSpPr/>
          <p:nvPr/>
        </p:nvGrpSpPr>
        <p:grpSpPr>
          <a:xfrm>
            <a:off x="70903" y="5541738"/>
            <a:ext cx="11865493" cy="467100"/>
            <a:chOff x="45776" y="3973141"/>
            <a:chExt cx="11865493" cy="467100"/>
          </a:xfrm>
        </p:grpSpPr>
        <p:sp>
          <p:nvSpPr>
            <p:cNvPr id="4690" name="Google Shape;4690;g1e0d4280c43_0_7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691" name="Google Shape;4691;g1e0d4280c43_0_77"/>
            <p:cNvSpPr txBox="1"/>
            <p:nvPr/>
          </p:nvSpPr>
          <p:spPr>
            <a:xfrm>
              <a:off x="1540869" y="39772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poderá computar/computará</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6" name="Shape 4696"/>
        <p:cNvGrpSpPr/>
        <p:nvPr/>
      </p:nvGrpSpPr>
      <p:grpSpPr>
        <a:xfrm>
          <a:off x="0" y="0"/>
          <a:ext cx="0" cy="0"/>
          <a:chOff x="0" y="0"/>
          <a:chExt cx="0" cy="0"/>
        </a:xfrm>
      </p:grpSpPr>
      <p:sp>
        <p:nvSpPr>
          <p:cNvPr id="4697" name="Google Shape;4697;p7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698" name="Google Shape;4698;p7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699" name="Google Shape;4699;p7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700" name="Google Shape;4700;p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701" name="Google Shape;4701;p7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702" name="Google Shape;4702;p78"/>
          <p:cNvSpPr txBox="1"/>
          <p:nvPr/>
        </p:nvSpPr>
        <p:spPr>
          <a:xfrm>
            <a:off x="1551011" y="1944572"/>
            <a:ext cx="10400495" cy="150554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terá computado, em sua carga horária semanal de trabalho, 4 (quatro) pontos para a participação em reuniões de trabalho.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 </a:t>
            </a:r>
            <a:endParaRPr b="0" i="0" sz="2000" u="none" strike="noStrike">
              <a:solidFill>
                <a:schemeClr val="dk1"/>
              </a:solidFill>
              <a:latin typeface="Calibri"/>
              <a:ea typeface="Calibri"/>
              <a:cs typeface="Calibri"/>
              <a:sym typeface="Calibri"/>
            </a:endParaRPr>
          </a:p>
        </p:txBody>
      </p:sp>
      <p:sp>
        <p:nvSpPr>
          <p:cNvPr id="4703" name="Google Shape;4703;p7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704" name="Google Shape;4704;p7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4705" name="Google Shape;4705;p78"/>
          <p:cNvGrpSpPr/>
          <p:nvPr/>
        </p:nvGrpSpPr>
        <p:grpSpPr>
          <a:xfrm>
            <a:off x="70903" y="5646513"/>
            <a:ext cx="11880468" cy="467175"/>
            <a:chOff x="45776" y="3973141"/>
            <a:chExt cx="11880468" cy="467175"/>
          </a:xfrm>
        </p:grpSpPr>
        <p:sp>
          <p:nvSpPr>
            <p:cNvPr id="4706" name="Google Shape;4706;p7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707" name="Google Shape;4707;p78"/>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2" name="Shape 4712"/>
        <p:cNvGrpSpPr/>
        <p:nvPr/>
      </p:nvGrpSpPr>
      <p:grpSpPr>
        <a:xfrm>
          <a:off x="0" y="0"/>
          <a:ext cx="0" cy="0"/>
          <a:chOff x="0" y="0"/>
          <a:chExt cx="0" cy="0"/>
        </a:xfrm>
      </p:grpSpPr>
      <p:sp>
        <p:nvSpPr>
          <p:cNvPr id="4713" name="Google Shape;4713;g1e0d4280c43_0_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714" name="Google Shape;4714;g1e0d4280c43_0_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715" name="Google Shape;4715;g1e0d4280c43_0_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716" name="Google Shape;4716;g1e0d4280c43_0_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717" name="Google Shape;4717;g1e0d4280c43_0_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718" name="Google Shape;4718;g1e0d4280c43_0_98"/>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terá computado, em sua carga horária semanal de trabalho, 4 (quatro) pontos para a participação em reuniões de trabalho.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 </a:t>
            </a:r>
            <a:endParaRPr b="0" i="0" sz="2000" u="none" strike="noStrike">
              <a:solidFill>
                <a:schemeClr val="dk1"/>
              </a:solidFill>
              <a:latin typeface="Calibri"/>
              <a:ea typeface="Calibri"/>
              <a:cs typeface="Calibri"/>
              <a:sym typeface="Calibri"/>
            </a:endParaRPr>
          </a:p>
        </p:txBody>
      </p:sp>
      <p:sp>
        <p:nvSpPr>
          <p:cNvPr id="4719" name="Google Shape;4719;g1e0d4280c43_0_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720" name="Google Shape;4720;g1e0d4280c43_0_98"/>
          <p:cNvSpPr txBox="1"/>
          <p:nvPr/>
        </p:nvSpPr>
        <p:spPr>
          <a:xfrm>
            <a:off x="61970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4721" name="Google Shape;4721;g1e0d4280c43_0_98"/>
          <p:cNvGrpSpPr/>
          <p:nvPr/>
        </p:nvGrpSpPr>
        <p:grpSpPr>
          <a:xfrm>
            <a:off x="70903" y="5646513"/>
            <a:ext cx="11880468" cy="467100"/>
            <a:chOff x="45776" y="3973141"/>
            <a:chExt cx="11880468" cy="467100"/>
          </a:xfrm>
        </p:grpSpPr>
        <p:sp>
          <p:nvSpPr>
            <p:cNvPr id="4722" name="Google Shape;4722;g1e0d4280c43_0_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723" name="Google Shape;4723;g1e0d4280c43_0_9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atividades em comissão e de reunião deverão ser computadas no campo de Gestão e Representação.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8" name="Shape 4728"/>
        <p:cNvGrpSpPr/>
        <p:nvPr/>
      </p:nvGrpSpPr>
      <p:grpSpPr>
        <a:xfrm>
          <a:off x="0" y="0"/>
          <a:ext cx="0" cy="0"/>
          <a:chOff x="0" y="0"/>
          <a:chExt cx="0" cy="0"/>
        </a:xfrm>
      </p:grpSpPr>
      <p:sp>
        <p:nvSpPr>
          <p:cNvPr id="4729" name="Google Shape;4729;p7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730" name="Google Shape;4730;p7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731" name="Google Shape;4731;p7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732" name="Google Shape;4732;p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733" name="Google Shape;4733;p7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734" name="Google Shape;4734;p79"/>
          <p:cNvSpPr txBox="1"/>
          <p:nvPr/>
        </p:nvSpPr>
        <p:spPr>
          <a:xfrm>
            <a:off x="1551011" y="1944572"/>
            <a:ext cx="10400495" cy="150554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terá computado, em sua carga horária semanal de trabalho, 4 (quatro) pontos para a participação em reuniões de trabalho.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 </a:t>
            </a:r>
            <a:endParaRPr b="0" i="0" sz="2000" u="none" strike="noStrike">
              <a:solidFill>
                <a:schemeClr val="dk1"/>
              </a:solidFill>
              <a:latin typeface="Calibri"/>
              <a:ea typeface="Calibri"/>
              <a:cs typeface="Calibri"/>
              <a:sym typeface="Calibri"/>
            </a:endParaRPr>
          </a:p>
        </p:txBody>
      </p:sp>
      <p:sp>
        <p:nvSpPr>
          <p:cNvPr id="4735" name="Google Shape;4735;p7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736" name="Google Shape;4736;p7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4737" name="Google Shape;4737;p79"/>
          <p:cNvGrpSpPr/>
          <p:nvPr/>
        </p:nvGrpSpPr>
        <p:grpSpPr>
          <a:xfrm>
            <a:off x="70903" y="4157541"/>
            <a:ext cx="11880468" cy="1200600"/>
            <a:chOff x="45776" y="3545009"/>
            <a:chExt cx="11880468" cy="1200600"/>
          </a:xfrm>
        </p:grpSpPr>
        <p:sp>
          <p:nvSpPr>
            <p:cNvPr id="4738" name="Google Shape;4738;p7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739" name="Google Shape;4739;p79"/>
            <p:cNvSpPr txBox="1"/>
            <p:nvPr/>
          </p:nvSpPr>
          <p:spPr>
            <a:xfrm>
              <a:off x="1555844" y="3545009"/>
              <a:ext cx="10370400" cy="1200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Art. 27°  - O servidor docente </a:t>
              </a:r>
              <a:r>
                <a:rPr lang="pt-BR" sz="1800">
                  <a:solidFill>
                    <a:srgbClr val="0000FF"/>
                  </a:solidFill>
                  <a:latin typeface="Calibri"/>
                  <a:ea typeface="Calibri"/>
                  <a:cs typeface="Calibri"/>
                  <a:sym typeface="Calibri"/>
                </a:rPr>
                <a:t>computará</a:t>
              </a:r>
              <a:r>
                <a:rPr lang="pt-BR" sz="1800">
                  <a:solidFill>
                    <a:schemeClr val="dk1"/>
                  </a:solidFill>
                  <a:latin typeface="Calibri"/>
                  <a:ea typeface="Calibri"/>
                  <a:cs typeface="Calibri"/>
                  <a:sym typeface="Calibri"/>
                </a:rPr>
                <a:t>, em sua carga horária semanal de trabalho, 4 (quatro) pontos para a participação em reuniões de trabalho.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 </a:t>
              </a:r>
              <a:endParaRPr sz="1800">
                <a:solidFill>
                  <a:schemeClr val="dk1"/>
                </a:solidFill>
                <a:latin typeface="Calibri"/>
                <a:ea typeface="Calibri"/>
                <a:cs typeface="Calibri"/>
                <a:sym typeface="Calibri"/>
              </a:endParaRPr>
            </a:p>
          </p:txBody>
        </p:sp>
      </p:grpSp>
      <p:grpSp>
        <p:nvGrpSpPr>
          <p:cNvPr id="4740" name="Google Shape;4740;p79"/>
          <p:cNvGrpSpPr/>
          <p:nvPr/>
        </p:nvGrpSpPr>
        <p:grpSpPr>
          <a:xfrm>
            <a:off x="70903" y="5646513"/>
            <a:ext cx="11880603" cy="467175"/>
            <a:chOff x="45776" y="3973141"/>
            <a:chExt cx="11880603" cy="467175"/>
          </a:xfrm>
        </p:grpSpPr>
        <p:sp>
          <p:nvSpPr>
            <p:cNvPr id="4741" name="Google Shape;4741;p7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742" name="Google Shape;4742;p7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7" name="Shape 4747"/>
        <p:cNvGrpSpPr/>
        <p:nvPr/>
      </p:nvGrpSpPr>
      <p:grpSpPr>
        <a:xfrm>
          <a:off x="0" y="0"/>
          <a:ext cx="0" cy="0"/>
          <a:chOff x="0" y="0"/>
          <a:chExt cx="0" cy="0"/>
        </a:xfrm>
      </p:grpSpPr>
      <p:sp>
        <p:nvSpPr>
          <p:cNvPr id="4748" name="Google Shape;4748;p8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749" name="Google Shape;4749;p8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750" name="Google Shape;4750;p8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751" name="Google Shape;4751;p8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752" name="Google Shape;4752;p8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753" name="Google Shape;4753;p80"/>
          <p:cNvSpPr txBox="1"/>
          <p:nvPr/>
        </p:nvSpPr>
        <p:spPr>
          <a:xfrm>
            <a:off x="1551011" y="1944572"/>
            <a:ext cx="10400495" cy="150554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terá computado, em sua carga horária semanal de trabalho, 4 (quatro) pontos para a participação em reuniões de trabalho.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 </a:t>
            </a:r>
            <a:endParaRPr b="0" i="0" sz="2000" u="none" strike="noStrike">
              <a:solidFill>
                <a:schemeClr val="dk1"/>
              </a:solidFill>
              <a:latin typeface="Calibri"/>
              <a:ea typeface="Calibri"/>
              <a:cs typeface="Calibri"/>
              <a:sym typeface="Calibri"/>
            </a:endParaRPr>
          </a:p>
        </p:txBody>
      </p:sp>
      <p:sp>
        <p:nvSpPr>
          <p:cNvPr id="4754" name="Google Shape;4754;p8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Alteração</a:t>
            </a:r>
            <a:r>
              <a:rPr b="1" lang="pt-BR" sz="2200">
                <a:solidFill>
                  <a:srgbClr val="0000FF"/>
                </a:solidFill>
                <a:latin typeface="Century"/>
                <a:ea typeface="Century"/>
                <a:cs typeface="Century"/>
                <a:sym typeface="Century"/>
              </a:rPr>
              <a:t> </a:t>
            </a:r>
            <a:endParaRPr sz="2200">
              <a:solidFill>
                <a:srgbClr val="0000FF"/>
              </a:solidFill>
              <a:latin typeface="Calibri"/>
              <a:ea typeface="Calibri"/>
              <a:cs typeface="Calibri"/>
              <a:sym typeface="Calibri"/>
            </a:endParaRPr>
          </a:p>
        </p:txBody>
      </p:sp>
      <p:sp>
        <p:nvSpPr>
          <p:cNvPr id="4755" name="Google Shape;4755;p8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 </a:t>
            </a:r>
            <a:endParaRPr sz="2200">
              <a:solidFill>
                <a:schemeClr val="dk1"/>
              </a:solidFill>
              <a:latin typeface="Calibri"/>
              <a:ea typeface="Calibri"/>
              <a:cs typeface="Calibri"/>
              <a:sym typeface="Calibri"/>
            </a:endParaRPr>
          </a:p>
        </p:txBody>
      </p:sp>
      <p:grpSp>
        <p:nvGrpSpPr>
          <p:cNvPr id="4756" name="Google Shape;4756;p80"/>
          <p:cNvGrpSpPr/>
          <p:nvPr/>
        </p:nvGrpSpPr>
        <p:grpSpPr>
          <a:xfrm>
            <a:off x="70903" y="4157541"/>
            <a:ext cx="11880468" cy="1477500"/>
            <a:chOff x="45776" y="3545009"/>
            <a:chExt cx="11880468" cy="1477500"/>
          </a:xfrm>
        </p:grpSpPr>
        <p:sp>
          <p:nvSpPr>
            <p:cNvPr id="4757" name="Google Shape;4757;p8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758" name="Google Shape;4758;p80"/>
            <p:cNvSpPr txBox="1"/>
            <p:nvPr/>
          </p:nvSpPr>
          <p:spPr>
            <a:xfrm>
              <a:off x="1555844" y="3545009"/>
              <a:ext cx="10370400" cy="1477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Art. 27o  - O servidor docente terá computado, em sua carga horária semanal de trabalho, 4 (quatro) pontos para a participação em reuniões de trabalho.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pt-BR" sz="1800">
                  <a:solidFill>
                    <a:schemeClr val="dk1"/>
                  </a:solidFill>
                  <a:latin typeface="Calibri"/>
                  <a:ea typeface="Calibri"/>
                  <a:cs typeface="Calibri"/>
                  <a:sym typeface="Calibri"/>
                </a:rPr>
                <a:t>Parágrafo único. </a:t>
              </a:r>
              <a:r>
                <a:rPr lang="pt-BR" sz="1800">
                  <a:solidFill>
                    <a:srgbClr val="0000FF"/>
                  </a:solidFill>
                  <a:latin typeface="Calibri"/>
                  <a:ea typeface="Calibri"/>
                  <a:cs typeface="Calibri"/>
                  <a:sym typeface="Calibri"/>
                </a:rPr>
                <a:t>A participação nas reuniões convocadas pela Coordenação de Área/Curso, colegiado de cursos e Núcleo Docente Estruturante dos Cursos, Departamento, Direção-Geral do Campus ou Reitoria é obrigatória.</a:t>
              </a:r>
              <a:endParaRPr sz="1800">
                <a:solidFill>
                  <a:srgbClr val="0000FF"/>
                </a:solidFill>
                <a:latin typeface="Calibri"/>
                <a:ea typeface="Calibri"/>
                <a:cs typeface="Calibri"/>
                <a:sym typeface="Calibri"/>
              </a:endParaRPr>
            </a:p>
          </p:txBody>
        </p:sp>
      </p:grpSp>
      <p:grpSp>
        <p:nvGrpSpPr>
          <p:cNvPr id="4759" name="Google Shape;4759;p80"/>
          <p:cNvGrpSpPr/>
          <p:nvPr/>
        </p:nvGrpSpPr>
        <p:grpSpPr>
          <a:xfrm>
            <a:off x="70903" y="5846538"/>
            <a:ext cx="11880468" cy="467175"/>
            <a:chOff x="45776" y="3973141"/>
            <a:chExt cx="11880468" cy="467175"/>
          </a:xfrm>
        </p:grpSpPr>
        <p:sp>
          <p:nvSpPr>
            <p:cNvPr id="4760" name="Google Shape;4760;p8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761" name="Google Shape;4761;p80"/>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Contemplar a obrigatoriedade de participação no NDE.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1df91a4005e_1_306"/>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522" name="Google Shape;522;g1df91a4005e_1_30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23" name="Google Shape;523;g1df91a4005e_1_30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24" name="Google Shape;524;g1df91a4005e_1_30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25" name="Google Shape;525;g1df91a4005e_1_306"/>
          <p:cNvSpPr txBox="1"/>
          <p:nvPr>
            <p:ph idx="1" type="body"/>
          </p:nvPr>
        </p:nvSpPr>
        <p:spPr>
          <a:xfrm>
            <a:off x="45776" y="185518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26" name="Google Shape;526;g1df91a4005e_1_306"/>
          <p:cNvSpPr txBox="1"/>
          <p:nvPr/>
        </p:nvSpPr>
        <p:spPr>
          <a:xfrm>
            <a:off x="1555845" y="1944571"/>
            <a:ext cx="10370400" cy="585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g1df91a4005e_1_30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528" name="Google Shape;528;g1df91a4005e_1_30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Valparaíso</a:t>
            </a:r>
            <a:endParaRPr sz="2200">
              <a:solidFill>
                <a:schemeClr val="dk1"/>
              </a:solidFill>
              <a:latin typeface="Calibri"/>
              <a:ea typeface="Calibri"/>
              <a:cs typeface="Calibri"/>
              <a:sym typeface="Calibri"/>
            </a:endParaRPr>
          </a:p>
        </p:txBody>
      </p:sp>
      <p:grpSp>
        <p:nvGrpSpPr>
          <p:cNvPr id="529" name="Google Shape;529;g1df91a4005e_1_306"/>
          <p:cNvGrpSpPr/>
          <p:nvPr/>
        </p:nvGrpSpPr>
        <p:grpSpPr>
          <a:xfrm>
            <a:off x="45776" y="2702060"/>
            <a:ext cx="11880468" cy="3247800"/>
            <a:chOff x="45776" y="2538284"/>
            <a:chExt cx="11880468" cy="3247800"/>
          </a:xfrm>
        </p:grpSpPr>
        <p:sp>
          <p:nvSpPr>
            <p:cNvPr id="530" name="Google Shape;530;g1df91a4005e_1_306"/>
            <p:cNvSpPr txBox="1"/>
            <p:nvPr/>
          </p:nvSpPr>
          <p:spPr>
            <a:xfrm>
              <a:off x="45776" y="3334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31" name="Google Shape;531;g1df91a4005e_1_306"/>
            <p:cNvSpPr txBox="1"/>
            <p:nvPr/>
          </p:nvSpPr>
          <p:spPr>
            <a:xfrm>
              <a:off x="1555844" y="2538284"/>
              <a:ext cx="10370400" cy="324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sz="1300">
                  <a:solidFill>
                    <a:schemeClr val="dk2"/>
                  </a:solidFill>
                </a:rPr>
                <a:t>Art. X. Para fins de de regulamentação da jornada de trabalho dos servidores docentes, entende-se por: </a:t>
              </a:r>
              <a:endParaRPr b="1" sz="1300">
                <a:solidFill>
                  <a:schemeClr val="dk2"/>
                </a:solidFill>
              </a:endParaRPr>
            </a:p>
            <a:p>
              <a:pPr indent="0" lvl="0" marL="0" rtl="0" algn="just">
                <a:spcBef>
                  <a:spcPts val="0"/>
                </a:spcBef>
                <a:spcAft>
                  <a:spcPts val="0"/>
                </a:spcAft>
                <a:buSzPts val="1100"/>
                <a:buNone/>
              </a:pPr>
              <a:r>
                <a:t/>
              </a:r>
              <a:endParaRPr b="1" sz="1300">
                <a:solidFill>
                  <a:schemeClr val="dk2"/>
                </a:solidFill>
              </a:endParaRPr>
            </a:p>
            <a:p>
              <a:pPr indent="0" lvl="0" marL="0" rtl="0" algn="just">
                <a:spcBef>
                  <a:spcPts val="0"/>
                </a:spcBef>
                <a:spcAft>
                  <a:spcPts val="0"/>
                </a:spcAft>
                <a:buSzPts val="1100"/>
                <a:buNone/>
              </a:pPr>
              <a:r>
                <a:rPr b="1" lang="pt-BR" sz="1300">
                  <a:solidFill>
                    <a:schemeClr val="dk2"/>
                  </a:solidFill>
                </a:rPr>
                <a:t>I - Hora-aula: tempo correspondente a uma aula ministrada, conforme o Projeto Pedagógico de Curso;</a:t>
              </a:r>
              <a:endParaRPr b="1" sz="1300">
                <a:solidFill>
                  <a:schemeClr val="dk2"/>
                </a:solidFill>
              </a:endParaRPr>
            </a:p>
            <a:p>
              <a:pPr indent="0" lvl="0" marL="0" rtl="0" algn="just">
                <a:spcBef>
                  <a:spcPts val="0"/>
                </a:spcBef>
                <a:spcAft>
                  <a:spcPts val="0"/>
                </a:spcAft>
                <a:buSzPts val="1100"/>
                <a:buNone/>
              </a:pPr>
              <a:r>
                <a:t/>
              </a:r>
              <a:endParaRPr b="1" sz="1300">
                <a:solidFill>
                  <a:schemeClr val="dk2"/>
                </a:solidFill>
              </a:endParaRPr>
            </a:p>
            <a:p>
              <a:pPr indent="0" lvl="0" marL="0" rtl="0" algn="just">
                <a:spcBef>
                  <a:spcPts val="0"/>
                </a:spcBef>
                <a:spcAft>
                  <a:spcPts val="0"/>
                </a:spcAft>
                <a:buSzPts val="1100"/>
                <a:buNone/>
              </a:pPr>
              <a:r>
                <a:rPr b="1" lang="pt-BR" sz="1300">
                  <a:solidFill>
                    <a:schemeClr val="dk2"/>
                  </a:solidFill>
                </a:rPr>
                <a:t>II - Hora: unidade de mensuração da carga horária docente correspondente a 60 minutos; </a:t>
              </a:r>
              <a:endParaRPr b="1" sz="1300">
                <a:solidFill>
                  <a:schemeClr val="dk2"/>
                </a:solidFill>
              </a:endParaRPr>
            </a:p>
            <a:p>
              <a:pPr indent="0" lvl="0" marL="0" rtl="0" algn="just">
                <a:spcBef>
                  <a:spcPts val="0"/>
                </a:spcBef>
                <a:spcAft>
                  <a:spcPts val="0"/>
                </a:spcAft>
                <a:buSzPts val="1100"/>
                <a:buNone/>
              </a:pPr>
              <a:r>
                <a:t/>
              </a:r>
              <a:endParaRPr b="1" sz="1300">
                <a:solidFill>
                  <a:schemeClr val="dk2"/>
                </a:solidFill>
              </a:endParaRPr>
            </a:p>
            <a:p>
              <a:pPr indent="0" lvl="0" marL="0" rtl="0" algn="just">
                <a:spcBef>
                  <a:spcPts val="0"/>
                </a:spcBef>
                <a:spcAft>
                  <a:spcPts val="0"/>
                </a:spcAft>
                <a:buSzPts val="1100"/>
                <a:buNone/>
              </a:pPr>
              <a:r>
                <a:rPr b="1" lang="pt-BR" sz="1300">
                  <a:solidFill>
                    <a:schemeClr val="dk2"/>
                  </a:solidFill>
                </a:rPr>
                <a:t>III - Disciplina: componente curricular previsto na matriz curricular do Projeto Pedagógico de Curso, orientado por ementa, carga horária e conteúdos específicos; </a:t>
              </a:r>
              <a:endParaRPr b="1" sz="1300">
                <a:solidFill>
                  <a:schemeClr val="dk2"/>
                </a:solidFill>
              </a:endParaRPr>
            </a:p>
            <a:p>
              <a:pPr indent="0" lvl="0" marL="0" rtl="0" algn="just">
                <a:spcBef>
                  <a:spcPts val="0"/>
                </a:spcBef>
                <a:spcAft>
                  <a:spcPts val="0"/>
                </a:spcAft>
                <a:buSzPts val="1100"/>
                <a:buNone/>
              </a:pPr>
              <a:r>
                <a:t/>
              </a:r>
              <a:endParaRPr b="1" sz="1300">
                <a:solidFill>
                  <a:schemeClr val="dk2"/>
                </a:solidFill>
              </a:endParaRPr>
            </a:p>
            <a:p>
              <a:pPr indent="0" lvl="0" marL="0" rtl="0" algn="just">
                <a:spcBef>
                  <a:spcPts val="0"/>
                </a:spcBef>
                <a:spcAft>
                  <a:spcPts val="0"/>
                </a:spcAft>
                <a:buSzPts val="1100"/>
                <a:buNone/>
              </a:pPr>
              <a:r>
                <a:rPr b="1" lang="pt-BR" sz="1300">
                  <a:solidFill>
                    <a:schemeClr val="dk2"/>
                  </a:solidFill>
                </a:rPr>
                <a:t>IV - Dependência: forma de progressão parcial, segundo a qual o discente progride para a série subsequente, devendo cumprir aquela(s) disciplina(s) em que não atendeu os critérios de aprovação; </a:t>
              </a:r>
              <a:endParaRPr b="1" sz="1300">
                <a:solidFill>
                  <a:schemeClr val="dk2"/>
                </a:solidFill>
              </a:endParaRPr>
            </a:p>
            <a:p>
              <a:pPr indent="0" lvl="0" marL="0" rtl="0" algn="just">
                <a:spcBef>
                  <a:spcPts val="0"/>
                </a:spcBef>
                <a:spcAft>
                  <a:spcPts val="0"/>
                </a:spcAft>
                <a:buSzPts val="1100"/>
                <a:buNone/>
              </a:pPr>
              <a:r>
                <a:t/>
              </a:r>
              <a:endParaRPr b="1" sz="1300">
                <a:solidFill>
                  <a:schemeClr val="dk2"/>
                </a:solidFill>
              </a:endParaRPr>
            </a:p>
            <a:p>
              <a:pPr indent="0" lvl="0" marL="0" rtl="0" algn="just">
                <a:spcBef>
                  <a:spcPts val="0"/>
                </a:spcBef>
                <a:spcAft>
                  <a:spcPts val="0"/>
                </a:spcAft>
                <a:buSzPts val="1100"/>
                <a:buNone/>
              </a:pPr>
              <a:r>
                <a:rPr b="1" lang="pt-BR" sz="1300">
                  <a:solidFill>
                    <a:schemeClr val="dk2"/>
                  </a:solidFill>
                </a:rPr>
                <a:t>V - Disciplina de dependência: disciplina de série anterior que deve ser cursada, fora do horário regular de aula, por discente aprovado com progressão parcial.</a:t>
              </a:r>
              <a:endParaRPr b="1" sz="1300">
                <a:solidFill>
                  <a:schemeClr val="dk2"/>
                </a:solidFill>
              </a:endParaRPr>
            </a:p>
            <a:p>
              <a:pPr indent="0" lvl="0" marL="0" rtl="0" algn="just">
                <a:spcBef>
                  <a:spcPts val="0"/>
                </a:spcBef>
                <a:spcAft>
                  <a:spcPts val="0"/>
                </a:spcAft>
                <a:buSzPts val="1100"/>
                <a:buNone/>
              </a:pPr>
              <a:r>
                <a:t/>
              </a:r>
              <a:endParaRPr b="1" sz="2300">
                <a:solidFill>
                  <a:schemeClr val="dk1"/>
                </a:solidFill>
                <a:latin typeface="Calibri"/>
                <a:ea typeface="Calibri"/>
                <a:cs typeface="Calibri"/>
                <a:sym typeface="Calibri"/>
              </a:endParaRPr>
            </a:p>
          </p:txBody>
        </p:sp>
      </p:grpSp>
      <p:grpSp>
        <p:nvGrpSpPr>
          <p:cNvPr id="532" name="Google Shape;532;g1df91a4005e_1_306"/>
          <p:cNvGrpSpPr/>
          <p:nvPr/>
        </p:nvGrpSpPr>
        <p:grpSpPr>
          <a:xfrm>
            <a:off x="70903" y="5646513"/>
            <a:ext cx="11880593" cy="467100"/>
            <a:chOff x="45776" y="3973141"/>
            <a:chExt cx="11880593" cy="467100"/>
          </a:xfrm>
        </p:grpSpPr>
        <p:sp>
          <p:nvSpPr>
            <p:cNvPr id="533" name="Google Shape;533;g1df91a4005e_1_30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34" name="Google Shape;534;g1df91a4005e_1_306"/>
            <p:cNvSpPr txBox="1"/>
            <p:nvPr/>
          </p:nvSpPr>
          <p:spPr>
            <a:xfrm>
              <a:off x="1555969" y="4029710"/>
              <a:ext cx="10370400" cy="35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700">
                  <a:solidFill>
                    <a:schemeClr val="dk1"/>
                  </a:solidFill>
                  <a:latin typeface="Calibri"/>
                  <a:ea typeface="Calibri"/>
                  <a:cs typeface="Calibri"/>
                  <a:sym typeface="Calibri"/>
                </a:rPr>
                <a:t>É necessário fazer conceituações que podem diminuir interpretações dúbias do regulamento.</a:t>
              </a:r>
              <a:endParaRPr sz="1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6" name="Shape 4766"/>
        <p:cNvGrpSpPr/>
        <p:nvPr/>
      </p:nvGrpSpPr>
      <p:grpSpPr>
        <a:xfrm>
          <a:off x="0" y="0"/>
          <a:ext cx="0" cy="0"/>
          <a:chOff x="0" y="0"/>
          <a:chExt cx="0" cy="0"/>
        </a:xfrm>
      </p:grpSpPr>
      <p:sp>
        <p:nvSpPr>
          <p:cNvPr id="4767" name="Google Shape;4767;g1e0d4280c43_0_13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768" name="Google Shape;4768;g1e0d4280c43_0_13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769" name="Google Shape;4769;g1e0d4280c43_0_13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770" name="Google Shape;4770;g1e0d4280c43_0_1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771" name="Google Shape;4771;g1e0d4280c43_0_13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772" name="Google Shape;4772;g1e0d4280c43_0_137"/>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terá computado, em sua carga horária semanal de trabalho, 4 (quatro) pontos para a participação em reuniões de trabalho.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 </a:t>
            </a:r>
            <a:endParaRPr b="0" i="0" sz="2000" u="none" strike="noStrike">
              <a:solidFill>
                <a:schemeClr val="dk1"/>
              </a:solidFill>
              <a:latin typeface="Calibri"/>
              <a:ea typeface="Calibri"/>
              <a:cs typeface="Calibri"/>
              <a:sym typeface="Calibri"/>
            </a:endParaRPr>
          </a:p>
        </p:txBody>
      </p:sp>
      <p:sp>
        <p:nvSpPr>
          <p:cNvPr id="4773" name="Google Shape;4773;g1e0d4280c43_0_13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774" name="Google Shape;4774;g1e0d4280c43_0_13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4775" name="Google Shape;4775;g1e0d4280c43_0_137"/>
          <p:cNvGrpSpPr/>
          <p:nvPr/>
        </p:nvGrpSpPr>
        <p:grpSpPr>
          <a:xfrm>
            <a:off x="70903" y="4157541"/>
            <a:ext cx="11880468" cy="1200600"/>
            <a:chOff x="45776" y="3545009"/>
            <a:chExt cx="11880468" cy="1200600"/>
          </a:xfrm>
        </p:grpSpPr>
        <p:sp>
          <p:nvSpPr>
            <p:cNvPr id="4776" name="Google Shape;4776;g1e0d4280c43_0_1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777" name="Google Shape;4777;g1e0d4280c43_0_137"/>
            <p:cNvSpPr txBox="1"/>
            <p:nvPr/>
          </p:nvSpPr>
          <p:spPr>
            <a:xfrm>
              <a:off x="1555844" y="3545009"/>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27°  - </a:t>
              </a:r>
              <a:r>
                <a:rPr lang="pt-BR" sz="1800">
                  <a:solidFill>
                    <a:schemeClr val="dk1"/>
                  </a:solidFill>
                  <a:latin typeface="Calibri"/>
                  <a:ea typeface="Calibri"/>
                  <a:cs typeface="Calibri"/>
                  <a:sym typeface="Calibri"/>
                </a:rPr>
                <a:t>O servidor docente terá computado, em sua carga horária semanal de trabalho,</a:t>
              </a:r>
              <a:r>
                <a:rPr lang="pt-BR" sz="1800">
                  <a:solidFill>
                    <a:srgbClr val="0000FF"/>
                  </a:solidFill>
                  <a:latin typeface="Calibri"/>
                  <a:ea typeface="Calibri"/>
                  <a:cs typeface="Calibri"/>
                  <a:sym typeface="Calibri"/>
                </a:rPr>
                <a:t> 2 (dois) pontos</a:t>
              </a:r>
              <a:r>
                <a:rPr lang="pt-BR" sz="1800">
                  <a:solidFill>
                    <a:schemeClr val="dk1"/>
                  </a:solidFill>
                  <a:latin typeface="Calibri"/>
                  <a:ea typeface="Calibri"/>
                  <a:cs typeface="Calibri"/>
                  <a:sym typeface="Calibri"/>
                </a:rPr>
                <a:t> para a participação em reuniões de trabalho.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a:t>
              </a:r>
              <a:endParaRPr sz="1800">
                <a:solidFill>
                  <a:schemeClr val="dk1"/>
                </a:solidFill>
                <a:latin typeface="Calibri"/>
                <a:ea typeface="Calibri"/>
                <a:cs typeface="Calibri"/>
                <a:sym typeface="Calibri"/>
              </a:endParaRPr>
            </a:p>
          </p:txBody>
        </p:sp>
      </p:grpSp>
      <p:grpSp>
        <p:nvGrpSpPr>
          <p:cNvPr id="4778" name="Google Shape;4778;g1e0d4280c43_0_137"/>
          <p:cNvGrpSpPr/>
          <p:nvPr/>
        </p:nvGrpSpPr>
        <p:grpSpPr>
          <a:xfrm>
            <a:off x="70903" y="5646513"/>
            <a:ext cx="11880468" cy="695421"/>
            <a:chOff x="45776" y="3973141"/>
            <a:chExt cx="11880468" cy="695421"/>
          </a:xfrm>
        </p:grpSpPr>
        <p:sp>
          <p:nvSpPr>
            <p:cNvPr id="4779" name="Google Shape;4779;g1e0d4280c43_0_1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780" name="Google Shape;4780;g1e0d4280c43_0_137"/>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Nenhuma coordenação reúne todas as semanas do semestre por período equivalente a 4 aulas. </a:t>
              </a:r>
              <a:r>
                <a:rPr lang="pt-BR" sz="1800">
                  <a:solidFill>
                    <a:schemeClr val="dk1"/>
                  </a:solidFill>
                  <a:latin typeface="Calibri"/>
                  <a:ea typeface="Calibri"/>
                  <a:cs typeface="Calibri"/>
                  <a:sym typeface="Calibri"/>
                </a:rPr>
                <a:t>Normalmente</a:t>
              </a:r>
              <a:r>
                <a:rPr lang="pt-BR" sz="1800">
                  <a:solidFill>
                    <a:schemeClr val="dk1"/>
                  </a:solidFill>
                  <a:latin typeface="Calibri"/>
                  <a:ea typeface="Calibri"/>
                  <a:cs typeface="Calibri"/>
                  <a:sym typeface="Calibri"/>
                </a:rPr>
                <a:t> é menos que isto.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5" name="Shape 4785"/>
        <p:cNvGrpSpPr/>
        <p:nvPr/>
      </p:nvGrpSpPr>
      <p:grpSpPr>
        <a:xfrm>
          <a:off x="0" y="0"/>
          <a:ext cx="0" cy="0"/>
          <a:chOff x="0" y="0"/>
          <a:chExt cx="0" cy="0"/>
        </a:xfrm>
      </p:grpSpPr>
      <p:sp>
        <p:nvSpPr>
          <p:cNvPr id="4786" name="Google Shape;4786;g1e0d4280c43_0_15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787" name="Google Shape;4787;g1e0d4280c43_0_15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788" name="Google Shape;4788;g1e0d4280c43_0_15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789" name="Google Shape;4789;g1e0d4280c43_0_15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790" name="Google Shape;4790;g1e0d4280c43_0_15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791" name="Google Shape;4791;g1e0d4280c43_0_157"/>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terá computado, em sua carga horária semanal de trabalho, 4 (quatro) pontos para a participação em reuniões de trabalho.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Parágrafo único. A participação nas reuniões convocadas pela Coordenação de Área/Curso, Departamento, Direção-Geral do Campus ou Reitoria é obrigatória. </a:t>
            </a:r>
            <a:endParaRPr b="0" i="0" sz="2000" u="none" strike="noStrike">
              <a:solidFill>
                <a:schemeClr val="dk1"/>
              </a:solidFill>
              <a:latin typeface="Calibri"/>
              <a:ea typeface="Calibri"/>
              <a:cs typeface="Calibri"/>
              <a:sym typeface="Calibri"/>
            </a:endParaRPr>
          </a:p>
        </p:txBody>
      </p:sp>
      <p:sp>
        <p:nvSpPr>
          <p:cNvPr id="4792" name="Google Shape;4792;g1e0d4280c43_0_15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793" name="Google Shape;4793;g1e0d4280c43_0_15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4794" name="Google Shape;4794;g1e0d4280c43_0_157"/>
          <p:cNvGrpSpPr/>
          <p:nvPr/>
        </p:nvGrpSpPr>
        <p:grpSpPr>
          <a:xfrm>
            <a:off x="154165" y="3502741"/>
            <a:ext cx="11880618" cy="1477500"/>
            <a:chOff x="45776" y="3355259"/>
            <a:chExt cx="11880618" cy="1477500"/>
          </a:xfrm>
        </p:grpSpPr>
        <p:sp>
          <p:nvSpPr>
            <p:cNvPr id="4795" name="Google Shape;4795;g1e0d4280c43_0_157"/>
            <p:cNvSpPr txBox="1"/>
            <p:nvPr/>
          </p:nvSpPr>
          <p:spPr>
            <a:xfrm>
              <a:off x="45776" y="37430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796" name="Google Shape;4796;g1e0d4280c43_0_157"/>
            <p:cNvSpPr txBox="1"/>
            <p:nvPr/>
          </p:nvSpPr>
          <p:spPr>
            <a:xfrm>
              <a:off x="1555994" y="3355259"/>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27°  - O servidor docente terá computado, em sua carga horária semanal de trabalho,</a:t>
              </a:r>
              <a:r>
                <a:rPr lang="pt-BR" sz="1800">
                  <a:solidFill>
                    <a:srgbClr val="0000FF"/>
                  </a:solidFill>
                  <a:latin typeface="Calibri"/>
                  <a:ea typeface="Calibri"/>
                  <a:cs typeface="Calibri"/>
                  <a:sym typeface="Calibri"/>
                </a:rPr>
                <a:t> 2 (dois) pontos</a:t>
              </a:r>
              <a:r>
                <a:rPr lang="pt-BR" sz="1800">
                  <a:solidFill>
                    <a:schemeClr val="dk1"/>
                  </a:solidFill>
                  <a:latin typeface="Calibri"/>
                  <a:ea typeface="Calibri"/>
                  <a:cs typeface="Calibri"/>
                  <a:sym typeface="Calibri"/>
                </a:rPr>
                <a:t> para a participação em reuniões de trabalho.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Parágrafo único. </a:t>
              </a:r>
              <a:r>
                <a:rPr lang="pt-BR" sz="1800">
                  <a:solidFill>
                    <a:schemeClr val="dk1"/>
                  </a:solidFill>
                  <a:latin typeface="Calibri"/>
                  <a:ea typeface="Calibri"/>
                  <a:cs typeface="Calibri"/>
                  <a:sym typeface="Calibri"/>
                </a:rPr>
                <a:t> A participação nas reuniões convocadas pela Coordenação de Área/Curso, Departamento, Direção-Geral do Campus ou Reitoria é obrigatória </a:t>
              </a:r>
              <a:r>
                <a:rPr lang="pt-BR" sz="1800">
                  <a:solidFill>
                    <a:srgbClr val="0000FF"/>
                  </a:solidFill>
                  <a:latin typeface="Calibri"/>
                  <a:ea typeface="Calibri"/>
                  <a:cs typeface="Calibri"/>
                  <a:sym typeface="Calibri"/>
                </a:rPr>
                <a:t>dentro do horário disponibilizado pelo docente para a Instituição e facultativa fora do horário.</a:t>
              </a:r>
              <a:endParaRPr sz="1800">
                <a:solidFill>
                  <a:srgbClr val="0000FF"/>
                </a:solidFill>
                <a:latin typeface="Calibri"/>
                <a:ea typeface="Calibri"/>
                <a:cs typeface="Calibri"/>
                <a:sym typeface="Calibri"/>
              </a:endParaRPr>
            </a:p>
          </p:txBody>
        </p:sp>
      </p:grpSp>
      <p:grpSp>
        <p:nvGrpSpPr>
          <p:cNvPr id="4797" name="Google Shape;4797;g1e0d4280c43_0_157"/>
          <p:cNvGrpSpPr/>
          <p:nvPr/>
        </p:nvGrpSpPr>
        <p:grpSpPr>
          <a:xfrm>
            <a:off x="70903" y="5038425"/>
            <a:ext cx="11963897" cy="1754700"/>
            <a:chOff x="45776" y="3517228"/>
            <a:chExt cx="11963897" cy="1754700"/>
          </a:xfrm>
        </p:grpSpPr>
        <p:sp>
          <p:nvSpPr>
            <p:cNvPr id="4798" name="Google Shape;4798;g1e0d4280c43_0_15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799" name="Google Shape;4799;g1e0d4280c43_0_157"/>
            <p:cNvSpPr txBox="1"/>
            <p:nvPr/>
          </p:nvSpPr>
          <p:spPr>
            <a:xfrm>
              <a:off x="1540873" y="3517228"/>
              <a:ext cx="104688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participação em reuniões não pode ser obrigatória fora do horário disponibilizado pelos docentes a cada semestre ao IFG, não se pode ter reuniões a qualquer horário apenas dentro das 40 horas de trabalho semanal destinadas a Instituição, isso pra os professores em regime DE ou regime de 40h (e 20 horas para professores em regime de 20h). Assim insere-se neste paragrafo único que a obrigatoriedade de presença em reuniões só se dá dentro das 40 horas (ou 20 horas) definidas para as atividades do docente no IFG, fora disso elas serão facultativas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4" name="Shape 4804"/>
        <p:cNvGrpSpPr/>
        <p:nvPr/>
      </p:nvGrpSpPr>
      <p:grpSpPr>
        <a:xfrm>
          <a:off x="0" y="0"/>
          <a:ext cx="0" cy="0"/>
          <a:chOff x="0" y="0"/>
          <a:chExt cx="0" cy="0"/>
        </a:xfrm>
      </p:grpSpPr>
      <p:sp>
        <p:nvSpPr>
          <p:cNvPr id="4805" name="Google Shape;4805;p81"/>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806" name="Google Shape;4806;p8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807" name="Google Shape;4807;p8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808" name="Google Shape;4808;p8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809" name="Google Shape;4809;p81"/>
          <p:cNvSpPr txBox="1"/>
          <p:nvPr>
            <p:ph idx="1" type="body"/>
          </p:nvPr>
        </p:nvSpPr>
        <p:spPr>
          <a:xfrm>
            <a:off x="45776" y="2362937"/>
            <a:ext cx="1510068" cy="763707"/>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810" name="Google Shape;4810;p81"/>
          <p:cNvSpPr txBox="1"/>
          <p:nvPr/>
        </p:nvSpPr>
        <p:spPr>
          <a:xfrm>
            <a:off x="1555845" y="2081051"/>
            <a:ext cx="10370535" cy="1292662"/>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Art. 28</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Para a coordenação/autoria de projeto de ensino, de acordo com regulamentação específica aprovada pelo Conselho Superior, o servidor docente poderá computar, em sua carga horária semanal de trabalho, 8 (oito) pontos, limitado a 1 (um) projeto.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1" name="Google Shape;4811;p8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812" name="Google Shape;4812;p8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Goiânia Oeste</a:t>
            </a:r>
            <a:endParaRPr sz="2200">
              <a:solidFill>
                <a:srgbClr val="C00000"/>
              </a:solidFill>
              <a:latin typeface="Calibri"/>
              <a:ea typeface="Calibri"/>
              <a:cs typeface="Calibri"/>
              <a:sym typeface="Calibri"/>
            </a:endParaRPr>
          </a:p>
        </p:txBody>
      </p:sp>
      <p:grpSp>
        <p:nvGrpSpPr>
          <p:cNvPr id="4813" name="Google Shape;4813;p81"/>
          <p:cNvGrpSpPr/>
          <p:nvPr/>
        </p:nvGrpSpPr>
        <p:grpSpPr>
          <a:xfrm>
            <a:off x="45777" y="4537341"/>
            <a:ext cx="11880603" cy="707886"/>
            <a:chOff x="45776" y="3852785"/>
            <a:chExt cx="11880603" cy="707886"/>
          </a:xfrm>
        </p:grpSpPr>
        <p:sp>
          <p:nvSpPr>
            <p:cNvPr id="4814" name="Google Shape;4814;p8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815" name="Google Shape;4815;p81"/>
            <p:cNvSpPr txBox="1"/>
            <p:nvPr/>
          </p:nvSpPr>
          <p:spPr>
            <a:xfrm>
              <a:off x="1555844" y="3852785"/>
              <a:ext cx="10370535" cy="707886"/>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20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0" name="Shape 4820"/>
        <p:cNvGrpSpPr/>
        <p:nvPr/>
      </p:nvGrpSpPr>
      <p:grpSpPr>
        <a:xfrm>
          <a:off x="0" y="0"/>
          <a:ext cx="0" cy="0"/>
          <a:chOff x="0" y="0"/>
          <a:chExt cx="0" cy="0"/>
        </a:xfrm>
      </p:grpSpPr>
      <p:sp>
        <p:nvSpPr>
          <p:cNvPr id="4821" name="Google Shape;4821;p8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822" name="Google Shape;4822;p8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823" name="Google Shape;4823;p8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824" name="Google Shape;4824;p8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825" name="Google Shape;4825;p8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826" name="Google Shape;4826;p83"/>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coordenação/autoria de projeto de ensino, de acordo com regulamentação específica aprovada pelo Conselho Superior, o servidor docente poderá computar, em sua carga horária semanal de trabalho, 8 (oito) pontos, limitado a 1 (um) projeto. </a:t>
            </a:r>
            <a:endParaRPr/>
          </a:p>
        </p:txBody>
      </p:sp>
      <p:sp>
        <p:nvSpPr>
          <p:cNvPr id="4827" name="Google Shape;4827;p8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828" name="Google Shape;4828;p8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829" name="Google Shape;4829;p83"/>
          <p:cNvGrpSpPr/>
          <p:nvPr/>
        </p:nvGrpSpPr>
        <p:grpSpPr>
          <a:xfrm>
            <a:off x="70903" y="4157541"/>
            <a:ext cx="11880468" cy="1200600"/>
            <a:chOff x="45776" y="3545009"/>
            <a:chExt cx="11880468" cy="1200600"/>
          </a:xfrm>
        </p:grpSpPr>
        <p:sp>
          <p:nvSpPr>
            <p:cNvPr id="4830" name="Google Shape;4830;p8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831" name="Google Shape;4831;p83"/>
            <p:cNvSpPr txBox="1"/>
            <p:nvPr/>
          </p:nvSpPr>
          <p:spPr>
            <a:xfrm>
              <a:off x="1555844" y="3545009"/>
              <a:ext cx="10370400" cy="1200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28°. Para a coordenação/autoria de projeto de ensino, de acordo com regulamentação específica aprovada pelo Conselho Superior, o servidor docente poderá computar, em sua carga horária semanal de trabalho, </a:t>
              </a:r>
              <a:r>
                <a:rPr lang="pt-BR" sz="1800">
                  <a:solidFill>
                    <a:srgbClr val="0000FF"/>
                  </a:solidFill>
                  <a:latin typeface="Calibri"/>
                  <a:ea typeface="Calibri"/>
                  <a:cs typeface="Calibri"/>
                  <a:sym typeface="Calibri"/>
                </a:rPr>
                <a:t>limitado a um total de 45 pontos, podendo ser: 15 (quinze) pontos para cada projeto com carga horária de 27h ou 20 (vinte) pontos para cada projeto com carga horária de 54h</a:t>
              </a:r>
              <a:endParaRPr sz="1800">
                <a:solidFill>
                  <a:srgbClr val="0000FF"/>
                </a:solidFill>
                <a:latin typeface="Calibri"/>
                <a:ea typeface="Calibri"/>
                <a:cs typeface="Calibri"/>
                <a:sym typeface="Calibri"/>
              </a:endParaRPr>
            </a:p>
          </p:txBody>
        </p:sp>
      </p:grpSp>
      <p:grpSp>
        <p:nvGrpSpPr>
          <p:cNvPr id="4832" name="Google Shape;4832;p83"/>
          <p:cNvGrpSpPr/>
          <p:nvPr/>
        </p:nvGrpSpPr>
        <p:grpSpPr>
          <a:xfrm>
            <a:off x="70903" y="5646513"/>
            <a:ext cx="11880468" cy="695421"/>
            <a:chOff x="45776" y="3973141"/>
            <a:chExt cx="11880468" cy="695421"/>
          </a:xfrm>
        </p:grpSpPr>
        <p:sp>
          <p:nvSpPr>
            <p:cNvPr id="4833" name="Google Shape;4833;p8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834" name="Google Shape;4834;p83"/>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Para diferenciar a carga horária entre projetos de 27h e 54h, visto que o envolvimento do professor com as atividades é também diferenciado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9" name="Shape 4839"/>
        <p:cNvGrpSpPr/>
        <p:nvPr/>
      </p:nvGrpSpPr>
      <p:grpSpPr>
        <a:xfrm>
          <a:off x="0" y="0"/>
          <a:ext cx="0" cy="0"/>
          <a:chOff x="0" y="0"/>
          <a:chExt cx="0" cy="0"/>
        </a:xfrm>
      </p:grpSpPr>
      <p:sp>
        <p:nvSpPr>
          <p:cNvPr id="4840" name="Google Shape;4840;g1e0d4280c43_0_17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841" name="Google Shape;4841;g1e0d4280c43_0_1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842" name="Google Shape;4842;g1e0d4280c43_0_1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843" name="Google Shape;4843;g1e0d4280c43_0_1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844" name="Google Shape;4844;g1e0d4280c43_0_1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845" name="Google Shape;4845;g1e0d4280c43_0_17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coordenação/autoria de projeto de ensino, de acordo com regulamentação específica aprovada pelo Conselho Superior, o servidor docente poderá computar, em sua carga horária semanal de trabalho, 8 (oito) pontos, limitado a 1 (um) projeto. </a:t>
            </a:r>
            <a:endParaRPr/>
          </a:p>
        </p:txBody>
      </p:sp>
      <p:sp>
        <p:nvSpPr>
          <p:cNvPr id="4846" name="Google Shape;4846;g1e0d4280c43_0_1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847" name="Google Shape;4847;g1e0d4280c43_0_1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4848" name="Google Shape;4848;g1e0d4280c43_0_179"/>
          <p:cNvGrpSpPr/>
          <p:nvPr/>
        </p:nvGrpSpPr>
        <p:grpSpPr>
          <a:xfrm>
            <a:off x="70903" y="4157541"/>
            <a:ext cx="11880468" cy="923400"/>
            <a:chOff x="45776" y="3545009"/>
            <a:chExt cx="11880468" cy="923400"/>
          </a:xfrm>
        </p:grpSpPr>
        <p:sp>
          <p:nvSpPr>
            <p:cNvPr id="4849" name="Google Shape;4849;g1e0d4280c43_0_1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850" name="Google Shape;4850;g1e0d4280c43_0_179"/>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28°  - Para a coordenação/autoria de projeto de ensino, de acordo com regulamentação específica aprovada pelo Conselho Superior, o servidor docente poderá computar, em sua carga horária semanal de trabalho, 8 (oito) pontos, limitado </a:t>
              </a:r>
              <a:r>
                <a:rPr lang="pt-BR" sz="1800">
                  <a:solidFill>
                    <a:srgbClr val="0000FF"/>
                  </a:solidFill>
                  <a:latin typeface="Calibri"/>
                  <a:ea typeface="Calibri"/>
                  <a:cs typeface="Calibri"/>
                  <a:sym typeface="Calibri"/>
                </a:rPr>
                <a:t>a 2 (dois) projetos. </a:t>
              </a:r>
              <a:endParaRPr sz="1800">
                <a:solidFill>
                  <a:srgbClr val="0000FF"/>
                </a:solidFill>
                <a:latin typeface="Calibri"/>
                <a:ea typeface="Calibri"/>
                <a:cs typeface="Calibri"/>
                <a:sym typeface="Calibri"/>
              </a:endParaRPr>
            </a:p>
          </p:txBody>
        </p:sp>
      </p:grpSp>
      <p:grpSp>
        <p:nvGrpSpPr>
          <p:cNvPr id="4851" name="Google Shape;4851;g1e0d4280c43_0_179"/>
          <p:cNvGrpSpPr/>
          <p:nvPr/>
        </p:nvGrpSpPr>
        <p:grpSpPr>
          <a:xfrm>
            <a:off x="70903" y="5646513"/>
            <a:ext cx="11880468" cy="467100"/>
            <a:chOff x="45776" y="3973141"/>
            <a:chExt cx="11880468" cy="467100"/>
          </a:xfrm>
        </p:grpSpPr>
        <p:sp>
          <p:nvSpPr>
            <p:cNvPr id="4852" name="Google Shape;4852;g1e0d4280c43_0_1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853" name="Google Shape;4853;g1e0d4280c43_0_17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Ampliar a limitação do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8" name="Shape 4858"/>
        <p:cNvGrpSpPr/>
        <p:nvPr/>
      </p:nvGrpSpPr>
      <p:grpSpPr>
        <a:xfrm>
          <a:off x="0" y="0"/>
          <a:ext cx="0" cy="0"/>
          <a:chOff x="0" y="0"/>
          <a:chExt cx="0" cy="0"/>
        </a:xfrm>
      </p:grpSpPr>
      <p:sp>
        <p:nvSpPr>
          <p:cNvPr id="4859" name="Google Shape;4859;g1e0d4280c43_0_19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860" name="Google Shape;4860;g1e0d4280c43_0_19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861" name="Google Shape;4861;g1e0d4280c43_0_19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862" name="Google Shape;4862;g1e0d4280c43_0_19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863" name="Google Shape;4863;g1e0d4280c43_0_19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864" name="Google Shape;4864;g1e0d4280c43_0_19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coordenação/autoria de projeto de ensino, de acordo com regulamentação específica aprovada pelo Conselho Superior, o servidor docente poderá computar, em sua carga horária semanal de trabalho, 8 (oito) pontos, limitado a 1 (um) projeto. </a:t>
            </a:r>
            <a:endParaRPr/>
          </a:p>
        </p:txBody>
      </p:sp>
      <p:sp>
        <p:nvSpPr>
          <p:cNvPr id="4865" name="Google Shape;4865;g1e0d4280c43_0_19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866" name="Google Shape;4866;g1e0d4280c43_0_19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4867" name="Google Shape;4867;g1e0d4280c43_0_199"/>
          <p:cNvGrpSpPr/>
          <p:nvPr/>
        </p:nvGrpSpPr>
        <p:grpSpPr>
          <a:xfrm>
            <a:off x="70903" y="3995616"/>
            <a:ext cx="11865493" cy="923400"/>
            <a:chOff x="45776" y="3383084"/>
            <a:chExt cx="11865493" cy="923400"/>
          </a:xfrm>
        </p:grpSpPr>
        <p:sp>
          <p:nvSpPr>
            <p:cNvPr id="4868" name="Google Shape;4868;g1e0d4280c43_0_199"/>
            <p:cNvSpPr txBox="1"/>
            <p:nvPr/>
          </p:nvSpPr>
          <p:spPr>
            <a:xfrm>
              <a:off x="45776" y="3611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869" name="Google Shape;4869;g1e0d4280c43_0_199"/>
            <p:cNvSpPr txBox="1"/>
            <p:nvPr/>
          </p:nvSpPr>
          <p:spPr>
            <a:xfrm>
              <a:off x="1540869" y="338308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28°  - </a:t>
              </a:r>
              <a:r>
                <a:rPr lang="pt-BR" sz="1800">
                  <a:solidFill>
                    <a:srgbClr val="0000FF"/>
                  </a:solidFill>
                  <a:latin typeface="Calibri"/>
                  <a:ea typeface="Calibri"/>
                  <a:cs typeface="Calibri"/>
                  <a:sym typeface="Calibri"/>
                </a:rPr>
                <a:t>Para a coordenação de projeto de ensino, de acordo com regulamentação específica aprovada pelo Conselho Superior, o servidor docente poderá computar, em sua carga horária semanal de trabalho, 8 (oito) pontos (por projeto), limitado a 2 (dois) projetos, independente da carga horária do projeto (27h ou 54h).</a:t>
              </a:r>
              <a:r>
                <a:rPr lang="pt-BR" sz="1800">
                  <a:solidFill>
                    <a:schemeClr val="dk1"/>
                  </a:solidFill>
                  <a:latin typeface="Calibri"/>
                  <a:ea typeface="Calibri"/>
                  <a:cs typeface="Calibri"/>
                  <a:sym typeface="Calibri"/>
                </a:rPr>
                <a:t> </a:t>
              </a:r>
              <a:r>
                <a:rPr lang="pt-BR" sz="1800">
                  <a:solidFill>
                    <a:srgbClr val="0000FF"/>
                  </a:solidFill>
                  <a:latin typeface="Calibri"/>
                  <a:ea typeface="Calibri"/>
                  <a:cs typeface="Calibri"/>
                  <a:sym typeface="Calibri"/>
                </a:rPr>
                <a:t> </a:t>
              </a:r>
              <a:endParaRPr sz="1800">
                <a:solidFill>
                  <a:srgbClr val="0000FF"/>
                </a:solidFill>
                <a:latin typeface="Calibri"/>
                <a:ea typeface="Calibri"/>
                <a:cs typeface="Calibri"/>
                <a:sym typeface="Calibri"/>
              </a:endParaRPr>
            </a:p>
          </p:txBody>
        </p:sp>
      </p:grpSp>
      <p:grpSp>
        <p:nvGrpSpPr>
          <p:cNvPr id="4870" name="Google Shape;4870;g1e0d4280c43_0_199"/>
          <p:cNvGrpSpPr/>
          <p:nvPr/>
        </p:nvGrpSpPr>
        <p:grpSpPr>
          <a:xfrm>
            <a:off x="70903" y="5418384"/>
            <a:ext cx="11865493" cy="923400"/>
            <a:chOff x="45776" y="3745012"/>
            <a:chExt cx="11865493" cy="923400"/>
          </a:xfrm>
        </p:grpSpPr>
        <p:sp>
          <p:nvSpPr>
            <p:cNvPr id="4871" name="Google Shape;4871;g1e0d4280c43_0_19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872" name="Google Shape;4872;g1e0d4280c43_0_199"/>
            <p:cNvSpPr txBox="1"/>
            <p:nvPr/>
          </p:nvSpPr>
          <p:spPr>
            <a:xfrm>
              <a:off x="1540869" y="37450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Em muitas situações, especialmente as que envolvem fomento por órgãos </a:t>
              </a:r>
              <a:r>
                <a:rPr lang="pt-BR" sz="1800">
                  <a:solidFill>
                    <a:schemeClr val="dk1"/>
                  </a:solidFill>
                  <a:latin typeface="Calibri"/>
                  <a:ea typeface="Calibri"/>
                  <a:cs typeface="Calibri"/>
                  <a:sym typeface="Calibri"/>
                </a:rPr>
                <a:t>externos,</a:t>
              </a:r>
              <a:r>
                <a:rPr lang="pt-BR" sz="1800">
                  <a:solidFill>
                    <a:schemeClr val="dk1"/>
                  </a:solidFill>
                  <a:latin typeface="Calibri"/>
                  <a:ea typeface="Calibri"/>
                  <a:cs typeface="Calibri"/>
                  <a:sym typeface="Calibri"/>
                </a:rPr>
                <a:t> é bastante comum a simultaneidade de vigência de projetos de pesquisa. Além disso, é uma medida destinada a valorizar o trabalho de colegas que tem perfil de pesquisador, induzindo mais esse tripé</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7" name="Shape 4877"/>
        <p:cNvGrpSpPr/>
        <p:nvPr/>
      </p:nvGrpSpPr>
      <p:grpSpPr>
        <a:xfrm>
          <a:off x="0" y="0"/>
          <a:ext cx="0" cy="0"/>
          <a:chOff x="0" y="0"/>
          <a:chExt cx="0" cy="0"/>
        </a:xfrm>
      </p:grpSpPr>
      <p:sp>
        <p:nvSpPr>
          <p:cNvPr id="4878" name="Google Shape;4878;g1e0d4280c43_0_22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879" name="Google Shape;4879;g1e0d4280c43_0_2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880" name="Google Shape;4880;g1e0d4280c43_0_2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881" name="Google Shape;4881;g1e0d4280c43_0_2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882" name="Google Shape;4882;g1e0d4280c43_0_22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883" name="Google Shape;4883;g1e0d4280c43_0_22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 coordenação/autoria de projeto de ensino, de acordo com regulamentação específica aprovada pelo Conselho Superior, o servidor docente poderá computar, em sua carga horária semanal de trabalho, 8 (oito) pontos, limitado a 1 (um) projeto. </a:t>
            </a:r>
            <a:endParaRPr/>
          </a:p>
        </p:txBody>
      </p:sp>
      <p:sp>
        <p:nvSpPr>
          <p:cNvPr id="4884" name="Google Shape;4884;g1e0d4280c43_0_22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885" name="Google Shape;4885;g1e0d4280c43_0_2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4886" name="Google Shape;4886;g1e0d4280c43_0_220"/>
          <p:cNvGrpSpPr/>
          <p:nvPr/>
        </p:nvGrpSpPr>
        <p:grpSpPr>
          <a:xfrm>
            <a:off x="70903" y="3995616"/>
            <a:ext cx="11865493" cy="923400"/>
            <a:chOff x="45776" y="3383084"/>
            <a:chExt cx="11865493" cy="923400"/>
          </a:xfrm>
        </p:grpSpPr>
        <p:sp>
          <p:nvSpPr>
            <p:cNvPr id="4887" name="Google Shape;4887;g1e0d4280c43_0_220"/>
            <p:cNvSpPr txBox="1"/>
            <p:nvPr/>
          </p:nvSpPr>
          <p:spPr>
            <a:xfrm>
              <a:off x="45776" y="3611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888" name="Google Shape;4888;g1e0d4280c43_0_220"/>
            <p:cNvSpPr txBox="1"/>
            <p:nvPr/>
          </p:nvSpPr>
          <p:spPr>
            <a:xfrm>
              <a:off x="1540869" y="338308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28°  </a:t>
              </a:r>
              <a:r>
                <a:rPr lang="pt-BR" sz="1800">
                  <a:solidFill>
                    <a:srgbClr val="0000FF"/>
                  </a:solidFill>
                  <a:latin typeface="Calibri"/>
                  <a:ea typeface="Calibri"/>
                  <a:cs typeface="Calibri"/>
                  <a:sym typeface="Calibri"/>
                </a:rPr>
                <a:t> Para a coordenação de projeto de ensino, de acordo com regulamentação específica aprovada pelo Conselho Superior, o servidor docente poderá computar, em sua carga horária semanal de trabalho, 8 (oito) pontos, limitado a 1(um) projeto, independente da carga horária do projeto (27h ou 54h). </a:t>
              </a:r>
              <a:endParaRPr sz="1800">
                <a:solidFill>
                  <a:srgbClr val="0000FF"/>
                </a:solidFill>
                <a:latin typeface="Calibri"/>
                <a:ea typeface="Calibri"/>
                <a:cs typeface="Calibri"/>
                <a:sym typeface="Calibri"/>
              </a:endParaRPr>
            </a:p>
          </p:txBody>
        </p:sp>
      </p:grpSp>
      <p:grpSp>
        <p:nvGrpSpPr>
          <p:cNvPr id="4889" name="Google Shape;4889;g1e0d4280c43_0_220"/>
          <p:cNvGrpSpPr/>
          <p:nvPr/>
        </p:nvGrpSpPr>
        <p:grpSpPr>
          <a:xfrm>
            <a:off x="70903" y="5646513"/>
            <a:ext cx="11865493" cy="646521"/>
            <a:chOff x="45776" y="3973141"/>
            <a:chExt cx="11865493" cy="646521"/>
          </a:xfrm>
        </p:grpSpPr>
        <p:sp>
          <p:nvSpPr>
            <p:cNvPr id="4890" name="Google Shape;4890;g1e0d4280c43_0_2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891" name="Google Shape;4891;g1e0d4280c43_0_220"/>
            <p:cNvSpPr txBox="1"/>
            <p:nvPr/>
          </p:nvSpPr>
          <p:spPr>
            <a:xfrm>
              <a:off x="1540869" y="39731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Lembrar que a diferença de pontuação para a coordenação de projeto de ensino de 27h e de 54h não é abordada na Resolução 09/2011, mas na Instrução Normativa PROEN 06/2018 (Art. 8º).</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6" name="Shape 4896"/>
        <p:cNvGrpSpPr/>
        <p:nvPr/>
      </p:nvGrpSpPr>
      <p:grpSpPr>
        <a:xfrm>
          <a:off x="0" y="0"/>
          <a:ext cx="0" cy="0"/>
          <a:chOff x="0" y="0"/>
          <a:chExt cx="0" cy="0"/>
        </a:xfrm>
      </p:grpSpPr>
      <p:sp>
        <p:nvSpPr>
          <p:cNvPr id="4897" name="Google Shape;4897;g1e0d4280c43_0_24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898" name="Google Shape;4898;g1e0d4280c43_0_24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899" name="Google Shape;4899;g1e0d4280c43_0_24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900" name="Google Shape;4900;g1e0d4280c43_0_24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901" name="Google Shape;4901;g1e0d4280c43_0_24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902" name="Google Shape;4902;g1e0d4280c43_0_243"/>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coordenação/autoria de projeto de ensino, de acordo com regulamentação específica aprovada pelo Conselho Superior, o servidor docente poderá computar, em sua carga horária semanal de trabalho, 8 (oito) pontos, limitado a 1 (um) projeto. </a:t>
            </a:r>
            <a:endParaRPr/>
          </a:p>
        </p:txBody>
      </p:sp>
      <p:sp>
        <p:nvSpPr>
          <p:cNvPr id="4903" name="Google Shape;4903;g1e0d4280c43_0_24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904" name="Google Shape;4904;g1e0d4280c43_0_24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4905" name="Google Shape;4905;g1e0d4280c43_0_243"/>
          <p:cNvGrpSpPr/>
          <p:nvPr/>
        </p:nvGrpSpPr>
        <p:grpSpPr>
          <a:xfrm>
            <a:off x="70903" y="3995616"/>
            <a:ext cx="11865493" cy="1200600"/>
            <a:chOff x="45776" y="3383084"/>
            <a:chExt cx="11865493" cy="1200600"/>
          </a:xfrm>
        </p:grpSpPr>
        <p:sp>
          <p:nvSpPr>
            <p:cNvPr id="4906" name="Google Shape;4906;g1e0d4280c43_0_243"/>
            <p:cNvSpPr txBox="1"/>
            <p:nvPr/>
          </p:nvSpPr>
          <p:spPr>
            <a:xfrm>
              <a:off x="45776" y="3611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907" name="Google Shape;4907;g1e0d4280c43_0_243"/>
            <p:cNvSpPr txBox="1"/>
            <p:nvPr/>
          </p:nvSpPr>
          <p:spPr>
            <a:xfrm>
              <a:off x="1540869" y="3383084"/>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28°  - Para a coordenação/autoria de projeto de ensino, de acordo com regulamentação específica aprovada pelo Conselho Superior, o servidor docente computará, em sua carga horária semanal de trabalho,</a:t>
              </a:r>
              <a:r>
                <a:rPr lang="pt-BR" sz="1800">
                  <a:solidFill>
                    <a:srgbClr val="0000FF"/>
                  </a:solidFill>
                  <a:latin typeface="Calibri"/>
                  <a:ea typeface="Calibri"/>
                  <a:cs typeface="Calibri"/>
                  <a:sym typeface="Calibri"/>
                </a:rPr>
                <a:t> 8 (oito) pontos para projetos de 54 horas e 4 (quatro) pontos para projetos de 27 horas, limitado a 1 (um) projeto.</a:t>
              </a:r>
              <a:endParaRPr sz="1800">
                <a:solidFill>
                  <a:srgbClr val="0000FF"/>
                </a:solidFill>
                <a:latin typeface="Calibri"/>
                <a:ea typeface="Calibri"/>
                <a:cs typeface="Calibri"/>
                <a:sym typeface="Calibri"/>
              </a:endParaRPr>
            </a:p>
          </p:txBody>
        </p:sp>
      </p:grpSp>
      <p:grpSp>
        <p:nvGrpSpPr>
          <p:cNvPr id="4908" name="Google Shape;4908;g1e0d4280c43_0_243"/>
          <p:cNvGrpSpPr/>
          <p:nvPr/>
        </p:nvGrpSpPr>
        <p:grpSpPr>
          <a:xfrm>
            <a:off x="70903" y="5646513"/>
            <a:ext cx="11865493" cy="467100"/>
            <a:chOff x="45776" y="3973141"/>
            <a:chExt cx="11865493" cy="467100"/>
          </a:xfrm>
        </p:grpSpPr>
        <p:sp>
          <p:nvSpPr>
            <p:cNvPr id="4909" name="Google Shape;4909;g1e0d4280c43_0_24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910" name="Google Shape;4910;g1e0d4280c43_0_243"/>
            <p:cNvSpPr txBox="1"/>
            <p:nvPr/>
          </p:nvSpPr>
          <p:spPr>
            <a:xfrm>
              <a:off x="1540869" y="39731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Ampliar a limitação do trabalho docente.</a:t>
              </a:r>
              <a:endParaRPr sz="1800">
                <a:solidFill>
                  <a:schemeClr val="dk1"/>
                </a:solidFill>
                <a:latin typeface="Calibri"/>
                <a:ea typeface="Calibri"/>
                <a:cs typeface="Calibri"/>
                <a:sym typeface="Calibri"/>
              </a:endParaRPr>
            </a:p>
          </p:txBody>
        </p:sp>
      </p:grpSp>
      <p:sp>
        <p:nvSpPr>
          <p:cNvPr id="4911" name="Google Shape;4911;g1e0d4280c43_0_24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6" name="Shape 4916"/>
        <p:cNvGrpSpPr/>
        <p:nvPr/>
      </p:nvGrpSpPr>
      <p:grpSpPr>
        <a:xfrm>
          <a:off x="0" y="0"/>
          <a:ext cx="0" cy="0"/>
          <a:chOff x="0" y="0"/>
          <a:chExt cx="0" cy="0"/>
        </a:xfrm>
      </p:grpSpPr>
      <p:sp>
        <p:nvSpPr>
          <p:cNvPr id="4917" name="Google Shape;4917;g1e0d4280c43_0_26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918" name="Google Shape;4918;g1e0d4280c43_0_26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919" name="Google Shape;4919;g1e0d4280c43_0_26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920" name="Google Shape;4920;g1e0d4280c43_0_26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921" name="Google Shape;4921;g1e0d4280c43_0_26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922" name="Google Shape;4922;g1e0d4280c43_0_26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coordenação/autoria de projeto de ensino, de acordo com regulamentação específica aprovada pelo Conselho Superior, o servidor docente poderá computar, em sua carga horária semanal de trabalho, 8 (oito) pontos, limitado a 1 (um) projeto. </a:t>
            </a:r>
            <a:endParaRPr/>
          </a:p>
        </p:txBody>
      </p:sp>
      <p:sp>
        <p:nvSpPr>
          <p:cNvPr id="4923" name="Google Shape;4923;g1e0d4280c43_0_26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924" name="Google Shape;4924;g1e0d4280c43_0_26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4925" name="Google Shape;4925;g1e0d4280c43_0_268"/>
          <p:cNvGrpSpPr/>
          <p:nvPr/>
        </p:nvGrpSpPr>
        <p:grpSpPr>
          <a:xfrm>
            <a:off x="70903" y="3995616"/>
            <a:ext cx="11865493" cy="923400"/>
            <a:chOff x="45776" y="3383084"/>
            <a:chExt cx="11865493" cy="923400"/>
          </a:xfrm>
        </p:grpSpPr>
        <p:sp>
          <p:nvSpPr>
            <p:cNvPr id="4926" name="Google Shape;4926;g1e0d4280c43_0_268"/>
            <p:cNvSpPr txBox="1"/>
            <p:nvPr/>
          </p:nvSpPr>
          <p:spPr>
            <a:xfrm>
              <a:off x="45776" y="3611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927" name="Google Shape;4927;g1e0d4280c43_0_268"/>
            <p:cNvSpPr txBox="1"/>
            <p:nvPr/>
          </p:nvSpPr>
          <p:spPr>
            <a:xfrm>
              <a:off x="1540869" y="338308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28°  - Para a coordenação/autoria de projeto de ensino, de acordo com regulamentação específica aprovada pelo Conselho Superior, o servidor docente </a:t>
              </a:r>
              <a:r>
                <a:rPr lang="pt-BR" sz="1800">
                  <a:solidFill>
                    <a:srgbClr val="0000FF"/>
                  </a:solidFill>
                  <a:latin typeface="Calibri"/>
                  <a:ea typeface="Calibri"/>
                  <a:cs typeface="Calibri"/>
                  <a:sym typeface="Calibri"/>
                </a:rPr>
                <a:t>computará</a:t>
              </a:r>
              <a:r>
                <a:rPr lang="pt-BR" sz="1800">
                  <a:solidFill>
                    <a:schemeClr val="dk1"/>
                  </a:solidFill>
                  <a:latin typeface="Calibri"/>
                  <a:ea typeface="Calibri"/>
                  <a:cs typeface="Calibri"/>
                  <a:sym typeface="Calibri"/>
                </a:rPr>
                <a:t>, em sua carga horária semanal de trabalho, 8 (oito) pontos, limitado a 1 (um) projeto. </a:t>
              </a:r>
              <a:endParaRPr sz="1800">
                <a:solidFill>
                  <a:schemeClr val="dk1"/>
                </a:solidFill>
                <a:latin typeface="Calibri"/>
                <a:ea typeface="Calibri"/>
                <a:cs typeface="Calibri"/>
                <a:sym typeface="Calibri"/>
              </a:endParaRPr>
            </a:p>
          </p:txBody>
        </p:sp>
      </p:grpSp>
      <p:grpSp>
        <p:nvGrpSpPr>
          <p:cNvPr id="4928" name="Google Shape;4928;g1e0d4280c43_0_268"/>
          <p:cNvGrpSpPr/>
          <p:nvPr/>
        </p:nvGrpSpPr>
        <p:grpSpPr>
          <a:xfrm>
            <a:off x="70903" y="5646513"/>
            <a:ext cx="11865493" cy="467100"/>
            <a:chOff x="45776" y="3973141"/>
            <a:chExt cx="11865493" cy="467100"/>
          </a:xfrm>
        </p:grpSpPr>
        <p:sp>
          <p:nvSpPr>
            <p:cNvPr id="4929" name="Google Shape;4929;g1e0d4280c43_0_26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930" name="Google Shape;4930;g1e0d4280c43_0_268"/>
            <p:cNvSpPr txBox="1"/>
            <p:nvPr/>
          </p:nvSpPr>
          <p:spPr>
            <a:xfrm>
              <a:off x="1540869" y="39731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poderá computar/computará</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
        <p:nvSpPr>
          <p:cNvPr id="4931" name="Google Shape;4931;g1e0d4280c43_0_26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6" name="Shape 4936"/>
        <p:cNvGrpSpPr/>
        <p:nvPr/>
      </p:nvGrpSpPr>
      <p:grpSpPr>
        <a:xfrm>
          <a:off x="0" y="0"/>
          <a:ext cx="0" cy="0"/>
          <a:chOff x="0" y="0"/>
          <a:chExt cx="0" cy="0"/>
        </a:xfrm>
      </p:grpSpPr>
      <p:sp>
        <p:nvSpPr>
          <p:cNvPr id="4937" name="Google Shape;4937;g1e0d4280c43_0_28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938" name="Google Shape;4938;g1e0d4280c43_0_28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939" name="Google Shape;4939;g1e0d4280c43_0_28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940" name="Google Shape;4940;g1e0d4280c43_0_28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941" name="Google Shape;4941;g1e0d4280c43_0_28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942" name="Google Shape;4942;g1e0d4280c43_0_28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coordenação/autoria de projeto de ensino, de acordo com regulamentação específica aprovada pelo Conselho Superior, o servidor docente poderá computar, em sua carga horária semanal de trabalho, 8 (oito) pontos, limitado a 1 (um) projeto. </a:t>
            </a:r>
            <a:endParaRPr/>
          </a:p>
        </p:txBody>
      </p:sp>
      <p:sp>
        <p:nvSpPr>
          <p:cNvPr id="4943" name="Google Shape;4943;g1e0d4280c43_0_28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944" name="Google Shape;4944;g1e0d4280c43_0_28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4945" name="Google Shape;4945;g1e0d4280c43_0_289"/>
          <p:cNvGrpSpPr/>
          <p:nvPr/>
        </p:nvGrpSpPr>
        <p:grpSpPr>
          <a:xfrm>
            <a:off x="70903" y="3995616"/>
            <a:ext cx="11865493" cy="923400"/>
            <a:chOff x="45776" y="3383084"/>
            <a:chExt cx="11865493" cy="923400"/>
          </a:xfrm>
        </p:grpSpPr>
        <p:sp>
          <p:nvSpPr>
            <p:cNvPr id="4946" name="Google Shape;4946;g1e0d4280c43_0_289"/>
            <p:cNvSpPr txBox="1"/>
            <p:nvPr/>
          </p:nvSpPr>
          <p:spPr>
            <a:xfrm>
              <a:off x="45776" y="3611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947" name="Google Shape;4947;g1e0d4280c43_0_289"/>
            <p:cNvSpPr txBox="1"/>
            <p:nvPr/>
          </p:nvSpPr>
          <p:spPr>
            <a:xfrm>
              <a:off x="1540869" y="338308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28°  - </a:t>
              </a:r>
              <a:r>
                <a:rPr lang="pt-BR" sz="1800">
                  <a:solidFill>
                    <a:schemeClr val="dk1"/>
                  </a:solidFill>
                  <a:latin typeface="Calibri"/>
                  <a:ea typeface="Calibri"/>
                  <a:cs typeface="Calibri"/>
                  <a:sym typeface="Calibri"/>
                </a:rPr>
                <a:t>Para a coordenação/autoria de projeto de ensino </a:t>
              </a:r>
              <a:r>
                <a:rPr lang="pt-BR" sz="1800">
                  <a:solidFill>
                    <a:srgbClr val="0000FF"/>
                  </a:solidFill>
                  <a:latin typeface="Calibri"/>
                  <a:ea typeface="Calibri"/>
                  <a:cs typeface="Calibri"/>
                  <a:sym typeface="Calibri"/>
                </a:rPr>
                <a:t>de 54 horas, de acordo com regulamentação específica aprovada pelo Conselho Superior, o servidor docente poderá computar, em sua carga horária semanal de trabalho, 8 (oito) pontos, limitado a 2 (dois) projetos. </a:t>
              </a:r>
              <a:endParaRPr sz="1800">
                <a:solidFill>
                  <a:srgbClr val="0000FF"/>
                </a:solidFill>
                <a:latin typeface="Calibri"/>
                <a:ea typeface="Calibri"/>
                <a:cs typeface="Calibri"/>
                <a:sym typeface="Calibri"/>
              </a:endParaRPr>
            </a:p>
          </p:txBody>
        </p:sp>
      </p:grpSp>
      <p:grpSp>
        <p:nvGrpSpPr>
          <p:cNvPr id="4948" name="Google Shape;4948;g1e0d4280c43_0_289"/>
          <p:cNvGrpSpPr/>
          <p:nvPr/>
        </p:nvGrpSpPr>
        <p:grpSpPr>
          <a:xfrm>
            <a:off x="70903" y="5556834"/>
            <a:ext cx="11865493" cy="646500"/>
            <a:chOff x="45776" y="3883462"/>
            <a:chExt cx="11865493" cy="646500"/>
          </a:xfrm>
        </p:grpSpPr>
        <p:sp>
          <p:nvSpPr>
            <p:cNvPr id="4949" name="Google Shape;4949;g1e0d4280c43_0_28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950" name="Google Shape;4950;g1e0d4280c43_0_289"/>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Considera-se importante a diferenciação de projeto de 54h e de 27, por isso a necessidade de se incluir artigo.</a:t>
              </a:r>
              <a:endParaRPr sz="1800">
                <a:solidFill>
                  <a:schemeClr val="dk1"/>
                </a:solidFill>
                <a:latin typeface="Calibri"/>
                <a:ea typeface="Calibri"/>
                <a:cs typeface="Calibri"/>
                <a:sym typeface="Calibri"/>
              </a:endParaRPr>
            </a:p>
          </p:txBody>
        </p:sp>
      </p:grpSp>
      <p:sp>
        <p:nvSpPr>
          <p:cNvPr id="4951" name="Google Shape;4951;g1e0d4280c43_0_28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541" name="Google Shape;541;p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42" name="Google Shape;542;p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43" name="Google Shape;543;p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44" name="Google Shape;544;p6"/>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45" name="Google Shape;545;p6"/>
          <p:cNvSpPr txBox="1"/>
          <p:nvPr/>
        </p:nvSpPr>
        <p:spPr>
          <a:xfrm>
            <a:off x="1580975" y="1944575"/>
            <a:ext cx="10370400" cy="17988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rgbClr val="000000"/>
                </a:solidFill>
                <a:latin typeface="Calibri"/>
                <a:ea typeface="Calibri"/>
                <a:cs typeface="Calibri"/>
                <a:sym typeface="Calibri"/>
              </a:rPr>
              <a:t>Para o efetivo cumprimento das atividades acadêmicas programadas, o Departamento de Áreas Acadêmicas fixará a distribuição da carga horária semanal de trabalho do servidor docente</a:t>
            </a:r>
            <a:r>
              <a:rPr b="0" i="0" lang="pt-BR" sz="1900" u="none" strike="noStrike">
                <a:solidFill>
                  <a:srgbClr val="1E1E00"/>
                </a:solidFill>
                <a:latin typeface="Calibri"/>
                <a:ea typeface="Calibri"/>
                <a:cs typeface="Calibri"/>
                <a:sym typeface="Calibri"/>
              </a:rPr>
              <a:t>, </a:t>
            </a:r>
            <a:r>
              <a:rPr b="0" i="0" lang="pt-BR" sz="1900" u="none" strike="noStrike">
                <a:solidFill>
                  <a:srgbClr val="000000"/>
                </a:solidFill>
                <a:latin typeface="Calibri"/>
                <a:ea typeface="Calibri"/>
                <a:cs typeface="Calibri"/>
                <a:sym typeface="Calibri"/>
              </a:rPr>
              <a:t>de acordo com os termos desta Resolução</a:t>
            </a:r>
            <a:r>
              <a:rPr b="0" i="0" lang="pt-BR" sz="1900" u="none" strike="noStrike">
                <a:solidFill>
                  <a:srgbClr val="505000"/>
                </a:solidFill>
                <a:latin typeface="Calibri"/>
                <a:ea typeface="Calibri"/>
                <a:cs typeface="Calibri"/>
                <a:sym typeface="Calibri"/>
              </a:rPr>
              <a:t>.</a:t>
            </a:r>
            <a:endParaRPr sz="1300"/>
          </a:p>
          <a:p>
            <a:pPr indent="451104" lvl="0" marL="94475" marR="0" rtl="0" algn="just">
              <a:spcBef>
                <a:spcPts val="96"/>
              </a:spcBef>
              <a:spcAft>
                <a:spcPts val="0"/>
              </a:spcAft>
              <a:buNone/>
            </a:pPr>
            <a:r>
              <a:rPr b="0" i="0" lang="pt-BR" sz="1700" u="none" strike="noStrike">
                <a:solidFill>
                  <a:srgbClr val="000000"/>
                </a:solidFill>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a:t>
            </a:r>
            <a:r>
              <a:rPr b="0" i="0" lang="pt-BR" sz="1700" u="none" strike="noStrike">
                <a:solidFill>
                  <a:srgbClr val="EFEF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observados os dispositivos legais vigentes.</a:t>
            </a:r>
            <a:endParaRPr sz="1800">
              <a:solidFill>
                <a:schemeClr val="dk1"/>
              </a:solidFill>
              <a:latin typeface="Calibri"/>
              <a:ea typeface="Calibri"/>
              <a:cs typeface="Calibri"/>
              <a:sym typeface="Calibri"/>
            </a:endParaRPr>
          </a:p>
        </p:txBody>
      </p:sp>
      <p:sp>
        <p:nvSpPr>
          <p:cNvPr id="546" name="Google Shape;546;p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47" name="Google Shape;547;p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rgbClr val="0000FF"/>
                </a:solidFill>
                <a:latin typeface="Calibri"/>
                <a:ea typeface="Calibri"/>
                <a:cs typeface="Calibri"/>
                <a:sym typeface="Calibri"/>
              </a:rPr>
              <a:t>Águas lindas</a:t>
            </a:r>
            <a:endParaRPr sz="2200">
              <a:solidFill>
                <a:srgbClr val="0000FF"/>
              </a:solidFill>
              <a:latin typeface="Calibri"/>
              <a:ea typeface="Calibri"/>
              <a:cs typeface="Calibri"/>
              <a:sym typeface="Calibri"/>
            </a:endParaRPr>
          </a:p>
        </p:txBody>
      </p:sp>
      <p:grpSp>
        <p:nvGrpSpPr>
          <p:cNvPr id="548" name="Google Shape;548;p6"/>
          <p:cNvGrpSpPr/>
          <p:nvPr/>
        </p:nvGrpSpPr>
        <p:grpSpPr>
          <a:xfrm>
            <a:off x="70903" y="3915775"/>
            <a:ext cx="11880468" cy="877200"/>
            <a:chOff x="45776" y="3259034"/>
            <a:chExt cx="11880468" cy="877200"/>
          </a:xfrm>
        </p:grpSpPr>
        <p:sp>
          <p:nvSpPr>
            <p:cNvPr id="549" name="Google Shape;549;p6"/>
            <p:cNvSpPr txBox="1"/>
            <p:nvPr/>
          </p:nvSpPr>
          <p:spPr>
            <a:xfrm>
              <a:off x="45776" y="346436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50" name="Google Shape;550;p6"/>
            <p:cNvSpPr txBox="1"/>
            <p:nvPr/>
          </p:nvSpPr>
          <p:spPr>
            <a:xfrm>
              <a:off x="1555844" y="3259034"/>
              <a:ext cx="10370400" cy="877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700">
                  <a:latin typeface="Calibri"/>
                  <a:ea typeface="Calibri"/>
                  <a:cs typeface="Calibri"/>
                  <a:sym typeface="Calibri"/>
                </a:rPr>
                <a:t>Art. 2o. Para o efetivo cumprimento das atividades acadêmicas programadas, </a:t>
              </a:r>
              <a:r>
                <a:rPr lang="pt-BR" sz="1700">
                  <a:solidFill>
                    <a:srgbClr val="0000FF"/>
                  </a:solidFill>
                  <a:latin typeface="Calibri"/>
                  <a:ea typeface="Calibri"/>
                  <a:cs typeface="Calibri"/>
                  <a:sym typeface="Calibri"/>
                </a:rPr>
                <a:t>os Departamentos</a:t>
              </a:r>
              <a:r>
                <a:rPr lang="pt-BR" sz="1700">
                  <a:latin typeface="Calibri"/>
                  <a:ea typeface="Calibri"/>
                  <a:cs typeface="Calibri"/>
                  <a:sym typeface="Calibri"/>
                </a:rPr>
                <a:t> de Áreas Acadêmicas </a:t>
              </a:r>
              <a:r>
                <a:rPr lang="pt-BR" sz="1700">
                  <a:solidFill>
                    <a:srgbClr val="0000FF"/>
                  </a:solidFill>
                  <a:latin typeface="Calibri"/>
                  <a:ea typeface="Calibri"/>
                  <a:cs typeface="Calibri"/>
                  <a:sym typeface="Calibri"/>
                </a:rPr>
                <a:t>acompanharão</a:t>
              </a:r>
              <a:r>
                <a:rPr lang="pt-BR" sz="1700">
                  <a:latin typeface="Calibri"/>
                  <a:ea typeface="Calibri"/>
                  <a:cs typeface="Calibri"/>
                  <a:sym typeface="Calibri"/>
                </a:rPr>
                <a:t> a distribuição da carga horária semanal de trabalho do servidor docente, de acordo com os termos desta Resolução.</a:t>
              </a:r>
              <a:endParaRPr sz="1700">
                <a:latin typeface="Calibri"/>
                <a:ea typeface="Calibri"/>
                <a:cs typeface="Calibri"/>
                <a:sym typeface="Calibri"/>
              </a:endParaRPr>
            </a:p>
          </p:txBody>
        </p:sp>
      </p:grpSp>
      <p:grpSp>
        <p:nvGrpSpPr>
          <p:cNvPr id="551" name="Google Shape;551;p6"/>
          <p:cNvGrpSpPr/>
          <p:nvPr/>
        </p:nvGrpSpPr>
        <p:grpSpPr>
          <a:xfrm>
            <a:off x="70900" y="5155508"/>
            <a:ext cx="11880468" cy="1323460"/>
            <a:chOff x="45776" y="3886925"/>
            <a:chExt cx="11880468" cy="639600"/>
          </a:xfrm>
        </p:grpSpPr>
        <p:sp>
          <p:nvSpPr>
            <p:cNvPr id="552" name="Google Shape;552;p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sz="2000">
                  <a:solidFill>
                    <a:schemeClr val="dk1"/>
                  </a:solidFill>
                  <a:latin typeface="Century"/>
                  <a:ea typeface="Century"/>
                  <a:cs typeface="Century"/>
                  <a:sym typeface="Century"/>
                </a:rPr>
                <a:t>Justificativa </a:t>
              </a:r>
              <a:endParaRPr sz="2000">
                <a:solidFill>
                  <a:schemeClr val="dk1"/>
                </a:solidFill>
                <a:latin typeface="Calibri"/>
                <a:ea typeface="Calibri"/>
                <a:cs typeface="Calibri"/>
                <a:sym typeface="Calibri"/>
              </a:endParaRPr>
            </a:p>
          </p:txBody>
        </p:sp>
        <p:sp>
          <p:nvSpPr>
            <p:cNvPr id="553" name="Google Shape;553;p6"/>
            <p:cNvSpPr txBox="1"/>
            <p:nvPr/>
          </p:nvSpPr>
          <p:spPr>
            <a:xfrm>
              <a:off x="1555844" y="3886925"/>
              <a:ext cx="10370400" cy="639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600">
                  <a:latin typeface="Calibri"/>
                  <a:ea typeface="Calibri"/>
                  <a:cs typeface="Calibri"/>
                  <a:sym typeface="Calibri"/>
                </a:rPr>
                <a:t>1: A alteração da redação no plural por “os Departamentos de Áreas Acadêmicas” é justificado pelo fato de que alguns Câmpus possuem mais de um departamento (como, por exemplo, o Câmpus Goiânia). Por isso, a sugestão é no sentido de corrigir a redação e considerar as especificidades de cada Câmpus do IFG. Justificativa 2: A alteração da palavra “fixará” por “acompanhará” Para dar maior autonomia ao docente e garantir que ele possa desenvolver atividades de ensino, pesquisa e extensão.</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6" name="Shape 4956"/>
        <p:cNvGrpSpPr/>
        <p:nvPr/>
      </p:nvGrpSpPr>
      <p:grpSpPr>
        <a:xfrm>
          <a:off x="0" y="0"/>
          <a:ext cx="0" cy="0"/>
          <a:chOff x="0" y="0"/>
          <a:chExt cx="0" cy="0"/>
        </a:xfrm>
      </p:grpSpPr>
      <p:sp>
        <p:nvSpPr>
          <p:cNvPr id="4957" name="Google Shape;4957;p85"/>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958" name="Google Shape;4958;p8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959" name="Google Shape;4959;p8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960" name="Google Shape;4960;p8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961" name="Google Shape;4961;p8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962" name="Google Shape;4962;p85"/>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ensino, de acordo com regulamentação específica aprovada pelo Conselho Superior, poderá computar, em sua carga horária semanal de trabalho, 4 (quatro) pontos, limitado a 1(um) projeto. </a:t>
            </a:r>
            <a:endParaRPr b="0" i="0" sz="2000" u="none" strike="noStrike">
              <a:solidFill>
                <a:schemeClr val="dk1"/>
              </a:solidFill>
              <a:latin typeface="Calibri"/>
              <a:ea typeface="Calibri"/>
              <a:cs typeface="Calibri"/>
              <a:sym typeface="Calibri"/>
            </a:endParaRPr>
          </a:p>
        </p:txBody>
      </p:sp>
      <p:sp>
        <p:nvSpPr>
          <p:cNvPr id="4963" name="Google Shape;4963;p8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4964" name="Google Shape;4964;p8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4965" name="Google Shape;4965;p85"/>
          <p:cNvGrpSpPr/>
          <p:nvPr/>
        </p:nvGrpSpPr>
        <p:grpSpPr>
          <a:xfrm>
            <a:off x="154173" y="4067131"/>
            <a:ext cx="11880468" cy="467175"/>
            <a:chOff x="45776" y="3973141"/>
            <a:chExt cx="11880468" cy="467175"/>
          </a:xfrm>
        </p:grpSpPr>
        <p:sp>
          <p:nvSpPr>
            <p:cNvPr id="4966" name="Google Shape;4966;p8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967" name="Google Shape;4967;p85"/>
            <p:cNvSpPr txBox="1"/>
            <p:nvPr/>
          </p:nvSpPr>
          <p:spPr>
            <a:xfrm>
              <a:off x="1555844" y="4022075"/>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2" name="Shape 4972"/>
        <p:cNvGrpSpPr/>
        <p:nvPr/>
      </p:nvGrpSpPr>
      <p:grpSpPr>
        <a:xfrm>
          <a:off x="0" y="0"/>
          <a:ext cx="0" cy="0"/>
          <a:chOff x="0" y="0"/>
          <a:chExt cx="0" cy="0"/>
        </a:xfrm>
      </p:grpSpPr>
      <p:sp>
        <p:nvSpPr>
          <p:cNvPr id="4973" name="Google Shape;4973;p8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974" name="Google Shape;4974;p8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975" name="Google Shape;4975;p8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976" name="Google Shape;4976;p8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977" name="Google Shape;4977;p8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978" name="Google Shape;4978;p86"/>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ensino, de acordo com regulamentação específica aprovada pelo Conselho Superior, poderá computar, em sua carga horária semanal de trabalho, 4 (quatro) pontos, limitado a 1(um) projeto. </a:t>
            </a:r>
            <a:endParaRPr b="0" i="0" sz="2000" u="none" strike="noStrike">
              <a:solidFill>
                <a:schemeClr val="dk1"/>
              </a:solidFill>
              <a:latin typeface="Calibri"/>
              <a:ea typeface="Calibri"/>
              <a:cs typeface="Calibri"/>
              <a:sym typeface="Calibri"/>
            </a:endParaRPr>
          </a:p>
        </p:txBody>
      </p:sp>
      <p:sp>
        <p:nvSpPr>
          <p:cNvPr id="4979" name="Google Shape;4979;p8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980" name="Google Shape;4980;p8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4981" name="Google Shape;4981;p86"/>
          <p:cNvGrpSpPr/>
          <p:nvPr/>
        </p:nvGrpSpPr>
        <p:grpSpPr>
          <a:xfrm>
            <a:off x="154240" y="3261766"/>
            <a:ext cx="11880468" cy="1200600"/>
            <a:chOff x="45776" y="3545009"/>
            <a:chExt cx="11880468" cy="1200600"/>
          </a:xfrm>
        </p:grpSpPr>
        <p:sp>
          <p:nvSpPr>
            <p:cNvPr id="4982" name="Google Shape;4982;p8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4983" name="Google Shape;4983;p86"/>
            <p:cNvSpPr txBox="1"/>
            <p:nvPr/>
          </p:nvSpPr>
          <p:spPr>
            <a:xfrm>
              <a:off x="1555844" y="3545009"/>
              <a:ext cx="10370400" cy="1200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29°. O servidor docente que tiver participação em projeto de ensino, de acordo com regulamentação específica aprovada pelo Conselho Superior, poderá computar, em sua carga horária semanal de trabalho, limitado a um total de 8 pontos, </a:t>
              </a:r>
              <a:r>
                <a:rPr lang="pt-BR" sz="1800">
                  <a:solidFill>
                    <a:srgbClr val="0000FF"/>
                  </a:solidFill>
                  <a:latin typeface="Calibri"/>
                  <a:ea typeface="Calibri"/>
                  <a:cs typeface="Calibri"/>
                  <a:sym typeface="Calibri"/>
                </a:rPr>
                <a:t>podendo ser: 7,5 (sete pontos e meio) para cada projetos com carga horária de 27h ou 10 (dez) pontos para cada projeto com carga horária de 54h.</a:t>
              </a:r>
              <a:endParaRPr sz="1800">
                <a:solidFill>
                  <a:srgbClr val="0000FF"/>
                </a:solidFill>
                <a:latin typeface="Calibri"/>
                <a:ea typeface="Calibri"/>
                <a:cs typeface="Calibri"/>
                <a:sym typeface="Calibri"/>
              </a:endParaRPr>
            </a:p>
          </p:txBody>
        </p:sp>
      </p:grpSp>
      <p:grpSp>
        <p:nvGrpSpPr>
          <p:cNvPr id="4984" name="Google Shape;4984;p86"/>
          <p:cNvGrpSpPr/>
          <p:nvPr/>
        </p:nvGrpSpPr>
        <p:grpSpPr>
          <a:xfrm>
            <a:off x="70903" y="5556872"/>
            <a:ext cx="11865543" cy="646500"/>
            <a:chOff x="45776" y="3883500"/>
            <a:chExt cx="11865543" cy="646500"/>
          </a:xfrm>
        </p:grpSpPr>
        <p:sp>
          <p:nvSpPr>
            <p:cNvPr id="4985" name="Google Shape;4985;p8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4986" name="Google Shape;4986;p86"/>
            <p:cNvSpPr txBox="1"/>
            <p:nvPr/>
          </p:nvSpPr>
          <p:spPr>
            <a:xfrm>
              <a:off x="1540919" y="3883500"/>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Para diferenciar a carga horária entre projetos de 27h e 54h, visto que o envolvimento do professor com as atividades (de coordenação e participação) é também diferenciado.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1" name="Shape 4991"/>
        <p:cNvGrpSpPr/>
        <p:nvPr/>
      </p:nvGrpSpPr>
      <p:grpSpPr>
        <a:xfrm>
          <a:off x="0" y="0"/>
          <a:ext cx="0" cy="0"/>
          <a:chOff x="0" y="0"/>
          <a:chExt cx="0" cy="0"/>
        </a:xfrm>
      </p:grpSpPr>
      <p:sp>
        <p:nvSpPr>
          <p:cNvPr id="4992" name="Google Shape;4992;g1e0d0cf702b_0_2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4993" name="Google Shape;4993;g1e0d0cf702b_0_2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4994" name="Google Shape;4994;g1e0d0cf702b_0_2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4995" name="Google Shape;4995;g1e0d0cf702b_0_2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4996" name="Google Shape;4996;g1e0d0cf702b_0_2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4997" name="Google Shape;4997;g1e0d0cf702b_0_23"/>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ensino, de acordo com regulamentação específica aprovada pelo Conselho Superior, poderá computar, em sua carga horária semanal de trabalho, 4 (quatro) pontos, limitado a 1(um) projeto. </a:t>
            </a:r>
            <a:endParaRPr b="0" i="0" sz="2000" u="none" strike="noStrike">
              <a:solidFill>
                <a:schemeClr val="dk1"/>
              </a:solidFill>
              <a:latin typeface="Calibri"/>
              <a:ea typeface="Calibri"/>
              <a:cs typeface="Calibri"/>
              <a:sym typeface="Calibri"/>
            </a:endParaRPr>
          </a:p>
        </p:txBody>
      </p:sp>
      <p:sp>
        <p:nvSpPr>
          <p:cNvPr id="4998" name="Google Shape;4998;g1e0d0cf702b_0_2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4999" name="Google Shape;4999;g1e0d0cf702b_0_23"/>
          <p:cNvSpPr txBox="1"/>
          <p:nvPr/>
        </p:nvSpPr>
        <p:spPr>
          <a:xfrm>
            <a:off x="6289878" y="1305000"/>
            <a:ext cx="2937600" cy="467100"/>
          </a:xfrm>
          <a:prstGeom prst="rect">
            <a:avLst/>
          </a:prstGeom>
          <a:solidFill>
            <a:schemeClr val="lt1">
              <a:alpha val="52940"/>
            </a:schemeClr>
          </a:solidFill>
          <a:ln>
            <a:noFill/>
          </a:ln>
        </p:spPr>
        <p:txBody>
          <a:bodyPr anchorCtr="0" anchor="t" bIns="45700" lIns="91425" spcFirstLastPara="1" rIns="91425" wrap="square" tIns="45700">
            <a:normAutofit fontScale="850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Cidade de Goiás e Formosa</a:t>
            </a:r>
            <a:endParaRPr sz="2200">
              <a:solidFill>
                <a:schemeClr val="dk1"/>
              </a:solidFill>
              <a:latin typeface="Calibri"/>
              <a:ea typeface="Calibri"/>
              <a:cs typeface="Calibri"/>
              <a:sym typeface="Calibri"/>
            </a:endParaRPr>
          </a:p>
        </p:txBody>
      </p:sp>
      <p:grpSp>
        <p:nvGrpSpPr>
          <p:cNvPr id="5000" name="Google Shape;5000;g1e0d0cf702b_0_23"/>
          <p:cNvGrpSpPr/>
          <p:nvPr/>
        </p:nvGrpSpPr>
        <p:grpSpPr>
          <a:xfrm>
            <a:off x="154240" y="3261766"/>
            <a:ext cx="11880468" cy="923400"/>
            <a:chOff x="45776" y="3545009"/>
            <a:chExt cx="11880468" cy="923400"/>
          </a:xfrm>
        </p:grpSpPr>
        <p:sp>
          <p:nvSpPr>
            <p:cNvPr id="5001" name="Google Shape;5001;g1e0d0cf702b_0_2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002" name="Google Shape;5002;g1e0d0cf702b_0_23"/>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29°. </a:t>
              </a:r>
              <a:r>
                <a:rPr lang="pt-BR" sz="1800">
                  <a:solidFill>
                    <a:schemeClr val="dk1"/>
                  </a:solidFill>
                  <a:latin typeface="Calibri"/>
                  <a:ea typeface="Calibri"/>
                  <a:cs typeface="Calibri"/>
                  <a:sym typeface="Calibri"/>
                </a:rPr>
                <a:t>O servidor docente que tiver participação em projeto de ensino, de acordo com regulamentação específica aprovada pelo Conselho Superior, poderá computar, em sua carga horária semanal de trabalho, 4 (quatro) pontos, </a:t>
              </a:r>
              <a:r>
                <a:rPr lang="pt-BR" sz="1800">
                  <a:solidFill>
                    <a:srgbClr val="0000FF"/>
                  </a:solidFill>
                  <a:latin typeface="Calibri"/>
                  <a:ea typeface="Calibri"/>
                  <a:cs typeface="Calibri"/>
                  <a:sym typeface="Calibri"/>
                </a:rPr>
                <a:t>limitado a 2 (dois) projetos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5003" name="Google Shape;5003;g1e0d0cf702b_0_23"/>
          <p:cNvGrpSpPr/>
          <p:nvPr/>
        </p:nvGrpSpPr>
        <p:grpSpPr>
          <a:xfrm>
            <a:off x="55903" y="4805572"/>
            <a:ext cx="11880493" cy="1477500"/>
            <a:chOff x="30776" y="3132200"/>
            <a:chExt cx="11880493" cy="1477500"/>
          </a:xfrm>
        </p:grpSpPr>
        <p:sp>
          <p:nvSpPr>
            <p:cNvPr id="5004" name="Google Shape;5004;g1e0d0cf702b_0_23"/>
            <p:cNvSpPr txBox="1"/>
            <p:nvPr/>
          </p:nvSpPr>
          <p:spPr>
            <a:xfrm>
              <a:off x="30776" y="3424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005" name="Google Shape;5005;g1e0d0cf702b_0_23"/>
            <p:cNvSpPr txBox="1"/>
            <p:nvPr/>
          </p:nvSpPr>
          <p:spPr>
            <a:xfrm>
              <a:off x="1540869" y="3132199"/>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atuação de muitos professores é voltada ao ensino e à pesquisa nesta área. Essa limitação restringe o trabalho do professor, pois pode ser que este atue como participante de mais de um projeto de ensino e não tenha a pontuação registrada na Planilha de Jornada de Trabalho Docente devido a essa restrição. De certa forma, a limitação na pontuação é um desestímulo ao professor para o desenvolvimento de projetos de ensino.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0" name="Shape 5010"/>
        <p:cNvGrpSpPr/>
        <p:nvPr/>
      </p:nvGrpSpPr>
      <p:grpSpPr>
        <a:xfrm>
          <a:off x="0" y="0"/>
          <a:ext cx="0" cy="0"/>
          <a:chOff x="0" y="0"/>
          <a:chExt cx="0" cy="0"/>
        </a:xfrm>
      </p:grpSpPr>
      <p:sp>
        <p:nvSpPr>
          <p:cNvPr id="5011" name="Google Shape;5011;g1e0d0cf702b_0_4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012" name="Google Shape;5012;g1e0d0cf702b_0_4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013" name="Google Shape;5013;g1e0d0cf702b_0_4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014" name="Google Shape;5014;g1e0d0cf702b_0_4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015" name="Google Shape;5015;g1e0d0cf702b_0_4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016" name="Google Shape;5016;g1e0d0cf702b_0_4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ensino, de acordo com regulamentação específica aprovada pelo Conselho Superior, poderá computar, em sua carga horária semanal de trabalho, 4 (quatro) pontos, limitado a 1(um) projeto. </a:t>
            </a:r>
            <a:endParaRPr b="0" i="0" sz="2000" u="none" strike="noStrike">
              <a:solidFill>
                <a:schemeClr val="dk1"/>
              </a:solidFill>
              <a:latin typeface="Calibri"/>
              <a:ea typeface="Calibri"/>
              <a:cs typeface="Calibri"/>
              <a:sym typeface="Calibri"/>
            </a:endParaRPr>
          </a:p>
        </p:txBody>
      </p:sp>
      <p:sp>
        <p:nvSpPr>
          <p:cNvPr id="5017" name="Google Shape;5017;g1e0d0cf702b_0_4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5018" name="Google Shape;5018;g1e0d0cf702b_0_4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019" name="Google Shape;5019;g1e0d0cf702b_0_44"/>
          <p:cNvGrpSpPr/>
          <p:nvPr/>
        </p:nvGrpSpPr>
        <p:grpSpPr>
          <a:xfrm>
            <a:off x="154240" y="3261766"/>
            <a:ext cx="11880468" cy="923400"/>
            <a:chOff x="45776" y="3545009"/>
            <a:chExt cx="11880468" cy="923400"/>
          </a:xfrm>
        </p:grpSpPr>
        <p:sp>
          <p:nvSpPr>
            <p:cNvPr id="5020" name="Google Shape;5020;g1e0d0cf702b_0_4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021" name="Google Shape;5021;g1e0d0cf702b_0_44"/>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29o  - O servidor docente que tiver participação em projeto de ensino, de acordo com regulamentação específica aprovada pelo Conselho Superior, poderá computar, em sua carga horária semanal de trabalho, 4 (quatro) pontos.</a:t>
              </a:r>
              <a:endParaRPr sz="1800">
                <a:solidFill>
                  <a:srgbClr val="0000FF"/>
                </a:solidFill>
                <a:latin typeface="Calibri"/>
                <a:ea typeface="Calibri"/>
                <a:cs typeface="Calibri"/>
                <a:sym typeface="Calibri"/>
              </a:endParaRPr>
            </a:p>
          </p:txBody>
        </p:sp>
      </p:grpSp>
      <p:grpSp>
        <p:nvGrpSpPr>
          <p:cNvPr id="5022" name="Google Shape;5022;g1e0d0cf702b_0_44"/>
          <p:cNvGrpSpPr/>
          <p:nvPr/>
        </p:nvGrpSpPr>
        <p:grpSpPr>
          <a:xfrm>
            <a:off x="55903" y="5007797"/>
            <a:ext cx="11880493" cy="556792"/>
            <a:chOff x="30776" y="3334425"/>
            <a:chExt cx="11880493" cy="556792"/>
          </a:xfrm>
        </p:grpSpPr>
        <p:sp>
          <p:nvSpPr>
            <p:cNvPr id="5023" name="Google Shape;5023;g1e0d0cf702b_0_44"/>
            <p:cNvSpPr txBox="1"/>
            <p:nvPr/>
          </p:nvSpPr>
          <p:spPr>
            <a:xfrm>
              <a:off x="30776" y="3424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024" name="Google Shape;5024;g1e0d0cf702b_0_44"/>
            <p:cNvSpPr txBox="1"/>
            <p:nvPr/>
          </p:nvSpPr>
          <p:spPr>
            <a:xfrm>
              <a:off x="1540869" y="3334425"/>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Suprimir a parte: limitado a 1(um) projeto, não é necessário limitar</a:t>
              </a:r>
              <a:endParaRPr sz="1800">
                <a:solidFill>
                  <a:schemeClr val="dk1"/>
                </a:solidFill>
                <a:latin typeface="Calibri"/>
                <a:ea typeface="Calibri"/>
                <a:cs typeface="Calibri"/>
                <a:sym typeface="Calibri"/>
              </a:endParaRPr>
            </a:p>
          </p:txBody>
        </p:sp>
      </p:grpSp>
      <p:sp>
        <p:nvSpPr>
          <p:cNvPr id="5025" name="Google Shape;5025;g1e0d0cf702b_0_4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026" name="Google Shape;5026;g1e0d0cf702b_0_4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1" name="Shape 5031"/>
        <p:cNvGrpSpPr/>
        <p:nvPr/>
      </p:nvGrpSpPr>
      <p:grpSpPr>
        <a:xfrm>
          <a:off x="0" y="0"/>
          <a:ext cx="0" cy="0"/>
          <a:chOff x="0" y="0"/>
          <a:chExt cx="0" cy="0"/>
        </a:xfrm>
      </p:grpSpPr>
      <p:sp>
        <p:nvSpPr>
          <p:cNvPr id="5032" name="Google Shape;5032;g1e0d0cf702b_0_7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033" name="Google Shape;5033;g1e0d0cf702b_0_7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034" name="Google Shape;5034;g1e0d0cf702b_0_7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035" name="Google Shape;5035;g1e0d0cf702b_0_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036" name="Google Shape;5036;g1e0d0cf702b_0_7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037" name="Google Shape;5037;g1e0d0cf702b_0_7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ensino, de acordo com regulamentação específica aprovada pelo Conselho Superior, poderá computar, em sua carga horária semanal de trabalho, 4 (quatro) pontos, limitado a 1(um) projeto. </a:t>
            </a:r>
            <a:endParaRPr b="0" i="0" sz="2000" u="none" strike="noStrike">
              <a:solidFill>
                <a:schemeClr val="dk1"/>
              </a:solidFill>
              <a:latin typeface="Calibri"/>
              <a:ea typeface="Calibri"/>
              <a:cs typeface="Calibri"/>
              <a:sym typeface="Calibri"/>
            </a:endParaRPr>
          </a:p>
        </p:txBody>
      </p:sp>
      <p:sp>
        <p:nvSpPr>
          <p:cNvPr id="5038" name="Google Shape;5038;g1e0d0cf702b_0_7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5039" name="Google Shape;5039;g1e0d0cf702b_0_7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5040" name="Google Shape;5040;g1e0d0cf702b_0_74"/>
          <p:cNvGrpSpPr/>
          <p:nvPr/>
        </p:nvGrpSpPr>
        <p:grpSpPr>
          <a:xfrm>
            <a:off x="154240" y="3261766"/>
            <a:ext cx="11880468" cy="939000"/>
            <a:chOff x="45776" y="3545009"/>
            <a:chExt cx="11880468" cy="939000"/>
          </a:xfrm>
        </p:grpSpPr>
        <p:sp>
          <p:nvSpPr>
            <p:cNvPr id="5041" name="Google Shape;5041;g1e0d0cf702b_0_7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042" name="Google Shape;5042;g1e0d0cf702b_0_74"/>
            <p:cNvSpPr txBox="1"/>
            <p:nvPr/>
          </p:nvSpPr>
          <p:spPr>
            <a:xfrm>
              <a:off x="1555844" y="3545009"/>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O servidor docente que tiver participação em projeto de ensino, de acordo com regulamentação específica aprovada pelo Conselho Superior, </a:t>
              </a:r>
              <a:r>
                <a:rPr lang="pt-BR" sz="1800">
                  <a:solidFill>
                    <a:srgbClr val="0000FF"/>
                  </a:solidFill>
                  <a:latin typeface="Calibri"/>
                  <a:ea typeface="Calibri"/>
                  <a:cs typeface="Calibri"/>
                  <a:sym typeface="Calibri"/>
                </a:rPr>
                <a:t>computará</a:t>
              </a:r>
              <a:r>
                <a:rPr lang="pt-BR" sz="1800">
                  <a:solidFill>
                    <a:schemeClr val="dk1"/>
                  </a:solidFill>
                  <a:latin typeface="Calibri"/>
                  <a:ea typeface="Calibri"/>
                  <a:cs typeface="Calibri"/>
                  <a:sym typeface="Calibri"/>
                </a:rPr>
                <a:t>, em sua carga horária semanal de trabalho, 4 (quatro) pontos </a:t>
              </a:r>
              <a:r>
                <a:rPr lang="pt-BR" sz="1800">
                  <a:solidFill>
                    <a:srgbClr val="0000FF"/>
                  </a:solidFill>
                  <a:latin typeface="Calibri"/>
                  <a:ea typeface="Calibri"/>
                  <a:cs typeface="Calibri"/>
                  <a:sym typeface="Calibri"/>
                </a:rPr>
                <a:t>para projetos de 54 horas e 2 (dois) pontos para projetos de 27 horas, limitado a 1 (um) projeto.</a:t>
              </a:r>
              <a:endParaRPr sz="1800">
                <a:solidFill>
                  <a:srgbClr val="0000FF"/>
                </a:solidFill>
                <a:latin typeface="Calibri"/>
                <a:ea typeface="Calibri"/>
                <a:cs typeface="Calibri"/>
                <a:sym typeface="Calibri"/>
              </a:endParaRPr>
            </a:p>
          </p:txBody>
        </p:sp>
      </p:grpSp>
      <p:grpSp>
        <p:nvGrpSpPr>
          <p:cNvPr id="5043" name="Google Shape;5043;g1e0d0cf702b_0_74"/>
          <p:cNvGrpSpPr/>
          <p:nvPr/>
        </p:nvGrpSpPr>
        <p:grpSpPr>
          <a:xfrm>
            <a:off x="55903" y="5097488"/>
            <a:ext cx="11880493" cy="467100"/>
            <a:chOff x="30776" y="3424116"/>
            <a:chExt cx="11880493" cy="467100"/>
          </a:xfrm>
        </p:grpSpPr>
        <p:sp>
          <p:nvSpPr>
            <p:cNvPr id="5044" name="Google Shape;5044;g1e0d0cf702b_0_74"/>
            <p:cNvSpPr txBox="1"/>
            <p:nvPr/>
          </p:nvSpPr>
          <p:spPr>
            <a:xfrm>
              <a:off x="30776" y="3424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045" name="Google Shape;5045;g1e0d0cf702b_0_74"/>
            <p:cNvSpPr txBox="1"/>
            <p:nvPr/>
          </p:nvSpPr>
          <p:spPr>
            <a:xfrm>
              <a:off x="1540869" y="3473025"/>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046" name="Google Shape;5046;g1e0d0cf702b_0_7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047" name="Google Shape;5047;g1e0d0cf702b_0_7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2" name="Shape 5052"/>
        <p:cNvGrpSpPr/>
        <p:nvPr/>
      </p:nvGrpSpPr>
      <p:grpSpPr>
        <a:xfrm>
          <a:off x="0" y="0"/>
          <a:ext cx="0" cy="0"/>
          <a:chOff x="0" y="0"/>
          <a:chExt cx="0" cy="0"/>
        </a:xfrm>
      </p:grpSpPr>
      <p:sp>
        <p:nvSpPr>
          <p:cNvPr id="5053" name="Google Shape;5053;g1e0d0cf702b_0_9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054" name="Google Shape;5054;g1e0d0cf702b_0_9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055" name="Google Shape;5055;g1e0d0cf702b_0_9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056" name="Google Shape;5056;g1e0d0cf702b_0_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057" name="Google Shape;5057;g1e0d0cf702b_0_9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058" name="Google Shape;5058;g1e0d0cf702b_0_9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ensino, de acordo com regulamentação específica aprovada pelo Conselho Superior, poderá computar, em sua carga horária semanal de trabalho, 4 (quatro) pontos, limitado a 1(um) projeto. </a:t>
            </a:r>
            <a:endParaRPr b="0" i="0" sz="2000" u="none" strike="noStrike">
              <a:solidFill>
                <a:schemeClr val="dk1"/>
              </a:solidFill>
              <a:latin typeface="Calibri"/>
              <a:ea typeface="Calibri"/>
              <a:cs typeface="Calibri"/>
              <a:sym typeface="Calibri"/>
            </a:endParaRPr>
          </a:p>
        </p:txBody>
      </p:sp>
      <p:sp>
        <p:nvSpPr>
          <p:cNvPr id="5059" name="Google Shape;5059;g1e0d0cf702b_0_9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5060" name="Google Shape;5060;g1e0d0cf702b_0_9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5061" name="Google Shape;5061;g1e0d0cf702b_0_95"/>
          <p:cNvGrpSpPr/>
          <p:nvPr/>
        </p:nvGrpSpPr>
        <p:grpSpPr>
          <a:xfrm>
            <a:off x="154240" y="3261766"/>
            <a:ext cx="11880468" cy="969600"/>
            <a:chOff x="45776" y="3545009"/>
            <a:chExt cx="11880468" cy="969600"/>
          </a:xfrm>
        </p:grpSpPr>
        <p:sp>
          <p:nvSpPr>
            <p:cNvPr id="5062" name="Google Shape;5062;g1e0d0cf702b_0_9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063" name="Google Shape;5063;g1e0d0cf702b_0_95"/>
            <p:cNvSpPr txBox="1"/>
            <p:nvPr/>
          </p:nvSpPr>
          <p:spPr>
            <a:xfrm>
              <a:off x="1555844" y="35450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29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ensino, de acordo com regulamentação específica aprovada pelo Conselho Superior, </a:t>
              </a:r>
              <a:r>
                <a:rPr b="1" lang="pt-BR" sz="1900">
                  <a:solidFill>
                    <a:srgbClr val="0000FF"/>
                  </a:solidFill>
                  <a:latin typeface="Calibri"/>
                  <a:ea typeface="Calibri"/>
                  <a:cs typeface="Calibri"/>
                  <a:sym typeface="Calibri"/>
                </a:rPr>
                <a:t>computará</a:t>
              </a:r>
              <a:r>
                <a:rPr b="1" lang="pt-BR" sz="1900">
                  <a:solidFill>
                    <a:schemeClr val="dk1"/>
                  </a:solidFill>
                  <a:latin typeface="Calibri"/>
                  <a:ea typeface="Calibri"/>
                  <a:cs typeface="Calibri"/>
                  <a:sym typeface="Calibri"/>
                </a:rPr>
                <a:t>, em sua carga horária semanal de trabalho, 4 (quatro) pontos, </a:t>
              </a:r>
              <a:r>
                <a:rPr b="1" lang="pt-BR" sz="1900">
                  <a:solidFill>
                    <a:srgbClr val="0000FF"/>
                  </a:solidFill>
                  <a:latin typeface="Calibri"/>
                  <a:ea typeface="Calibri"/>
                  <a:cs typeface="Calibri"/>
                  <a:sym typeface="Calibri"/>
                </a:rPr>
                <a:t>limitado a  5 (cinco) projetos. </a:t>
              </a:r>
              <a:endParaRPr b="1" sz="1900">
                <a:solidFill>
                  <a:srgbClr val="0000FF"/>
                </a:solidFill>
                <a:latin typeface="Calibri"/>
                <a:ea typeface="Calibri"/>
                <a:cs typeface="Calibri"/>
                <a:sym typeface="Calibri"/>
              </a:endParaRPr>
            </a:p>
          </p:txBody>
        </p:sp>
      </p:grpSp>
      <p:grpSp>
        <p:nvGrpSpPr>
          <p:cNvPr id="5064" name="Google Shape;5064;g1e0d0cf702b_0_95"/>
          <p:cNvGrpSpPr/>
          <p:nvPr/>
        </p:nvGrpSpPr>
        <p:grpSpPr>
          <a:xfrm>
            <a:off x="70903" y="4962638"/>
            <a:ext cx="11880493" cy="467100"/>
            <a:chOff x="30776" y="3424116"/>
            <a:chExt cx="11880493" cy="467100"/>
          </a:xfrm>
        </p:grpSpPr>
        <p:sp>
          <p:nvSpPr>
            <p:cNvPr id="5065" name="Google Shape;5065;g1e0d0cf702b_0_95"/>
            <p:cNvSpPr txBox="1"/>
            <p:nvPr/>
          </p:nvSpPr>
          <p:spPr>
            <a:xfrm>
              <a:off x="30776" y="3424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066" name="Google Shape;5066;g1e0d0cf702b_0_95"/>
            <p:cNvSpPr txBox="1"/>
            <p:nvPr/>
          </p:nvSpPr>
          <p:spPr>
            <a:xfrm>
              <a:off x="1540869" y="3473025"/>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067" name="Google Shape;5067;g1e0d0cf702b_0_9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068" name="Google Shape;5068;g1e0d0cf702b_0_9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069" name="Google Shape;5069;g1e0d0cf702b_0_9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4" name="Shape 5074"/>
        <p:cNvGrpSpPr/>
        <p:nvPr/>
      </p:nvGrpSpPr>
      <p:grpSpPr>
        <a:xfrm>
          <a:off x="0" y="0"/>
          <a:ext cx="0" cy="0"/>
          <a:chOff x="0" y="0"/>
          <a:chExt cx="0" cy="0"/>
        </a:xfrm>
      </p:grpSpPr>
      <p:sp>
        <p:nvSpPr>
          <p:cNvPr id="5075" name="Google Shape;5075;g1e0d0cf702b_0_14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076" name="Google Shape;5076;g1e0d0cf702b_0_14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077" name="Google Shape;5077;g1e0d0cf702b_0_14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078" name="Google Shape;5078;g1e0d0cf702b_0_1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079" name="Google Shape;5079;g1e0d0cf702b_0_14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080" name="Google Shape;5080;g1e0d0cf702b_0_14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081" name="Google Shape;5081;g1e0d0cf702b_0_14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082" name="Google Shape;5082;g1e0d0cf702b_0_14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5083" name="Google Shape;5083;g1e0d0cf702b_0_140"/>
          <p:cNvGrpSpPr/>
          <p:nvPr/>
        </p:nvGrpSpPr>
        <p:grpSpPr>
          <a:xfrm>
            <a:off x="70865" y="2941478"/>
            <a:ext cx="11865531" cy="1157582"/>
            <a:chOff x="30789" y="2644484"/>
            <a:chExt cx="11865531" cy="1157582"/>
          </a:xfrm>
        </p:grpSpPr>
        <p:sp>
          <p:nvSpPr>
            <p:cNvPr id="5084" name="Google Shape;5084;g1e0d0cf702b_0_14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085" name="Google Shape;5085;g1e0d0cf702b_0_140"/>
            <p:cNvSpPr txBox="1"/>
            <p:nvPr/>
          </p:nvSpPr>
          <p:spPr>
            <a:xfrm>
              <a:off x="1525919" y="264448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 O servidor docente que orientar monitoria (remunerada ou voluntária) poderá computar, em sua carga horária semanal de trabalho, 1 (um) ponto por cada orientação, limitado a 2 (dois) monitores por semestre. </a:t>
              </a:r>
              <a:endParaRPr sz="1800">
                <a:solidFill>
                  <a:schemeClr val="dk1"/>
                </a:solidFill>
                <a:latin typeface="Calibri"/>
                <a:ea typeface="Calibri"/>
                <a:cs typeface="Calibri"/>
                <a:sym typeface="Calibri"/>
              </a:endParaRPr>
            </a:p>
          </p:txBody>
        </p:sp>
      </p:grpSp>
      <p:grpSp>
        <p:nvGrpSpPr>
          <p:cNvPr id="5086" name="Google Shape;5086;g1e0d0cf702b_0_140"/>
          <p:cNvGrpSpPr/>
          <p:nvPr/>
        </p:nvGrpSpPr>
        <p:grpSpPr>
          <a:xfrm>
            <a:off x="70903" y="5049313"/>
            <a:ext cx="11865493" cy="467100"/>
            <a:chOff x="45776" y="3375941"/>
            <a:chExt cx="11865493" cy="467100"/>
          </a:xfrm>
        </p:grpSpPr>
        <p:sp>
          <p:nvSpPr>
            <p:cNvPr id="5087" name="Google Shape;5087;g1e0d0cf702b_0_140"/>
            <p:cNvSpPr txBox="1"/>
            <p:nvPr/>
          </p:nvSpPr>
          <p:spPr>
            <a:xfrm>
              <a:off x="45776" y="3375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088" name="Google Shape;5088;g1e0d0cf702b_0_140"/>
            <p:cNvSpPr txBox="1"/>
            <p:nvPr/>
          </p:nvSpPr>
          <p:spPr>
            <a:xfrm>
              <a:off x="1540869" y="33759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Em função da importância da monitoria e do envolvimento dos docentes com essa atividade.</a:t>
              </a:r>
              <a:endParaRPr sz="1800">
                <a:solidFill>
                  <a:schemeClr val="dk1"/>
                </a:solidFill>
                <a:latin typeface="Calibri"/>
                <a:ea typeface="Calibri"/>
                <a:cs typeface="Calibri"/>
                <a:sym typeface="Calibri"/>
              </a:endParaRPr>
            </a:p>
          </p:txBody>
        </p:sp>
      </p:grpSp>
      <p:sp>
        <p:nvSpPr>
          <p:cNvPr id="5089" name="Google Shape;5089;g1e0d0cf702b_0_14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4" name="Shape 5094"/>
        <p:cNvGrpSpPr/>
        <p:nvPr/>
      </p:nvGrpSpPr>
      <p:grpSpPr>
        <a:xfrm>
          <a:off x="0" y="0"/>
          <a:ext cx="0" cy="0"/>
          <a:chOff x="0" y="0"/>
          <a:chExt cx="0" cy="0"/>
        </a:xfrm>
      </p:grpSpPr>
      <p:sp>
        <p:nvSpPr>
          <p:cNvPr id="5095" name="Google Shape;5095;g1e0d0cf702b_0_16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096" name="Google Shape;5096;g1e0d0cf702b_0_16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097" name="Google Shape;5097;g1e0d0cf702b_0_16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098" name="Google Shape;5098;g1e0d0cf702b_0_16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099" name="Google Shape;5099;g1e0d0cf702b_0_16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100" name="Google Shape;5100;g1e0d0cf702b_0_16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101" name="Google Shape;5101;g1e0d0cf702b_0_16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102" name="Google Shape;5102;g1e0d0cf702b_0_165"/>
          <p:cNvSpPr txBox="1"/>
          <p:nvPr/>
        </p:nvSpPr>
        <p:spPr>
          <a:xfrm>
            <a:off x="6068175" y="1305000"/>
            <a:ext cx="47775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 e Aparecida de Goiânia</a:t>
            </a:r>
            <a:endParaRPr sz="2200">
              <a:solidFill>
                <a:schemeClr val="dk1"/>
              </a:solidFill>
              <a:latin typeface="Calibri"/>
              <a:ea typeface="Calibri"/>
              <a:cs typeface="Calibri"/>
              <a:sym typeface="Calibri"/>
            </a:endParaRPr>
          </a:p>
        </p:txBody>
      </p:sp>
      <p:grpSp>
        <p:nvGrpSpPr>
          <p:cNvPr id="5103" name="Google Shape;5103;g1e0d0cf702b_0_165"/>
          <p:cNvGrpSpPr/>
          <p:nvPr/>
        </p:nvGrpSpPr>
        <p:grpSpPr>
          <a:xfrm>
            <a:off x="70865" y="2941478"/>
            <a:ext cx="11865531" cy="1157582"/>
            <a:chOff x="30789" y="2644484"/>
            <a:chExt cx="11865531" cy="1157582"/>
          </a:xfrm>
        </p:grpSpPr>
        <p:sp>
          <p:nvSpPr>
            <p:cNvPr id="5104" name="Google Shape;5104;g1e0d0cf702b_0_165"/>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105" name="Google Shape;5105;g1e0d0cf702b_0_165"/>
            <p:cNvSpPr txBox="1"/>
            <p:nvPr/>
          </p:nvSpPr>
          <p:spPr>
            <a:xfrm>
              <a:off x="1525919" y="264448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O servidor docente que orientar monitoria (remunerada ou voluntária) poderá computar, em sua carga horária semanal de trabalho, 1 (um) ponto por cada orientação, limitado a 2 (dois) monitores por semestre. </a:t>
              </a:r>
              <a:endParaRPr sz="1800">
                <a:solidFill>
                  <a:schemeClr val="dk1"/>
                </a:solidFill>
                <a:latin typeface="Calibri"/>
                <a:ea typeface="Calibri"/>
                <a:cs typeface="Calibri"/>
                <a:sym typeface="Calibri"/>
              </a:endParaRPr>
            </a:p>
          </p:txBody>
        </p:sp>
      </p:grpSp>
      <p:grpSp>
        <p:nvGrpSpPr>
          <p:cNvPr id="5106" name="Google Shape;5106;g1e0d0cf702b_0_165"/>
          <p:cNvGrpSpPr/>
          <p:nvPr/>
        </p:nvGrpSpPr>
        <p:grpSpPr>
          <a:xfrm>
            <a:off x="70903" y="5049313"/>
            <a:ext cx="11865493" cy="467100"/>
            <a:chOff x="45776" y="3375941"/>
            <a:chExt cx="11865493" cy="467100"/>
          </a:xfrm>
        </p:grpSpPr>
        <p:sp>
          <p:nvSpPr>
            <p:cNvPr id="5107" name="Google Shape;5107;g1e0d0cf702b_0_165"/>
            <p:cNvSpPr txBox="1"/>
            <p:nvPr/>
          </p:nvSpPr>
          <p:spPr>
            <a:xfrm>
              <a:off x="45776" y="3375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108" name="Google Shape;5108;g1e0d0cf702b_0_165"/>
            <p:cNvSpPr txBox="1"/>
            <p:nvPr/>
          </p:nvSpPr>
          <p:spPr>
            <a:xfrm>
              <a:off x="1540869" y="33759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Em função da importância da monitoria e do envolvimento dos docentes com essa atividade.</a:t>
              </a:r>
              <a:endParaRPr sz="1800">
                <a:solidFill>
                  <a:schemeClr val="dk1"/>
                </a:solidFill>
                <a:latin typeface="Calibri"/>
                <a:ea typeface="Calibri"/>
                <a:cs typeface="Calibri"/>
                <a:sym typeface="Calibri"/>
              </a:endParaRPr>
            </a:p>
          </p:txBody>
        </p:sp>
      </p:grpSp>
      <p:sp>
        <p:nvSpPr>
          <p:cNvPr id="5109" name="Google Shape;5109;g1e0d0cf702b_0_16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4" name="Shape 5114"/>
        <p:cNvGrpSpPr/>
        <p:nvPr/>
      </p:nvGrpSpPr>
      <p:grpSpPr>
        <a:xfrm>
          <a:off x="0" y="0"/>
          <a:ext cx="0" cy="0"/>
          <a:chOff x="0" y="0"/>
          <a:chExt cx="0" cy="0"/>
        </a:xfrm>
      </p:grpSpPr>
      <p:sp>
        <p:nvSpPr>
          <p:cNvPr id="5115" name="Google Shape;5115;g1e0d0cf702b_0_18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116" name="Google Shape;5116;g1e0d0cf702b_0_18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117" name="Google Shape;5117;g1e0d0cf702b_0_18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118" name="Google Shape;5118;g1e0d0cf702b_0_18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119" name="Google Shape;5119;g1e0d0cf702b_0_18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120" name="Google Shape;5120;g1e0d0cf702b_0_184"/>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121" name="Google Shape;5121;g1e0d0cf702b_0_18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122" name="Google Shape;5122;g1e0d0cf702b_0_18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5123" name="Google Shape;5123;g1e0d0cf702b_0_184"/>
          <p:cNvGrpSpPr/>
          <p:nvPr/>
        </p:nvGrpSpPr>
        <p:grpSpPr>
          <a:xfrm>
            <a:off x="70865" y="3421954"/>
            <a:ext cx="11865531" cy="969600"/>
            <a:chOff x="30789" y="3124959"/>
            <a:chExt cx="11865531" cy="969600"/>
          </a:xfrm>
        </p:grpSpPr>
        <p:sp>
          <p:nvSpPr>
            <p:cNvPr id="5124" name="Google Shape;5124;g1e0d0cf702b_0_184"/>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125" name="Google Shape;5125;g1e0d0cf702b_0_184"/>
            <p:cNvSpPr txBox="1"/>
            <p:nvPr/>
          </p:nvSpPr>
          <p:spPr>
            <a:xfrm>
              <a:off x="1525919" y="312495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O servidor docente que participar como membro titular em banca de defesa (graduação, especialização, mestrado ou doutorado) poderá computar 1 (um) ponto por participação, limitado a 5 (cinco) pontos.</a:t>
              </a:r>
              <a:endParaRPr sz="1800">
                <a:solidFill>
                  <a:schemeClr val="dk1"/>
                </a:solidFill>
                <a:latin typeface="Calibri"/>
                <a:ea typeface="Calibri"/>
                <a:cs typeface="Calibri"/>
                <a:sym typeface="Calibri"/>
              </a:endParaRPr>
            </a:p>
          </p:txBody>
        </p:sp>
      </p:grpSp>
      <p:grpSp>
        <p:nvGrpSpPr>
          <p:cNvPr id="5126" name="Google Shape;5126;g1e0d0cf702b_0_184"/>
          <p:cNvGrpSpPr/>
          <p:nvPr/>
        </p:nvGrpSpPr>
        <p:grpSpPr>
          <a:xfrm>
            <a:off x="70903" y="5049313"/>
            <a:ext cx="11865493" cy="646521"/>
            <a:chOff x="45776" y="3375941"/>
            <a:chExt cx="11865493" cy="646521"/>
          </a:xfrm>
        </p:grpSpPr>
        <p:sp>
          <p:nvSpPr>
            <p:cNvPr id="5127" name="Google Shape;5127;g1e0d0cf702b_0_184"/>
            <p:cNvSpPr txBox="1"/>
            <p:nvPr/>
          </p:nvSpPr>
          <p:spPr>
            <a:xfrm>
              <a:off x="45776" y="3375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128" name="Google Shape;5128;g1e0d0cf702b_0_184"/>
            <p:cNvSpPr txBox="1"/>
            <p:nvPr/>
          </p:nvSpPr>
          <p:spPr>
            <a:xfrm>
              <a:off x="1540869" y="33759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Qualificar a participação em bancas de defesa, tendo em vista a importância do envolvimento dos docentes com essa atividade.</a:t>
              </a:r>
              <a:endParaRPr sz="1800">
                <a:solidFill>
                  <a:schemeClr val="dk1"/>
                </a:solidFill>
                <a:latin typeface="Calibri"/>
                <a:ea typeface="Calibri"/>
                <a:cs typeface="Calibri"/>
                <a:sym typeface="Calibri"/>
              </a:endParaRPr>
            </a:p>
          </p:txBody>
        </p:sp>
      </p:grpSp>
      <p:sp>
        <p:nvSpPr>
          <p:cNvPr id="5129" name="Google Shape;5129;g1e0d0cf702b_0_18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130" name="Google Shape;5130;g1e0d0cf702b_0_18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5" name="Shape 5135"/>
        <p:cNvGrpSpPr/>
        <p:nvPr/>
      </p:nvGrpSpPr>
      <p:grpSpPr>
        <a:xfrm>
          <a:off x="0" y="0"/>
          <a:ext cx="0" cy="0"/>
          <a:chOff x="0" y="0"/>
          <a:chExt cx="0" cy="0"/>
        </a:xfrm>
      </p:grpSpPr>
      <p:sp>
        <p:nvSpPr>
          <p:cNvPr id="5136" name="Google Shape;5136;g1e0d0cf702b_0_21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137" name="Google Shape;5137;g1e0d0cf702b_0_21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138" name="Google Shape;5138;g1e0d0cf702b_0_21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139" name="Google Shape;5139;g1e0d0cf702b_0_21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140" name="Google Shape;5140;g1e0d0cf702b_0_21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141" name="Google Shape;5141;g1e0d0cf702b_0_21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142" name="Google Shape;5142;g1e0d0cf702b_0_21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143" name="Google Shape;5143;g1e0d0cf702b_0_210"/>
          <p:cNvSpPr txBox="1"/>
          <p:nvPr/>
        </p:nvSpPr>
        <p:spPr>
          <a:xfrm>
            <a:off x="6289875" y="1305000"/>
            <a:ext cx="2754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5144" name="Google Shape;5144;g1e0d0cf702b_0_210"/>
          <p:cNvGrpSpPr/>
          <p:nvPr/>
        </p:nvGrpSpPr>
        <p:grpSpPr>
          <a:xfrm>
            <a:off x="70865" y="3421954"/>
            <a:ext cx="11865531" cy="677107"/>
            <a:chOff x="30789" y="3124959"/>
            <a:chExt cx="11865531" cy="677107"/>
          </a:xfrm>
        </p:grpSpPr>
        <p:sp>
          <p:nvSpPr>
            <p:cNvPr id="5145" name="Google Shape;5145;g1e0d0cf702b_0_21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146" name="Google Shape;5146;g1e0d0cf702b_0_210"/>
            <p:cNvSpPr txBox="1"/>
            <p:nvPr/>
          </p:nvSpPr>
          <p:spPr>
            <a:xfrm>
              <a:off x="1525919" y="312495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 Para a revisão e avaliação em editais de projetos de ensino internos ou externos ao IFG, o servidor poderá computar 1 ponto, limitado a 4 projetos.</a:t>
              </a:r>
              <a:endParaRPr b="1" sz="1900">
                <a:solidFill>
                  <a:schemeClr val="dk1"/>
                </a:solidFill>
                <a:latin typeface="Calibri"/>
                <a:ea typeface="Calibri"/>
                <a:cs typeface="Calibri"/>
                <a:sym typeface="Calibri"/>
              </a:endParaRPr>
            </a:p>
          </p:txBody>
        </p:sp>
      </p:grpSp>
      <p:grpSp>
        <p:nvGrpSpPr>
          <p:cNvPr id="5147" name="Google Shape;5147;g1e0d0cf702b_0_210"/>
          <p:cNvGrpSpPr/>
          <p:nvPr/>
        </p:nvGrpSpPr>
        <p:grpSpPr>
          <a:xfrm>
            <a:off x="70903" y="5049313"/>
            <a:ext cx="11865493" cy="646521"/>
            <a:chOff x="45776" y="3375941"/>
            <a:chExt cx="11865493" cy="646521"/>
          </a:xfrm>
        </p:grpSpPr>
        <p:sp>
          <p:nvSpPr>
            <p:cNvPr id="5148" name="Google Shape;5148;g1e0d0cf702b_0_210"/>
            <p:cNvSpPr txBox="1"/>
            <p:nvPr/>
          </p:nvSpPr>
          <p:spPr>
            <a:xfrm>
              <a:off x="45776" y="3375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149" name="Google Shape;5149;g1e0d0cf702b_0_210"/>
            <p:cNvSpPr txBox="1"/>
            <p:nvPr/>
          </p:nvSpPr>
          <p:spPr>
            <a:xfrm>
              <a:off x="1540869" y="33759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Incluir com objetivo de qualificação quanto à atividade de avaliação de projetos que os docentes podem realizar.</a:t>
              </a:r>
              <a:endParaRPr sz="1800">
                <a:solidFill>
                  <a:schemeClr val="dk1"/>
                </a:solidFill>
                <a:latin typeface="Calibri"/>
                <a:ea typeface="Calibri"/>
                <a:cs typeface="Calibri"/>
                <a:sym typeface="Calibri"/>
              </a:endParaRPr>
            </a:p>
          </p:txBody>
        </p:sp>
      </p:grpSp>
      <p:sp>
        <p:nvSpPr>
          <p:cNvPr id="5150" name="Google Shape;5150;g1e0d0cf702b_0_21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151" name="Google Shape;5151;g1e0d0cf702b_0_21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152" name="Google Shape;5152;g1e0d0cf702b_0_21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1e0d4280c43_1_0"/>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560" name="Google Shape;560;g1e0d4280c43_1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61" name="Google Shape;561;g1e0d4280c43_1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62" name="Google Shape;562;g1e0d4280c43_1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63" name="Google Shape;563;g1e0d4280c43_1_0"/>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64" name="Google Shape;564;g1e0d4280c43_1_0"/>
          <p:cNvSpPr txBox="1"/>
          <p:nvPr/>
        </p:nvSpPr>
        <p:spPr>
          <a:xfrm>
            <a:off x="1580975" y="1944575"/>
            <a:ext cx="10370400" cy="179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rgbClr val="000000"/>
                </a:solidFill>
                <a:latin typeface="Calibri"/>
                <a:ea typeface="Calibri"/>
                <a:cs typeface="Calibri"/>
                <a:sym typeface="Calibri"/>
              </a:rPr>
              <a:t>Para o efetivo cumprimento das atividades acadêmicas programadas, o Departamento de Áreas Acadêmicas fixará a distribuição da carga horária semanal de trabalho do servidor docente</a:t>
            </a:r>
            <a:r>
              <a:rPr b="0" i="0" lang="pt-BR" sz="1900" u="none" strike="noStrike">
                <a:solidFill>
                  <a:srgbClr val="1E1E00"/>
                </a:solidFill>
                <a:latin typeface="Calibri"/>
                <a:ea typeface="Calibri"/>
                <a:cs typeface="Calibri"/>
                <a:sym typeface="Calibri"/>
              </a:rPr>
              <a:t>, </a:t>
            </a:r>
            <a:r>
              <a:rPr b="0" i="0" lang="pt-BR" sz="1900" u="none" strike="noStrike">
                <a:solidFill>
                  <a:srgbClr val="000000"/>
                </a:solidFill>
                <a:latin typeface="Calibri"/>
                <a:ea typeface="Calibri"/>
                <a:cs typeface="Calibri"/>
                <a:sym typeface="Calibri"/>
              </a:rPr>
              <a:t>de acordo com os termos desta Resolução</a:t>
            </a:r>
            <a:r>
              <a:rPr b="0" i="0" lang="pt-BR" sz="1900" u="none" strike="noStrike">
                <a:solidFill>
                  <a:srgbClr val="505000"/>
                </a:solidFill>
                <a:latin typeface="Calibri"/>
                <a:ea typeface="Calibri"/>
                <a:cs typeface="Calibri"/>
                <a:sym typeface="Calibri"/>
              </a:rPr>
              <a:t>.</a:t>
            </a:r>
            <a:endParaRPr sz="1300"/>
          </a:p>
          <a:p>
            <a:pPr indent="451104" lvl="0" marL="94475" marR="0" rtl="0" algn="just">
              <a:spcBef>
                <a:spcPts val="96"/>
              </a:spcBef>
              <a:spcAft>
                <a:spcPts val="0"/>
              </a:spcAft>
              <a:buNone/>
            </a:pPr>
            <a:r>
              <a:rPr b="0" i="0" lang="pt-BR" sz="1700" u="none" strike="noStrike">
                <a:solidFill>
                  <a:srgbClr val="000000"/>
                </a:solidFill>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a:t>
            </a:r>
            <a:r>
              <a:rPr b="0" i="0" lang="pt-BR" sz="1700" u="none" strike="noStrike">
                <a:solidFill>
                  <a:srgbClr val="EFEF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observados os dispositivos legais vigentes.</a:t>
            </a:r>
            <a:endParaRPr sz="1800">
              <a:solidFill>
                <a:schemeClr val="dk1"/>
              </a:solidFill>
              <a:latin typeface="Calibri"/>
              <a:ea typeface="Calibri"/>
              <a:cs typeface="Calibri"/>
              <a:sym typeface="Calibri"/>
            </a:endParaRPr>
          </a:p>
        </p:txBody>
      </p:sp>
      <p:sp>
        <p:nvSpPr>
          <p:cNvPr id="565" name="Google Shape;565;g1e0d4280c43_1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66" name="Google Shape;566;g1e0d4280c43_1_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rgbClr val="0000FF"/>
                </a:solidFill>
                <a:latin typeface="Calibri"/>
                <a:ea typeface="Calibri"/>
                <a:cs typeface="Calibri"/>
                <a:sym typeface="Calibri"/>
              </a:rPr>
              <a:t>Anápolis</a:t>
            </a:r>
            <a:endParaRPr sz="2200">
              <a:solidFill>
                <a:srgbClr val="0000FF"/>
              </a:solidFill>
              <a:latin typeface="Calibri"/>
              <a:ea typeface="Calibri"/>
              <a:cs typeface="Calibri"/>
              <a:sym typeface="Calibri"/>
            </a:endParaRPr>
          </a:p>
        </p:txBody>
      </p:sp>
      <p:grpSp>
        <p:nvGrpSpPr>
          <p:cNvPr id="567" name="Google Shape;567;g1e0d4280c43_1_0"/>
          <p:cNvGrpSpPr/>
          <p:nvPr/>
        </p:nvGrpSpPr>
        <p:grpSpPr>
          <a:xfrm>
            <a:off x="70903" y="3915775"/>
            <a:ext cx="11880468" cy="1754700"/>
            <a:chOff x="45776" y="3259034"/>
            <a:chExt cx="11880468" cy="1754700"/>
          </a:xfrm>
        </p:grpSpPr>
        <p:sp>
          <p:nvSpPr>
            <p:cNvPr id="568" name="Google Shape;568;g1e0d4280c43_1_0"/>
            <p:cNvSpPr txBox="1"/>
            <p:nvPr/>
          </p:nvSpPr>
          <p:spPr>
            <a:xfrm>
              <a:off x="45776" y="3464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69" name="Google Shape;569;g1e0d4280c43_1_0"/>
            <p:cNvSpPr txBox="1"/>
            <p:nvPr/>
          </p:nvSpPr>
          <p:spPr>
            <a:xfrm>
              <a:off x="1555844" y="3259034"/>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800">
                  <a:latin typeface="Calibri"/>
                  <a:ea typeface="Calibri"/>
                  <a:cs typeface="Calibri"/>
                  <a:sym typeface="Calibri"/>
                </a:rPr>
                <a:t>Art. 2º - Para o efetivo cumprimento das atividades acadêmicas programadas, </a:t>
              </a:r>
              <a:r>
                <a:rPr lang="pt-BR" sz="1800">
                  <a:solidFill>
                    <a:srgbClr val="0000FF"/>
                  </a:solidFill>
                  <a:latin typeface="Calibri"/>
                  <a:ea typeface="Calibri"/>
                  <a:cs typeface="Calibri"/>
                  <a:sym typeface="Calibri"/>
                </a:rPr>
                <a:t>o DAA e a GePEX do Câmpus no qual o servidor estiver lotado computarão e validarão</a:t>
              </a:r>
              <a:r>
                <a:rPr lang="pt-BR" sz="1800">
                  <a:latin typeface="Calibri"/>
                  <a:ea typeface="Calibri"/>
                  <a:cs typeface="Calibri"/>
                  <a:sym typeface="Calibri"/>
                </a:rPr>
                <a:t> a distribuição da carga horária de trabalho do servidor docente, de acordo com os termos desta Resolução.</a:t>
              </a:r>
              <a:endParaRPr sz="1800">
                <a:latin typeface="Calibri"/>
                <a:ea typeface="Calibri"/>
                <a:cs typeface="Calibri"/>
                <a:sym typeface="Calibri"/>
              </a:endParaRPr>
            </a:p>
            <a:p>
              <a:pPr indent="0" lvl="0" marL="0" rtl="0" algn="just">
                <a:spcBef>
                  <a:spcPts val="0"/>
                </a:spcBef>
                <a:spcAft>
                  <a:spcPts val="0"/>
                </a:spcAft>
                <a:buSzPts val="1100"/>
                <a:buNone/>
              </a:pPr>
              <a:r>
                <a:t/>
              </a:r>
              <a:endParaRPr sz="1800">
                <a:latin typeface="Calibri"/>
                <a:ea typeface="Calibri"/>
                <a:cs typeface="Calibri"/>
                <a:sym typeface="Calibri"/>
              </a:endParaRPr>
            </a:p>
            <a:p>
              <a:pPr indent="0" lvl="0" marL="0" rtl="0" algn="just">
                <a:spcBef>
                  <a:spcPts val="0"/>
                </a:spcBef>
                <a:spcAft>
                  <a:spcPts val="0"/>
                </a:spcAft>
                <a:buSzPts val="1100"/>
                <a:buNone/>
              </a:pPr>
              <a:r>
                <a:rPr lang="pt-BR" sz="1800">
                  <a:latin typeface="Calibri"/>
                  <a:ea typeface="Calibri"/>
                  <a:cs typeface="Calibri"/>
                  <a:sym typeface="Calibri"/>
                </a:rPr>
                <a:t>Parágrafo único - </a:t>
              </a:r>
              <a:r>
                <a:rPr lang="pt-BR" sz="1800">
                  <a:solidFill>
                    <a:srgbClr val="0000FF"/>
                  </a:solidFill>
                  <a:latin typeface="Calibri"/>
                  <a:ea typeface="Calibri"/>
                  <a:cs typeface="Calibri"/>
                  <a:sym typeface="Calibri"/>
                </a:rPr>
                <a:t>A organização do trabalho docente deverá respeitar a indissociabilidade entre ensino, pesquisa e extensão conforme Art. 7º da Lei 11.892/08 e Art. 2º da Lei 12.772/12</a:t>
              </a:r>
              <a:r>
                <a:rPr lang="pt-BR" sz="1800">
                  <a:latin typeface="Calibri"/>
                  <a:ea typeface="Calibri"/>
                  <a:cs typeface="Calibri"/>
                  <a:sym typeface="Calibri"/>
                </a:rPr>
                <a:t>.</a:t>
              </a:r>
              <a:endParaRPr sz="1700">
                <a:latin typeface="Calibri"/>
                <a:ea typeface="Calibri"/>
                <a:cs typeface="Calibri"/>
                <a:sym typeface="Calibri"/>
              </a:endParaRPr>
            </a:p>
          </p:txBody>
        </p:sp>
      </p:grpSp>
      <p:grpSp>
        <p:nvGrpSpPr>
          <p:cNvPr id="570" name="Google Shape;570;g1e0d4280c43_1_0"/>
          <p:cNvGrpSpPr/>
          <p:nvPr/>
        </p:nvGrpSpPr>
        <p:grpSpPr>
          <a:xfrm>
            <a:off x="70900" y="5800630"/>
            <a:ext cx="11880468" cy="966523"/>
            <a:chOff x="45776" y="4198699"/>
            <a:chExt cx="11880468" cy="467100"/>
          </a:xfrm>
        </p:grpSpPr>
        <p:sp>
          <p:nvSpPr>
            <p:cNvPr id="571" name="Google Shape;571;g1e0d4280c43_1_0"/>
            <p:cNvSpPr txBox="1"/>
            <p:nvPr/>
          </p:nvSpPr>
          <p:spPr>
            <a:xfrm>
              <a:off x="45776" y="419869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sz="2000">
                  <a:solidFill>
                    <a:schemeClr val="dk1"/>
                  </a:solidFill>
                  <a:latin typeface="Century"/>
                  <a:ea typeface="Century"/>
                  <a:cs typeface="Century"/>
                  <a:sym typeface="Century"/>
                </a:rPr>
                <a:t>Justificativa </a:t>
              </a:r>
              <a:endParaRPr sz="2000">
                <a:solidFill>
                  <a:schemeClr val="dk1"/>
                </a:solidFill>
                <a:latin typeface="Calibri"/>
                <a:ea typeface="Calibri"/>
                <a:cs typeface="Calibri"/>
                <a:sym typeface="Calibri"/>
              </a:endParaRPr>
            </a:p>
          </p:txBody>
        </p:sp>
        <p:sp>
          <p:nvSpPr>
            <p:cNvPr id="572" name="Google Shape;572;g1e0d4280c43_1_0"/>
            <p:cNvSpPr txBox="1"/>
            <p:nvPr/>
          </p:nvSpPr>
          <p:spPr>
            <a:xfrm>
              <a:off x="1555844" y="4350498"/>
              <a:ext cx="10370400" cy="163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600">
                  <a:latin typeface="Calibri"/>
                  <a:ea typeface="Calibri"/>
                  <a:cs typeface="Calibri"/>
                  <a:sym typeface="Calibri"/>
                </a:rPr>
                <a:t>Não apresentada.</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7" name="Shape 5157"/>
        <p:cNvGrpSpPr/>
        <p:nvPr/>
      </p:nvGrpSpPr>
      <p:grpSpPr>
        <a:xfrm>
          <a:off x="0" y="0"/>
          <a:ext cx="0" cy="0"/>
          <a:chOff x="0" y="0"/>
          <a:chExt cx="0" cy="0"/>
        </a:xfrm>
      </p:grpSpPr>
      <p:sp>
        <p:nvSpPr>
          <p:cNvPr id="5158" name="Google Shape;5158;g1e0d4280c43_0_11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159" name="Google Shape;5159;g1e0d4280c43_0_11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160" name="Google Shape;5160;g1e0d4280c43_0_11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161" name="Google Shape;5161;g1e0d4280c43_0_11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162" name="Google Shape;5162;g1e0d4280c43_0_11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163" name="Google Shape;5163;g1e0d4280c43_0_114"/>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164" name="Google Shape;5164;g1e0d4280c43_0_11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165" name="Google Shape;5165;g1e0d4280c43_0_11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5166" name="Google Shape;5166;g1e0d4280c43_0_114"/>
          <p:cNvGrpSpPr/>
          <p:nvPr/>
        </p:nvGrpSpPr>
        <p:grpSpPr>
          <a:xfrm>
            <a:off x="70865" y="3037803"/>
            <a:ext cx="11880531" cy="1061257"/>
            <a:chOff x="30789" y="2740809"/>
            <a:chExt cx="11880531" cy="1061257"/>
          </a:xfrm>
        </p:grpSpPr>
        <p:sp>
          <p:nvSpPr>
            <p:cNvPr id="5167" name="Google Shape;5167;g1e0d4280c43_0_114"/>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168" name="Google Shape;5168;g1e0d4280c43_0_114"/>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O servidor docente que atuar como supervisor de monitoria, conforme regulamentação específica, computará em sua carga horária de trabalho 1 hora semanal para cada supervisão, limitada a duas supervisões por período.</a:t>
              </a:r>
              <a:endParaRPr sz="1800">
                <a:solidFill>
                  <a:schemeClr val="dk1"/>
                </a:solidFill>
                <a:latin typeface="Calibri"/>
                <a:ea typeface="Calibri"/>
                <a:cs typeface="Calibri"/>
                <a:sym typeface="Calibri"/>
              </a:endParaRPr>
            </a:p>
          </p:txBody>
        </p:sp>
      </p:grpSp>
      <p:grpSp>
        <p:nvGrpSpPr>
          <p:cNvPr id="5169" name="Google Shape;5169;g1e0d4280c43_0_114"/>
          <p:cNvGrpSpPr/>
          <p:nvPr/>
        </p:nvGrpSpPr>
        <p:grpSpPr>
          <a:xfrm>
            <a:off x="70903" y="5556834"/>
            <a:ext cx="11865493" cy="646500"/>
            <a:chOff x="45776" y="3883462"/>
            <a:chExt cx="11865493" cy="646500"/>
          </a:xfrm>
        </p:grpSpPr>
        <p:sp>
          <p:nvSpPr>
            <p:cNvPr id="5170" name="Google Shape;5170;g1e0d4280c43_0_11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171" name="Google Shape;5171;g1e0d4280c43_0_114"/>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6" name="Shape 5176"/>
        <p:cNvGrpSpPr/>
        <p:nvPr/>
      </p:nvGrpSpPr>
      <p:grpSpPr>
        <a:xfrm>
          <a:off x="0" y="0"/>
          <a:ext cx="0" cy="0"/>
          <a:chOff x="0" y="0"/>
          <a:chExt cx="0" cy="0"/>
        </a:xfrm>
      </p:grpSpPr>
      <p:sp>
        <p:nvSpPr>
          <p:cNvPr id="5177" name="Google Shape;5177;g1e0d0cf702b_0_23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178" name="Google Shape;5178;g1e0d0cf702b_0_23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179" name="Google Shape;5179;g1e0d0cf702b_0_23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180" name="Google Shape;5180;g1e0d0cf702b_0_2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181" name="Google Shape;5181;g1e0d0cf702b_0_23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182" name="Google Shape;5182;g1e0d0cf702b_0_23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183" name="Google Shape;5183;g1e0d0cf702b_0_23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184" name="Google Shape;5184;g1e0d0cf702b_0_23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5185" name="Google Shape;5185;g1e0d0cf702b_0_235"/>
          <p:cNvGrpSpPr/>
          <p:nvPr/>
        </p:nvGrpSpPr>
        <p:grpSpPr>
          <a:xfrm>
            <a:off x="70865" y="3037803"/>
            <a:ext cx="11880531" cy="1061257"/>
            <a:chOff x="30789" y="2740809"/>
            <a:chExt cx="11880531" cy="1061257"/>
          </a:xfrm>
        </p:grpSpPr>
        <p:sp>
          <p:nvSpPr>
            <p:cNvPr id="5186" name="Google Shape;5186;g1e0d0cf702b_0_235"/>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187" name="Google Shape;5187;g1e0d0cf702b_0_235"/>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 atividade de atendimento ao discente em regime de dependência, o servidor docente computará, em sua carga horária semanal de trabalho, até 2 horas, referente a 1 hora por disciplina, e no máximo duas disciplinas</a:t>
              </a:r>
              <a:r>
                <a:rPr b="1" lang="pt-BR" sz="19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5188" name="Google Shape;5188;g1e0d0cf702b_0_235"/>
          <p:cNvGrpSpPr/>
          <p:nvPr/>
        </p:nvGrpSpPr>
        <p:grpSpPr>
          <a:xfrm>
            <a:off x="70903" y="5556834"/>
            <a:ext cx="11865493" cy="646500"/>
            <a:chOff x="45776" y="3883462"/>
            <a:chExt cx="11865493" cy="646500"/>
          </a:xfrm>
        </p:grpSpPr>
        <p:sp>
          <p:nvSpPr>
            <p:cNvPr id="5189" name="Google Shape;5189;g1e0d0cf702b_0_23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190" name="Google Shape;5190;g1e0d0cf702b_0_235"/>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91" name="Google Shape;5191;g1e0d0cf702b_0_23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6" name="Shape 5196"/>
        <p:cNvGrpSpPr/>
        <p:nvPr/>
      </p:nvGrpSpPr>
      <p:grpSpPr>
        <a:xfrm>
          <a:off x="0" y="0"/>
          <a:ext cx="0" cy="0"/>
          <a:chOff x="0" y="0"/>
          <a:chExt cx="0" cy="0"/>
        </a:xfrm>
      </p:grpSpPr>
      <p:sp>
        <p:nvSpPr>
          <p:cNvPr id="5197" name="Google Shape;5197;g1dffef70cfd_0_10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198" name="Google Shape;5198;g1dffef70cfd_0_10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199" name="Google Shape;5199;g1dffef70cfd_0_10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200" name="Google Shape;5200;g1dffef70cfd_0_10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201" name="Google Shape;5201;g1dffef70cfd_0_10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202" name="Google Shape;5202;g1dffef70cfd_0_102"/>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203" name="Google Shape;5203;g1dffef70cfd_0_10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204" name="Google Shape;5204;g1dffef70cfd_0_10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205" name="Google Shape;5205;g1dffef70cfd_0_102"/>
          <p:cNvGrpSpPr/>
          <p:nvPr/>
        </p:nvGrpSpPr>
        <p:grpSpPr>
          <a:xfrm>
            <a:off x="70865" y="3037803"/>
            <a:ext cx="11880531" cy="2401200"/>
            <a:chOff x="30789" y="2740809"/>
            <a:chExt cx="11880531" cy="2401200"/>
          </a:xfrm>
        </p:grpSpPr>
        <p:sp>
          <p:nvSpPr>
            <p:cNvPr id="5206" name="Google Shape;5206;g1dffef70cfd_0_102"/>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207" name="Google Shape;5207;g1dffef70cfd_0_102"/>
            <p:cNvSpPr txBox="1"/>
            <p:nvPr/>
          </p:nvSpPr>
          <p:spPr>
            <a:xfrm>
              <a:off x="1540919" y="2740809"/>
              <a:ext cx="10370400" cy="240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O atendimento a discentes com necessidades específicas será computado da seguinte forma: I. De 1 até 4 horas semanais por atendimento; II. De 1 até 4 horas semanais para a elaboração de materiais didáticos e recursos de apoio; III. O atendimento será individual ou em grupos de até cinco estudantes; Parágrafo único - A quantidade semanal de horas de atendimento e preparação de material didático, bem como a quantidade de alunos por atendimento, será informada no plano de atendimento, elaborado sob a orientação do NAPNE.</a:t>
              </a:r>
              <a:endParaRPr b="1" sz="19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08" name="Google Shape;5208;g1dffef70cfd_0_102"/>
          <p:cNvGrpSpPr/>
          <p:nvPr/>
        </p:nvGrpSpPr>
        <p:grpSpPr>
          <a:xfrm>
            <a:off x="70903" y="5556834"/>
            <a:ext cx="11865493" cy="646500"/>
            <a:chOff x="45776" y="3883462"/>
            <a:chExt cx="11865493" cy="646500"/>
          </a:xfrm>
        </p:grpSpPr>
        <p:sp>
          <p:nvSpPr>
            <p:cNvPr id="5209" name="Google Shape;5209;g1dffef70cfd_0_10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210" name="Google Shape;5210;g1dffef70cfd_0_102"/>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5" name="Shape 5215"/>
        <p:cNvGrpSpPr/>
        <p:nvPr/>
      </p:nvGrpSpPr>
      <p:grpSpPr>
        <a:xfrm>
          <a:off x="0" y="0"/>
          <a:ext cx="0" cy="0"/>
          <a:chOff x="0" y="0"/>
          <a:chExt cx="0" cy="0"/>
        </a:xfrm>
      </p:grpSpPr>
      <p:sp>
        <p:nvSpPr>
          <p:cNvPr id="5216" name="Google Shape;5216;p8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217" name="Google Shape;5217;p8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218" name="Google Shape;5218;p8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219" name="Google Shape;5219;p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220" name="Google Shape;5220;p8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221" name="Google Shape;5221;p88"/>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222" name="Google Shape;5222;p8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223" name="Google Shape;5223;p8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224" name="Google Shape;5224;p88"/>
          <p:cNvGrpSpPr/>
          <p:nvPr/>
        </p:nvGrpSpPr>
        <p:grpSpPr>
          <a:xfrm>
            <a:off x="55915" y="3353341"/>
            <a:ext cx="11880531" cy="1770000"/>
            <a:chOff x="30789" y="2740809"/>
            <a:chExt cx="11880531" cy="1770000"/>
          </a:xfrm>
        </p:grpSpPr>
        <p:sp>
          <p:nvSpPr>
            <p:cNvPr id="5225" name="Google Shape;5225;p88"/>
            <p:cNvSpPr txBox="1"/>
            <p:nvPr/>
          </p:nvSpPr>
          <p:spPr>
            <a:xfrm>
              <a:off x="30789" y="333496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226" name="Google Shape;5226;p88"/>
            <p:cNvSpPr txBox="1"/>
            <p:nvPr/>
          </p:nvSpPr>
          <p:spPr>
            <a:xfrm>
              <a:off x="1540919" y="2740809"/>
              <a:ext cx="10370400" cy="1770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lang="pt-BR" sz="1800">
                  <a:solidFill>
                    <a:schemeClr val="dk1"/>
                  </a:solidFill>
                  <a:latin typeface="Calibri"/>
                  <a:ea typeface="Calibri"/>
                  <a:cs typeface="Calibri"/>
                  <a:sym typeface="Calibri"/>
                </a:rPr>
                <a:t>Para acompanhamento direto de estágio supervisionado, estabelecido por curso, o servidor docente poderá computar, em sua carga horária de trabalho semanal, 7,5 (sete e meio) pontos para cada curso. Parágrafo único. Para efeito da pontuação prevista no caput, deverá ser observado o limite máximo de dois cursos para o acompanhamento direto de estágio supervisionado.</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27" name="Google Shape;5227;p88"/>
          <p:cNvGrpSpPr/>
          <p:nvPr/>
        </p:nvGrpSpPr>
        <p:grpSpPr>
          <a:xfrm>
            <a:off x="70903" y="5646513"/>
            <a:ext cx="11880468" cy="695421"/>
            <a:chOff x="45776" y="3973141"/>
            <a:chExt cx="11880468" cy="695421"/>
          </a:xfrm>
        </p:grpSpPr>
        <p:sp>
          <p:nvSpPr>
            <p:cNvPr id="5228" name="Google Shape;5228;p8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229" name="Google Shape;5229;p88"/>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4" name="Shape 5234"/>
        <p:cNvGrpSpPr/>
        <p:nvPr/>
      </p:nvGrpSpPr>
      <p:grpSpPr>
        <a:xfrm>
          <a:off x="0" y="0"/>
          <a:ext cx="0" cy="0"/>
          <a:chOff x="0" y="0"/>
          <a:chExt cx="0" cy="0"/>
        </a:xfrm>
      </p:grpSpPr>
      <p:sp>
        <p:nvSpPr>
          <p:cNvPr id="5235" name="Google Shape;5235;g1dfd49864dd_0_69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236" name="Google Shape;5236;g1dfd49864dd_0_69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237" name="Google Shape;5237;g1dfd49864dd_0_69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238" name="Google Shape;5238;g1dfd49864dd_0_6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239" name="Google Shape;5239;g1dfd49864dd_0_69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240" name="Google Shape;5240;g1dfd49864dd_0_694"/>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241" name="Google Shape;5241;g1dfd49864dd_0_69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242" name="Google Shape;5242;g1dfd49864dd_0_6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243" name="Google Shape;5243;g1dfd49864dd_0_694"/>
          <p:cNvGrpSpPr/>
          <p:nvPr/>
        </p:nvGrpSpPr>
        <p:grpSpPr>
          <a:xfrm>
            <a:off x="55915" y="3353341"/>
            <a:ext cx="11880531" cy="1539300"/>
            <a:chOff x="30789" y="2740809"/>
            <a:chExt cx="11880531" cy="1539300"/>
          </a:xfrm>
        </p:grpSpPr>
        <p:sp>
          <p:nvSpPr>
            <p:cNvPr id="5244" name="Google Shape;5244;g1dfd49864dd_0_694"/>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245" name="Google Shape;5245;g1dfd49864dd_0_694"/>
            <p:cNvSpPr txBox="1"/>
            <p:nvPr/>
          </p:nvSpPr>
          <p:spPr>
            <a:xfrm>
              <a:off x="1540919" y="2740809"/>
              <a:ext cx="10370400" cy="153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acompanhamento semidireto de estágio supervisionado, estabelecido por curso, o servidor docente poderá computar, em sua carga horária de trabalho semanal, 5 (cinco) pontos para cada curso. Parágrafo único. Para efeito da pontuação prevista no caput, deverá ser observado o limite máximo de dois cursos para o acompanhamento semidireto de estágio supervisionado.</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46" name="Google Shape;5246;g1dfd49864dd_0_694"/>
          <p:cNvGrpSpPr/>
          <p:nvPr/>
        </p:nvGrpSpPr>
        <p:grpSpPr>
          <a:xfrm>
            <a:off x="70903" y="5646513"/>
            <a:ext cx="11880468" cy="695421"/>
            <a:chOff x="45776" y="3973141"/>
            <a:chExt cx="11880468" cy="695421"/>
          </a:xfrm>
        </p:grpSpPr>
        <p:sp>
          <p:nvSpPr>
            <p:cNvPr id="5247" name="Google Shape;5247;g1dfd49864dd_0_69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248" name="Google Shape;5248;g1dfd49864dd_0_694"/>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3" name="Shape 5253"/>
        <p:cNvGrpSpPr/>
        <p:nvPr/>
      </p:nvGrpSpPr>
      <p:grpSpPr>
        <a:xfrm>
          <a:off x="0" y="0"/>
          <a:ext cx="0" cy="0"/>
          <a:chOff x="0" y="0"/>
          <a:chExt cx="0" cy="0"/>
        </a:xfrm>
      </p:grpSpPr>
      <p:sp>
        <p:nvSpPr>
          <p:cNvPr id="5254" name="Google Shape;5254;g1dfd49864dd_0_71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255" name="Google Shape;5255;g1dfd49864dd_0_71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256" name="Google Shape;5256;g1dfd49864dd_0_71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257" name="Google Shape;5257;g1dfd49864dd_0_7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258" name="Google Shape;5258;g1dfd49864dd_0_71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259" name="Google Shape;5259;g1dfd49864dd_0_713"/>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260" name="Google Shape;5260;g1dfd49864dd_0_71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261" name="Google Shape;5261;g1dfd49864dd_0_71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262" name="Google Shape;5262;g1dfd49864dd_0_713"/>
          <p:cNvGrpSpPr/>
          <p:nvPr/>
        </p:nvGrpSpPr>
        <p:grpSpPr>
          <a:xfrm>
            <a:off x="55915" y="3353341"/>
            <a:ext cx="11880531" cy="1554600"/>
            <a:chOff x="30789" y="2740809"/>
            <a:chExt cx="11880531" cy="1554600"/>
          </a:xfrm>
        </p:grpSpPr>
        <p:sp>
          <p:nvSpPr>
            <p:cNvPr id="5263" name="Google Shape;5263;g1dfd49864dd_0_713"/>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264" name="Google Shape;5264;g1dfd49864dd_0_713"/>
            <p:cNvSpPr txBox="1"/>
            <p:nvPr/>
          </p:nvSpPr>
          <p:spPr>
            <a:xfrm>
              <a:off x="1540919" y="2740809"/>
              <a:ext cx="10370400" cy="155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acompanhamento indireto de estágio supervisionado, estabelecido por curso, o servidor docente poderá computar, em sua carga horária de trabalho semanal, 2,5 (dois e meio) pontos para cada curso. Parágrafo único. Para efeito da pontuação prevista no caput, deverá ser observado o limite máximo de dois cursos para o acompanhamento indireto de estágio supervisionado.</a:t>
              </a:r>
              <a:endParaRPr b="1" sz="1900">
                <a:solidFill>
                  <a:schemeClr val="dk1"/>
                </a:solidFill>
                <a:latin typeface="Calibri"/>
                <a:ea typeface="Calibri"/>
                <a:cs typeface="Calibri"/>
                <a:sym typeface="Calibri"/>
              </a:endParaRPr>
            </a:p>
          </p:txBody>
        </p:sp>
      </p:grpSp>
      <p:grpSp>
        <p:nvGrpSpPr>
          <p:cNvPr id="5265" name="Google Shape;5265;g1dfd49864dd_0_713"/>
          <p:cNvGrpSpPr/>
          <p:nvPr/>
        </p:nvGrpSpPr>
        <p:grpSpPr>
          <a:xfrm>
            <a:off x="70903" y="5646513"/>
            <a:ext cx="11880468" cy="695421"/>
            <a:chOff x="45776" y="3973141"/>
            <a:chExt cx="11880468" cy="695421"/>
          </a:xfrm>
        </p:grpSpPr>
        <p:sp>
          <p:nvSpPr>
            <p:cNvPr id="5266" name="Google Shape;5266;g1dfd49864dd_0_71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267" name="Google Shape;5267;g1dfd49864dd_0_713"/>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2" name="Shape 5272"/>
        <p:cNvGrpSpPr/>
        <p:nvPr/>
      </p:nvGrpSpPr>
      <p:grpSpPr>
        <a:xfrm>
          <a:off x="0" y="0"/>
          <a:ext cx="0" cy="0"/>
          <a:chOff x="0" y="0"/>
          <a:chExt cx="0" cy="0"/>
        </a:xfrm>
      </p:grpSpPr>
      <p:sp>
        <p:nvSpPr>
          <p:cNvPr id="5273" name="Google Shape;5273;g1dfd49864dd_0_73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274" name="Google Shape;5274;g1dfd49864dd_0_73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275" name="Google Shape;5275;g1dfd49864dd_0_73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276" name="Google Shape;5276;g1dfd49864dd_0_73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277" name="Google Shape;5277;g1dfd49864dd_0_73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278" name="Google Shape;5278;g1dfd49864dd_0_732"/>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279" name="Google Shape;5279;g1dfd49864dd_0_73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280" name="Google Shape;5280;g1dfd49864dd_0_73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281" name="Google Shape;5281;g1dfd49864dd_0_732"/>
          <p:cNvGrpSpPr/>
          <p:nvPr/>
        </p:nvGrpSpPr>
        <p:grpSpPr>
          <a:xfrm>
            <a:off x="55915" y="3353341"/>
            <a:ext cx="11880531" cy="1262100"/>
            <a:chOff x="30789" y="2740809"/>
            <a:chExt cx="11880531" cy="1262100"/>
          </a:xfrm>
        </p:grpSpPr>
        <p:sp>
          <p:nvSpPr>
            <p:cNvPr id="5282" name="Google Shape;5282;g1dfd49864dd_0_732"/>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283" name="Google Shape;5283;g1dfd49864dd_0_732"/>
            <p:cNvSpPr txBox="1"/>
            <p:nvPr/>
          </p:nvSpPr>
          <p:spPr>
            <a:xfrm>
              <a:off x="1540919" y="274080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supervisão de monitoria, estabelecida por curso, o servidor docente poderá computar, em sua carga horária de trabalho semanal, 1 (um) ponto para cada disciplina. Parágrafo único. Para efeito da pontuação prevista no caput, deverá ser observado o limite máximo de duas disciplinas para a supervisão de monitoria.</a:t>
              </a:r>
              <a:endParaRPr b="1" sz="1900">
                <a:solidFill>
                  <a:schemeClr val="dk1"/>
                </a:solidFill>
                <a:latin typeface="Calibri"/>
                <a:ea typeface="Calibri"/>
                <a:cs typeface="Calibri"/>
                <a:sym typeface="Calibri"/>
              </a:endParaRPr>
            </a:p>
          </p:txBody>
        </p:sp>
      </p:grpSp>
      <p:grpSp>
        <p:nvGrpSpPr>
          <p:cNvPr id="5284" name="Google Shape;5284;g1dfd49864dd_0_732"/>
          <p:cNvGrpSpPr/>
          <p:nvPr/>
        </p:nvGrpSpPr>
        <p:grpSpPr>
          <a:xfrm>
            <a:off x="70903" y="5646513"/>
            <a:ext cx="11880468" cy="695421"/>
            <a:chOff x="45776" y="3973141"/>
            <a:chExt cx="11880468" cy="695421"/>
          </a:xfrm>
        </p:grpSpPr>
        <p:sp>
          <p:nvSpPr>
            <p:cNvPr id="5285" name="Google Shape;5285;g1dfd49864dd_0_73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286" name="Google Shape;5286;g1dfd49864dd_0_732"/>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1" name="Shape 5291"/>
        <p:cNvGrpSpPr/>
        <p:nvPr/>
      </p:nvGrpSpPr>
      <p:grpSpPr>
        <a:xfrm>
          <a:off x="0" y="0"/>
          <a:ext cx="0" cy="0"/>
          <a:chOff x="0" y="0"/>
          <a:chExt cx="0" cy="0"/>
        </a:xfrm>
      </p:grpSpPr>
      <p:sp>
        <p:nvSpPr>
          <p:cNvPr id="5292" name="Google Shape;5292;g1dfd49864dd_0_75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293" name="Google Shape;5293;g1dfd49864dd_0_75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294" name="Google Shape;5294;g1dfd49864dd_0_75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295" name="Google Shape;5295;g1dfd49864dd_0_7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296" name="Google Shape;5296;g1dfd49864dd_0_75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297" name="Google Shape;5297;g1dfd49864dd_0_751"/>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298" name="Google Shape;5298;g1dfd49864dd_0_75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299" name="Google Shape;5299;g1dfd49864dd_0_75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300" name="Google Shape;5300;g1dfd49864dd_0_751"/>
          <p:cNvGrpSpPr/>
          <p:nvPr/>
        </p:nvGrpSpPr>
        <p:grpSpPr>
          <a:xfrm>
            <a:off x="55915" y="3353341"/>
            <a:ext cx="11880531" cy="1554600"/>
            <a:chOff x="30789" y="2740809"/>
            <a:chExt cx="11880531" cy="1554600"/>
          </a:xfrm>
        </p:grpSpPr>
        <p:sp>
          <p:nvSpPr>
            <p:cNvPr id="5301" name="Google Shape;5301;g1dfd49864dd_0_751"/>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302" name="Google Shape;5302;g1dfd49864dd_0_751"/>
            <p:cNvSpPr txBox="1"/>
            <p:nvPr/>
          </p:nvSpPr>
          <p:spPr>
            <a:xfrm>
              <a:off x="1540919" y="2740809"/>
              <a:ext cx="10370400" cy="155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A hora-aula de iniciação desportiva ou aula em academia terá como fator de ponderação 1,75 (uma vírgula setenta e cinco) pontos na conversão em pontos, permitindo que na carga horária semanal do servidor docente seja contemplado o tempo para planejamento. Parágrafo único: Fica estabelecido como limite máximo para a carga horária do servidor docente em aulas de iniciação desportiva e/ou aulas na academia 10 (dez) horas-aula semanais.</a:t>
              </a:r>
              <a:endParaRPr b="1" sz="1900">
                <a:solidFill>
                  <a:schemeClr val="dk1"/>
                </a:solidFill>
                <a:latin typeface="Calibri"/>
                <a:ea typeface="Calibri"/>
                <a:cs typeface="Calibri"/>
                <a:sym typeface="Calibri"/>
              </a:endParaRPr>
            </a:p>
          </p:txBody>
        </p:sp>
      </p:grpSp>
      <p:grpSp>
        <p:nvGrpSpPr>
          <p:cNvPr id="5303" name="Google Shape;5303;g1dfd49864dd_0_751"/>
          <p:cNvGrpSpPr/>
          <p:nvPr/>
        </p:nvGrpSpPr>
        <p:grpSpPr>
          <a:xfrm>
            <a:off x="70903" y="5646513"/>
            <a:ext cx="11880468" cy="695421"/>
            <a:chOff x="45776" y="3973141"/>
            <a:chExt cx="11880468" cy="695421"/>
          </a:xfrm>
        </p:grpSpPr>
        <p:sp>
          <p:nvSpPr>
            <p:cNvPr id="5304" name="Google Shape;5304;g1dfd49864dd_0_75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305" name="Google Shape;5305;g1dfd49864dd_0_751"/>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0" name="Shape 5310"/>
        <p:cNvGrpSpPr/>
        <p:nvPr/>
      </p:nvGrpSpPr>
      <p:grpSpPr>
        <a:xfrm>
          <a:off x="0" y="0"/>
          <a:ext cx="0" cy="0"/>
          <a:chOff x="0" y="0"/>
          <a:chExt cx="0" cy="0"/>
        </a:xfrm>
      </p:grpSpPr>
      <p:sp>
        <p:nvSpPr>
          <p:cNvPr id="5311" name="Google Shape;5311;g1dfd49864dd_0_77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312" name="Google Shape;5312;g1dfd49864dd_0_77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313" name="Google Shape;5313;g1dfd49864dd_0_77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314" name="Google Shape;5314;g1dfd49864dd_0_7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315" name="Google Shape;5315;g1dfd49864dd_0_77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316" name="Google Shape;5316;g1dfd49864dd_0_77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317" name="Google Shape;5317;g1dfd49864dd_0_77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318" name="Google Shape;5318;g1dfd49864dd_0_7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319" name="Google Shape;5319;g1dfd49864dd_0_770"/>
          <p:cNvGrpSpPr/>
          <p:nvPr/>
        </p:nvGrpSpPr>
        <p:grpSpPr>
          <a:xfrm>
            <a:off x="55915" y="3353341"/>
            <a:ext cx="11880531" cy="1847100"/>
            <a:chOff x="30789" y="2740809"/>
            <a:chExt cx="11880531" cy="1847100"/>
          </a:xfrm>
        </p:grpSpPr>
        <p:sp>
          <p:nvSpPr>
            <p:cNvPr id="5320" name="Google Shape;5320;g1dfd49864dd_0_77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321" name="Google Shape;5321;g1dfd49864dd_0_770"/>
            <p:cNvSpPr txBox="1"/>
            <p:nvPr/>
          </p:nvSpPr>
          <p:spPr>
            <a:xfrm>
              <a:off x="1540919" y="274080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 hora-aula de regência em disciplinas de pós-graduação terá como fator de ponderação 1,75 (uma vírgula setenta e cinco) pontos na conversão em pontos, permitindo que na carga horária semanal do servidor docente seja contemplado o tempo para planejamento. Parágrafo único: a carga horária semanal do servidor docente em regência de disciplinas de pós-graduação será calculada dividindo-se o número de aulas do curso, ministradas no semestre, por 18 (dezoito) semanas letivas do semestre.  </a:t>
              </a:r>
              <a:endParaRPr b="1" sz="1900">
                <a:solidFill>
                  <a:schemeClr val="dk1"/>
                </a:solidFill>
                <a:latin typeface="Calibri"/>
                <a:ea typeface="Calibri"/>
                <a:cs typeface="Calibri"/>
                <a:sym typeface="Calibri"/>
              </a:endParaRPr>
            </a:p>
          </p:txBody>
        </p:sp>
      </p:grpSp>
      <p:grpSp>
        <p:nvGrpSpPr>
          <p:cNvPr id="5322" name="Google Shape;5322;g1dfd49864dd_0_770"/>
          <p:cNvGrpSpPr/>
          <p:nvPr/>
        </p:nvGrpSpPr>
        <p:grpSpPr>
          <a:xfrm>
            <a:off x="70903" y="5646513"/>
            <a:ext cx="11880468" cy="695421"/>
            <a:chOff x="45776" y="3973141"/>
            <a:chExt cx="11880468" cy="695421"/>
          </a:xfrm>
        </p:grpSpPr>
        <p:sp>
          <p:nvSpPr>
            <p:cNvPr id="5323" name="Google Shape;5323;g1dfd49864dd_0_77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324" name="Google Shape;5324;g1dfd49864dd_0_770"/>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9" name="Shape 5329"/>
        <p:cNvGrpSpPr/>
        <p:nvPr/>
      </p:nvGrpSpPr>
      <p:grpSpPr>
        <a:xfrm>
          <a:off x="0" y="0"/>
          <a:ext cx="0" cy="0"/>
          <a:chOff x="0" y="0"/>
          <a:chExt cx="0" cy="0"/>
        </a:xfrm>
      </p:grpSpPr>
      <p:sp>
        <p:nvSpPr>
          <p:cNvPr id="5330" name="Google Shape;5330;g1dfd49864dd_0_79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331" name="Google Shape;5331;g1dfd49864dd_0_79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332" name="Google Shape;5332;g1dfd49864dd_0_79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333" name="Google Shape;5333;g1dfd49864dd_0_79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334" name="Google Shape;5334;g1dfd49864dd_0_79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335" name="Google Shape;5335;g1dfd49864dd_0_79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336" name="Google Shape;5336;g1dfd49864dd_0_79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337" name="Google Shape;5337;g1dfd49864dd_0_79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338" name="Google Shape;5338;g1dfd49864dd_0_790"/>
          <p:cNvGrpSpPr/>
          <p:nvPr/>
        </p:nvGrpSpPr>
        <p:grpSpPr>
          <a:xfrm>
            <a:off x="55915" y="3353341"/>
            <a:ext cx="11880531" cy="1061257"/>
            <a:chOff x="30789" y="2740809"/>
            <a:chExt cx="11880531" cy="1061257"/>
          </a:xfrm>
        </p:grpSpPr>
        <p:sp>
          <p:nvSpPr>
            <p:cNvPr id="5339" name="Google Shape;5339;g1dfd49864dd_0_79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340" name="Google Shape;5340;g1dfd49864dd_0_790"/>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O atendimento ao discente em regime de dependência será contabilizado por disciplina de dependência, sendo atribuídos 2 (dois) pontos por cada disciplina, sendo o limite máximo de 5 (cinco) disciplinas.</a:t>
              </a:r>
              <a:endParaRPr b="1" sz="1900">
                <a:solidFill>
                  <a:schemeClr val="dk1"/>
                </a:solidFill>
                <a:latin typeface="Calibri"/>
                <a:ea typeface="Calibri"/>
                <a:cs typeface="Calibri"/>
                <a:sym typeface="Calibri"/>
              </a:endParaRPr>
            </a:p>
          </p:txBody>
        </p:sp>
      </p:grpSp>
      <p:grpSp>
        <p:nvGrpSpPr>
          <p:cNvPr id="5341" name="Google Shape;5341;g1dfd49864dd_0_790"/>
          <p:cNvGrpSpPr/>
          <p:nvPr/>
        </p:nvGrpSpPr>
        <p:grpSpPr>
          <a:xfrm>
            <a:off x="70903" y="5646513"/>
            <a:ext cx="11880468" cy="695421"/>
            <a:chOff x="45776" y="3973141"/>
            <a:chExt cx="11880468" cy="695421"/>
          </a:xfrm>
        </p:grpSpPr>
        <p:sp>
          <p:nvSpPr>
            <p:cNvPr id="5342" name="Google Shape;5342;g1dfd49864dd_0_7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343" name="Google Shape;5343;g1dfd49864dd_0_790"/>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1e0d4280c43_1_1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579" name="Google Shape;579;g1e0d4280c43_1_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80" name="Google Shape;580;g1e0d4280c43_1_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81" name="Google Shape;581;g1e0d4280c43_1_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82" name="Google Shape;582;g1e0d4280c43_1_18"/>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83" name="Google Shape;583;g1e0d4280c43_1_18"/>
          <p:cNvSpPr txBox="1"/>
          <p:nvPr/>
        </p:nvSpPr>
        <p:spPr>
          <a:xfrm>
            <a:off x="1580975" y="1944575"/>
            <a:ext cx="10370400" cy="179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rgbClr val="000000"/>
                </a:solidFill>
                <a:latin typeface="Calibri"/>
                <a:ea typeface="Calibri"/>
                <a:cs typeface="Calibri"/>
                <a:sym typeface="Calibri"/>
              </a:rPr>
              <a:t>Para o efetivo cumprimento das atividades acadêmicas programadas, o Departamento de Áreas Acadêmicas fixará a distribuição da carga horária semanal de trabalho do servidor docente</a:t>
            </a:r>
            <a:r>
              <a:rPr b="0" i="0" lang="pt-BR" sz="1900" u="none" strike="noStrike">
                <a:solidFill>
                  <a:srgbClr val="1E1E00"/>
                </a:solidFill>
                <a:latin typeface="Calibri"/>
                <a:ea typeface="Calibri"/>
                <a:cs typeface="Calibri"/>
                <a:sym typeface="Calibri"/>
              </a:rPr>
              <a:t>, </a:t>
            </a:r>
            <a:r>
              <a:rPr b="0" i="0" lang="pt-BR" sz="1900" u="none" strike="noStrike">
                <a:solidFill>
                  <a:srgbClr val="000000"/>
                </a:solidFill>
                <a:latin typeface="Calibri"/>
                <a:ea typeface="Calibri"/>
                <a:cs typeface="Calibri"/>
                <a:sym typeface="Calibri"/>
              </a:rPr>
              <a:t>de acordo com os termos desta Resolução</a:t>
            </a:r>
            <a:r>
              <a:rPr b="0" i="0" lang="pt-BR" sz="1900" u="none" strike="noStrike">
                <a:solidFill>
                  <a:srgbClr val="505000"/>
                </a:solidFill>
                <a:latin typeface="Calibri"/>
                <a:ea typeface="Calibri"/>
                <a:cs typeface="Calibri"/>
                <a:sym typeface="Calibri"/>
              </a:rPr>
              <a:t>.</a:t>
            </a:r>
            <a:endParaRPr sz="1300"/>
          </a:p>
          <a:p>
            <a:pPr indent="451104" lvl="0" marL="94475" marR="0" rtl="0" algn="just">
              <a:spcBef>
                <a:spcPts val="96"/>
              </a:spcBef>
              <a:spcAft>
                <a:spcPts val="0"/>
              </a:spcAft>
              <a:buNone/>
            </a:pPr>
            <a:r>
              <a:rPr b="0" i="0" lang="pt-BR" sz="1700" u="none" strike="noStrike">
                <a:solidFill>
                  <a:srgbClr val="000000"/>
                </a:solidFill>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a:t>
            </a:r>
            <a:r>
              <a:rPr b="0" i="0" lang="pt-BR" sz="1700" u="none" strike="noStrike">
                <a:solidFill>
                  <a:srgbClr val="EFEF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observados os dispositivos legais vigentes.</a:t>
            </a:r>
            <a:endParaRPr sz="1800">
              <a:solidFill>
                <a:schemeClr val="dk1"/>
              </a:solidFill>
              <a:latin typeface="Calibri"/>
              <a:ea typeface="Calibri"/>
              <a:cs typeface="Calibri"/>
              <a:sym typeface="Calibri"/>
            </a:endParaRPr>
          </a:p>
        </p:txBody>
      </p:sp>
      <p:sp>
        <p:nvSpPr>
          <p:cNvPr id="584" name="Google Shape;584;g1e0d4280c43_1_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85" name="Google Shape;585;g1e0d4280c43_1_1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rgbClr val="0000FF"/>
                </a:solidFill>
                <a:latin typeface="Calibri"/>
                <a:ea typeface="Calibri"/>
                <a:cs typeface="Calibri"/>
                <a:sym typeface="Calibri"/>
              </a:rPr>
              <a:t>Inhumas</a:t>
            </a:r>
            <a:endParaRPr sz="2200">
              <a:solidFill>
                <a:srgbClr val="0000FF"/>
              </a:solidFill>
              <a:latin typeface="Calibri"/>
              <a:ea typeface="Calibri"/>
              <a:cs typeface="Calibri"/>
              <a:sym typeface="Calibri"/>
            </a:endParaRPr>
          </a:p>
        </p:txBody>
      </p:sp>
      <p:grpSp>
        <p:nvGrpSpPr>
          <p:cNvPr id="586" name="Google Shape;586;g1e0d4280c43_1_18"/>
          <p:cNvGrpSpPr/>
          <p:nvPr/>
        </p:nvGrpSpPr>
        <p:grpSpPr>
          <a:xfrm>
            <a:off x="70903" y="3915775"/>
            <a:ext cx="11880468" cy="877200"/>
            <a:chOff x="45776" y="3259034"/>
            <a:chExt cx="11880468" cy="877200"/>
          </a:xfrm>
        </p:grpSpPr>
        <p:sp>
          <p:nvSpPr>
            <p:cNvPr id="587" name="Google Shape;587;g1e0d4280c43_1_18"/>
            <p:cNvSpPr txBox="1"/>
            <p:nvPr/>
          </p:nvSpPr>
          <p:spPr>
            <a:xfrm>
              <a:off x="45776" y="3464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88" name="Google Shape;588;g1e0d4280c43_1_18"/>
            <p:cNvSpPr txBox="1"/>
            <p:nvPr/>
          </p:nvSpPr>
          <p:spPr>
            <a:xfrm>
              <a:off x="1555844" y="3259034"/>
              <a:ext cx="10370400" cy="877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700">
                  <a:latin typeface="Calibri"/>
                  <a:ea typeface="Calibri"/>
                  <a:cs typeface="Calibri"/>
                  <a:sym typeface="Calibri"/>
                </a:rPr>
                <a:t>Art. 2º. Para o efetivo cumprimento das atividades acadêmicas programadas, o Departamento de Áreas Acadêmicas </a:t>
              </a:r>
              <a:r>
                <a:rPr lang="pt-BR" sz="1700">
                  <a:solidFill>
                    <a:srgbClr val="0000FF"/>
                  </a:solidFill>
                  <a:latin typeface="Calibri"/>
                  <a:ea typeface="Calibri"/>
                  <a:cs typeface="Calibri"/>
                  <a:sym typeface="Calibri"/>
                </a:rPr>
                <a:t>em conjunto com a Gerência de Pesquisa, Pós-Graduação e Extensão e o docente</a:t>
              </a:r>
              <a:r>
                <a:rPr lang="pt-BR" sz="1700">
                  <a:latin typeface="Calibri"/>
                  <a:ea typeface="Calibri"/>
                  <a:cs typeface="Calibri"/>
                  <a:sym typeface="Calibri"/>
                </a:rPr>
                <a:t> fixará a distribuição da carga horária semanal de trabalho do servidor docente, de acordo com os termos desta Resolução.</a:t>
              </a:r>
              <a:endParaRPr sz="1500">
                <a:latin typeface="Calibri"/>
                <a:ea typeface="Calibri"/>
                <a:cs typeface="Calibri"/>
                <a:sym typeface="Calibri"/>
              </a:endParaRPr>
            </a:p>
          </p:txBody>
        </p:sp>
      </p:grpSp>
      <p:grpSp>
        <p:nvGrpSpPr>
          <p:cNvPr id="589" name="Google Shape;589;g1e0d4280c43_1_18"/>
          <p:cNvGrpSpPr/>
          <p:nvPr/>
        </p:nvGrpSpPr>
        <p:grpSpPr>
          <a:xfrm>
            <a:off x="70900" y="5333905"/>
            <a:ext cx="11880468" cy="966523"/>
            <a:chOff x="45776" y="3973141"/>
            <a:chExt cx="11880468" cy="467100"/>
          </a:xfrm>
        </p:grpSpPr>
        <p:sp>
          <p:nvSpPr>
            <p:cNvPr id="590" name="Google Shape;590;g1e0d4280c43_1_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sz="2000">
                  <a:solidFill>
                    <a:schemeClr val="dk1"/>
                  </a:solidFill>
                  <a:latin typeface="Century"/>
                  <a:ea typeface="Century"/>
                  <a:cs typeface="Century"/>
                  <a:sym typeface="Century"/>
                </a:rPr>
                <a:t>Justificativa </a:t>
              </a:r>
              <a:endParaRPr sz="2000">
                <a:solidFill>
                  <a:schemeClr val="dk1"/>
                </a:solidFill>
                <a:latin typeface="Calibri"/>
                <a:ea typeface="Calibri"/>
                <a:cs typeface="Calibri"/>
                <a:sym typeface="Calibri"/>
              </a:endParaRPr>
            </a:p>
          </p:txBody>
        </p:sp>
        <p:sp>
          <p:nvSpPr>
            <p:cNvPr id="591" name="Google Shape;591;g1e0d4280c43_1_18"/>
            <p:cNvSpPr txBox="1"/>
            <p:nvPr/>
          </p:nvSpPr>
          <p:spPr>
            <a:xfrm>
              <a:off x="1555844" y="4057891"/>
              <a:ext cx="10370400" cy="297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700">
                  <a:latin typeface="Calibri"/>
                  <a:ea typeface="Calibri"/>
                  <a:cs typeface="Calibri"/>
                  <a:sym typeface="Calibri"/>
                </a:rPr>
                <a:t>Incluir outros setores que também possuem informação sobre a jornada de trabalho dos professores e auxiliam no planejamento da oferta de Educação Profissional e Tecnológica no IFG.</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8" name="Shape 5348"/>
        <p:cNvGrpSpPr/>
        <p:nvPr/>
      </p:nvGrpSpPr>
      <p:grpSpPr>
        <a:xfrm>
          <a:off x="0" y="0"/>
          <a:ext cx="0" cy="0"/>
          <a:chOff x="0" y="0"/>
          <a:chExt cx="0" cy="0"/>
        </a:xfrm>
      </p:grpSpPr>
      <p:sp>
        <p:nvSpPr>
          <p:cNvPr id="5349" name="Google Shape;5349;g1dfd49864dd_0_80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350" name="Google Shape;5350;g1dfd49864dd_0_8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351" name="Google Shape;5351;g1dfd49864dd_0_8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352" name="Google Shape;5352;g1dfd49864dd_0_8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353" name="Google Shape;5353;g1dfd49864dd_0_80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354" name="Google Shape;5354;g1dfd49864dd_0_80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355" name="Google Shape;5355;g1dfd49864dd_0_80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356" name="Google Shape;5356;g1dfd49864dd_0_8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357" name="Google Shape;5357;g1dfd49864dd_0_809"/>
          <p:cNvGrpSpPr/>
          <p:nvPr/>
        </p:nvGrpSpPr>
        <p:grpSpPr>
          <a:xfrm>
            <a:off x="55915" y="2876253"/>
            <a:ext cx="11880481" cy="2724300"/>
            <a:chOff x="30789" y="2263722"/>
            <a:chExt cx="11880481" cy="2724300"/>
          </a:xfrm>
        </p:grpSpPr>
        <p:sp>
          <p:nvSpPr>
            <p:cNvPr id="5358" name="Google Shape;5358;g1dfd49864dd_0_809"/>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359" name="Google Shape;5359;g1dfd49864dd_0_809"/>
            <p:cNvSpPr txBox="1"/>
            <p:nvPr/>
          </p:nvSpPr>
          <p:spPr>
            <a:xfrm>
              <a:off x="1540869" y="2263721"/>
              <a:ext cx="10370400" cy="272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A distribuição da carga horária destinada às atividades de regência seguirão o seguinte fluxo: 1° passo: contabiliza-se o total de horas de cada área e atribui-se a carga horária mínima (de acordo com esta resolução) para cada docente da respectiva área; 2º passo: São contabilizadas as demais atividades de pesquisa e extensão, descritas nesta resolução, desenvolvidas pelos docentes. 3° passo: A distribuição da carga horária de regência remanescente será feita de forma proporcional a quantidades de horas necessárias para o docente integralizar a carga horária correspondente ao seu regime de trabalho 4° passo - Caso após a realização dos passos acima ainda restem horas de regência a serem atribuídas, os docentes da área, com mediação do Departamento de áreas acadêmicas definirão a melhor maneira de atendimento da demanda.</a:t>
              </a:r>
              <a:endParaRPr b="1" sz="1900">
                <a:solidFill>
                  <a:schemeClr val="dk1"/>
                </a:solidFill>
                <a:latin typeface="Calibri"/>
                <a:ea typeface="Calibri"/>
                <a:cs typeface="Calibri"/>
                <a:sym typeface="Calibri"/>
              </a:endParaRPr>
            </a:p>
          </p:txBody>
        </p:sp>
      </p:grpSp>
      <p:grpSp>
        <p:nvGrpSpPr>
          <p:cNvPr id="5360" name="Google Shape;5360;g1dfd49864dd_0_809"/>
          <p:cNvGrpSpPr/>
          <p:nvPr/>
        </p:nvGrpSpPr>
        <p:grpSpPr>
          <a:xfrm>
            <a:off x="70903" y="5646513"/>
            <a:ext cx="11880468" cy="467100"/>
            <a:chOff x="45776" y="3973141"/>
            <a:chExt cx="11880468" cy="467100"/>
          </a:xfrm>
        </p:grpSpPr>
        <p:sp>
          <p:nvSpPr>
            <p:cNvPr id="5361" name="Google Shape;5361;g1dfd49864dd_0_80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362" name="Google Shape;5362;g1dfd49864dd_0_80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Sistematizar a distribuição do trabalho docente de forma mais igualitária.</a:t>
              </a:r>
              <a:endParaRPr sz="1800">
                <a:solidFill>
                  <a:schemeClr val="dk1"/>
                </a:solidFill>
                <a:latin typeface="Calibri"/>
                <a:ea typeface="Calibri"/>
                <a:cs typeface="Calibri"/>
                <a:sym typeface="Calibri"/>
              </a:endParaRPr>
            </a:p>
          </p:txBody>
        </p:sp>
      </p:grpSp>
      <p:sp>
        <p:nvSpPr>
          <p:cNvPr id="5363" name="Google Shape;5363;g1dfd49864dd_0_80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8" name="Shape 5368"/>
        <p:cNvGrpSpPr/>
        <p:nvPr/>
      </p:nvGrpSpPr>
      <p:grpSpPr>
        <a:xfrm>
          <a:off x="0" y="0"/>
          <a:ext cx="0" cy="0"/>
          <a:chOff x="0" y="0"/>
          <a:chExt cx="0" cy="0"/>
        </a:xfrm>
      </p:grpSpPr>
      <p:sp>
        <p:nvSpPr>
          <p:cNvPr id="5369" name="Google Shape;5369;g1dfd49864dd_0_82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370" name="Google Shape;5370;g1dfd49864dd_0_82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371" name="Google Shape;5371;g1dfd49864dd_0_82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372" name="Google Shape;5372;g1dfd49864dd_0_82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373" name="Google Shape;5373;g1dfd49864dd_0_82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374" name="Google Shape;5374;g1dfd49864dd_0_82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375" name="Google Shape;5375;g1dfd49864dd_0_82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376" name="Google Shape;5376;g1dfd49864dd_0_828"/>
          <p:cNvSpPr txBox="1"/>
          <p:nvPr/>
        </p:nvSpPr>
        <p:spPr>
          <a:xfrm>
            <a:off x="6289875" y="1305000"/>
            <a:ext cx="4054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 e Aparecida de Goiânia</a:t>
            </a:r>
            <a:endParaRPr sz="2200">
              <a:solidFill>
                <a:schemeClr val="dk1"/>
              </a:solidFill>
              <a:latin typeface="Calibri"/>
              <a:ea typeface="Calibri"/>
              <a:cs typeface="Calibri"/>
              <a:sym typeface="Calibri"/>
            </a:endParaRPr>
          </a:p>
        </p:txBody>
      </p:sp>
      <p:grpSp>
        <p:nvGrpSpPr>
          <p:cNvPr id="5377" name="Google Shape;5377;g1dfd49864dd_0_828"/>
          <p:cNvGrpSpPr/>
          <p:nvPr/>
        </p:nvGrpSpPr>
        <p:grpSpPr>
          <a:xfrm>
            <a:off x="55915" y="3353341"/>
            <a:ext cx="11880531" cy="1554600"/>
            <a:chOff x="30789" y="2740809"/>
            <a:chExt cx="11880531" cy="1554600"/>
          </a:xfrm>
        </p:grpSpPr>
        <p:sp>
          <p:nvSpPr>
            <p:cNvPr id="5378" name="Google Shape;5378;g1dfd49864dd_0_828"/>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379" name="Google Shape;5379;g1dfd49864dd_0_828"/>
            <p:cNvSpPr txBox="1"/>
            <p:nvPr/>
          </p:nvSpPr>
          <p:spPr>
            <a:xfrm>
              <a:off x="1540919" y="2740809"/>
              <a:ext cx="10370400" cy="155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Outras atividades de ensino (visita técnica, olimpíadas, concursos de redação, entre outras) serão calculadas dividindo-se a quantidade de horas total do planejamento e execução da atividade por 18 (dezoito) semanas letivas do semestre. §1° Tais atividades poderão ser computadas na carga horária semanal do servidor docente, no limite máximo de 8 (oito) pontos. §2°. Tais atividades devem ser autorizadas pela Chefia de Departamento.</a:t>
              </a:r>
              <a:endParaRPr b="1" sz="1900">
                <a:solidFill>
                  <a:schemeClr val="dk1"/>
                </a:solidFill>
                <a:latin typeface="Calibri"/>
                <a:ea typeface="Calibri"/>
                <a:cs typeface="Calibri"/>
                <a:sym typeface="Calibri"/>
              </a:endParaRPr>
            </a:p>
          </p:txBody>
        </p:sp>
      </p:grpSp>
      <p:grpSp>
        <p:nvGrpSpPr>
          <p:cNvPr id="5380" name="Google Shape;5380;g1dfd49864dd_0_828"/>
          <p:cNvGrpSpPr/>
          <p:nvPr/>
        </p:nvGrpSpPr>
        <p:grpSpPr>
          <a:xfrm>
            <a:off x="70903" y="5646513"/>
            <a:ext cx="11880468" cy="695421"/>
            <a:chOff x="45776" y="3973141"/>
            <a:chExt cx="11880468" cy="695421"/>
          </a:xfrm>
        </p:grpSpPr>
        <p:sp>
          <p:nvSpPr>
            <p:cNvPr id="5381" name="Google Shape;5381;g1dfd49864dd_0_82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382" name="Google Shape;5382;g1dfd49864dd_0_82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Necessidade para o bom desempenho da atividade docente.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7" name="Shape 5387"/>
        <p:cNvGrpSpPr/>
        <p:nvPr/>
      </p:nvGrpSpPr>
      <p:grpSpPr>
        <a:xfrm>
          <a:off x="0" y="0"/>
          <a:ext cx="0" cy="0"/>
          <a:chOff x="0" y="0"/>
          <a:chExt cx="0" cy="0"/>
        </a:xfrm>
      </p:grpSpPr>
      <p:sp>
        <p:nvSpPr>
          <p:cNvPr id="5388" name="Google Shape;5388;g1e0d0cf702b_0_10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389" name="Google Shape;5389;g1e0d0cf702b_0_10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390" name="Google Shape;5390;g1e0d0cf702b_0_10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391" name="Google Shape;5391;g1e0d0cf702b_0_10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392" name="Google Shape;5392;g1e0d0cf702b_0_105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393" name="Google Shape;5393;g1e0d0cf702b_0_105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394" name="Google Shape;5394;g1e0d0cf702b_0_10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395" name="Google Shape;5395;g1e0d0cf702b_0_1058"/>
          <p:cNvSpPr txBox="1"/>
          <p:nvPr/>
        </p:nvSpPr>
        <p:spPr>
          <a:xfrm>
            <a:off x="6289875" y="1305000"/>
            <a:ext cx="4054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5396" name="Google Shape;5396;g1e0d0cf702b_0_1058"/>
          <p:cNvGrpSpPr/>
          <p:nvPr/>
        </p:nvGrpSpPr>
        <p:grpSpPr>
          <a:xfrm>
            <a:off x="55915" y="3122166"/>
            <a:ext cx="11880481" cy="1292432"/>
            <a:chOff x="30789" y="2509634"/>
            <a:chExt cx="11880481" cy="1292432"/>
          </a:xfrm>
        </p:grpSpPr>
        <p:sp>
          <p:nvSpPr>
            <p:cNvPr id="5397" name="Google Shape;5397;g1e0d0cf702b_0_1058"/>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398" name="Google Shape;5398;g1e0d0cf702b_0_1058"/>
            <p:cNvSpPr txBox="1"/>
            <p:nvPr/>
          </p:nvSpPr>
          <p:spPr>
            <a:xfrm>
              <a:off x="1540869" y="2509634"/>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___Fica estabelecido como limite de carga horária mínima: I. 4 (quatro) horas-aula ou 6 (seis) horas-relógio para o servidor docente em regime de trabalho de 20 horas semanais; II. 6 (seis) horas-aula ou 8 (oito) horas-relógio para o servidor docente em regime de trabalho de 40 horas semanais ou dedicação exclusiva (DE).</a:t>
              </a:r>
              <a:endParaRPr b="1" sz="1900">
                <a:solidFill>
                  <a:schemeClr val="dk1"/>
                </a:solidFill>
                <a:latin typeface="Calibri"/>
                <a:ea typeface="Calibri"/>
                <a:cs typeface="Calibri"/>
                <a:sym typeface="Calibri"/>
              </a:endParaRPr>
            </a:p>
          </p:txBody>
        </p:sp>
      </p:grpSp>
      <p:grpSp>
        <p:nvGrpSpPr>
          <p:cNvPr id="5399" name="Google Shape;5399;g1e0d0cf702b_0_1058"/>
          <p:cNvGrpSpPr/>
          <p:nvPr/>
        </p:nvGrpSpPr>
        <p:grpSpPr>
          <a:xfrm>
            <a:off x="70903" y="5002734"/>
            <a:ext cx="11865493" cy="1754700"/>
            <a:chOff x="45776" y="3329362"/>
            <a:chExt cx="11865493" cy="1754700"/>
          </a:xfrm>
        </p:grpSpPr>
        <p:sp>
          <p:nvSpPr>
            <p:cNvPr id="5400" name="Google Shape;5400;g1e0d0cf702b_0_10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401" name="Google Shape;5401;g1e0d0cf702b_0_1058"/>
            <p:cNvSpPr txBox="1"/>
            <p:nvPr/>
          </p:nvSpPr>
          <p:spPr>
            <a:xfrm>
              <a:off x="1540869" y="3329362"/>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Em consonância com os princípios adotados nesta proposta de resolução, é necessário garantir ao docente carga horária para que atue no tripé ensino, pesquisa e extensão. Para o docente que, excepcionalmente e por interesse próprio, atue apenas no ensino, deve ser garantido a equivalência de hora regência e hora preparação e planejamento de aulas. Com a carga horária de regência máxima de 18h, o docente que atua somente no ensino fica com uma carga horária total de 36h, deixando 4h reservadas para a participação em reuniões pedagógicas e atendimento aos estudantes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6" name="Shape 5406"/>
        <p:cNvGrpSpPr/>
        <p:nvPr/>
      </p:nvGrpSpPr>
      <p:grpSpPr>
        <a:xfrm>
          <a:off x="0" y="0"/>
          <a:ext cx="0" cy="0"/>
          <a:chOff x="0" y="0"/>
          <a:chExt cx="0" cy="0"/>
        </a:xfrm>
      </p:grpSpPr>
      <p:sp>
        <p:nvSpPr>
          <p:cNvPr id="5407" name="Google Shape;5407;g1e0d0cf702b_0_30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408" name="Google Shape;5408;g1e0d0cf702b_0_3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409" name="Google Shape;5409;g1e0d0cf702b_0_3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410" name="Google Shape;5410;g1e0d0cf702b_0_3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411" name="Google Shape;5411;g1e0d0cf702b_0_30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412" name="Google Shape;5412;g1e0d0cf702b_0_309"/>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413" name="Google Shape;5413;g1e0d0cf702b_0_30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414" name="Google Shape;5414;g1e0d0cf702b_0_3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415" name="Google Shape;5415;g1e0d0cf702b_0_309"/>
          <p:cNvGrpSpPr/>
          <p:nvPr/>
        </p:nvGrpSpPr>
        <p:grpSpPr>
          <a:xfrm>
            <a:off x="55903" y="3377100"/>
            <a:ext cx="11978897" cy="969600"/>
            <a:chOff x="-67536" y="2263718"/>
            <a:chExt cx="11978897" cy="969600"/>
          </a:xfrm>
        </p:grpSpPr>
        <p:sp>
          <p:nvSpPr>
            <p:cNvPr id="5416" name="Google Shape;5416;g1e0d0cf702b_0_309"/>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417" name="Google Shape;5417;g1e0d0cf702b_0_309"/>
            <p:cNvSpPr txBox="1"/>
            <p:nvPr/>
          </p:nvSpPr>
          <p:spPr>
            <a:xfrm>
              <a:off x="1427560" y="2263718"/>
              <a:ext cx="104838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Todo docente deverá exercer atividade de regência respeitado os quantitativos limites máximos intransponíveis desta lei.</a:t>
              </a:r>
              <a:endParaRPr b="1" sz="19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5418" name="Google Shape;5418;g1e0d0cf702b_0_309"/>
          <p:cNvGrpSpPr/>
          <p:nvPr/>
        </p:nvGrpSpPr>
        <p:grpSpPr>
          <a:xfrm>
            <a:off x="70903" y="5556834"/>
            <a:ext cx="11880593" cy="556779"/>
            <a:chOff x="45776" y="3883462"/>
            <a:chExt cx="11880593" cy="556779"/>
          </a:xfrm>
        </p:grpSpPr>
        <p:sp>
          <p:nvSpPr>
            <p:cNvPr id="5419" name="Google Shape;5419;g1e0d0cf702b_0_30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420" name="Google Shape;5420;g1e0d0cf702b_0_309"/>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 atividade de regência é imprescindível à atividade docente</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
        <p:nvSpPr>
          <p:cNvPr id="5421" name="Google Shape;5421;g1e0d0cf702b_0_30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22" name="Google Shape;5422;g1e0d0cf702b_0_30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7" name="Shape 5427"/>
        <p:cNvGrpSpPr/>
        <p:nvPr/>
      </p:nvGrpSpPr>
      <p:grpSpPr>
        <a:xfrm>
          <a:off x="0" y="0"/>
          <a:ext cx="0" cy="0"/>
          <a:chOff x="0" y="0"/>
          <a:chExt cx="0" cy="0"/>
        </a:xfrm>
      </p:grpSpPr>
      <p:sp>
        <p:nvSpPr>
          <p:cNvPr id="5428" name="Google Shape;5428;g1e0d0cf702b_0_26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429" name="Google Shape;5429;g1e0d0cf702b_0_26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430" name="Google Shape;5430;g1e0d0cf702b_0_26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431" name="Google Shape;5431;g1e0d0cf702b_0_26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432" name="Google Shape;5432;g1e0d0cf702b_0_26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433" name="Google Shape;5433;g1e0d0cf702b_0_263"/>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434" name="Google Shape;5434;g1e0d0cf702b_0_26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435" name="Google Shape;5435;g1e0d0cf702b_0_26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436" name="Google Shape;5436;g1e0d0cf702b_0_263"/>
          <p:cNvGrpSpPr/>
          <p:nvPr/>
        </p:nvGrpSpPr>
        <p:grpSpPr>
          <a:xfrm>
            <a:off x="55903" y="3377100"/>
            <a:ext cx="11978897" cy="969600"/>
            <a:chOff x="-67536" y="2263718"/>
            <a:chExt cx="11978897" cy="969600"/>
          </a:xfrm>
        </p:grpSpPr>
        <p:sp>
          <p:nvSpPr>
            <p:cNvPr id="5437" name="Google Shape;5437;g1e0d0cf702b_0_263"/>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438" name="Google Shape;5438;g1e0d0cf702b_0_263"/>
            <p:cNvSpPr txBox="1"/>
            <p:nvPr/>
          </p:nvSpPr>
          <p:spPr>
            <a:xfrm>
              <a:off x="1427560" y="2263718"/>
              <a:ext cx="104838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Nos casos de co-orientação de Monografia de Especialização, o servidor docente poderá computar, em sua carga horária de trabalho semanal 1 (um) ponto.</a:t>
              </a:r>
              <a:endParaRPr b="1" sz="19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5439" name="Google Shape;5439;g1e0d0cf702b_0_263"/>
          <p:cNvGrpSpPr/>
          <p:nvPr/>
        </p:nvGrpSpPr>
        <p:grpSpPr>
          <a:xfrm>
            <a:off x="70903" y="5556834"/>
            <a:ext cx="11880593" cy="646500"/>
            <a:chOff x="45776" y="3883462"/>
            <a:chExt cx="11880593" cy="646500"/>
          </a:xfrm>
        </p:grpSpPr>
        <p:sp>
          <p:nvSpPr>
            <p:cNvPr id="5440" name="Google Shape;5440;g1e0d0cf702b_0_26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441" name="Google Shape;5441;g1e0d0cf702b_0_263"/>
            <p:cNvSpPr txBox="1"/>
            <p:nvPr/>
          </p:nvSpPr>
          <p:spPr>
            <a:xfrm>
              <a:off x="15559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O participante que não é o orientador também auxilia no trabalho, lê, corrige e aponta sugestões de modificações.</a:t>
              </a:r>
              <a:endParaRPr sz="1800">
                <a:solidFill>
                  <a:schemeClr val="dk1"/>
                </a:solidFill>
                <a:latin typeface="Calibri"/>
                <a:ea typeface="Calibri"/>
                <a:cs typeface="Calibri"/>
                <a:sym typeface="Calibri"/>
              </a:endParaRPr>
            </a:p>
          </p:txBody>
        </p:sp>
      </p:grpSp>
      <p:sp>
        <p:nvSpPr>
          <p:cNvPr id="5442" name="Google Shape;5442;g1e0d0cf702b_0_26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43" name="Google Shape;5443;g1e0d0cf702b_0_26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8" name="Shape 5448"/>
        <p:cNvGrpSpPr/>
        <p:nvPr/>
      </p:nvGrpSpPr>
      <p:grpSpPr>
        <a:xfrm>
          <a:off x="0" y="0"/>
          <a:ext cx="0" cy="0"/>
          <a:chOff x="0" y="0"/>
          <a:chExt cx="0" cy="0"/>
        </a:xfrm>
      </p:grpSpPr>
      <p:sp>
        <p:nvSpPr>
          <p:cNvPr id="5449" name="Google Shape;5449;g1e0d0cf702b_0_28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450" name="Google Shape;5450;g1e0d0cf702b_0_28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451" name="Google Shape;5451;g1e0d0cf702b_0_28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452" name="Google Shape;5452;g1e0d0cf702b_0_28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453" name="Google Shape;5453;g1e0d0cf702b_0_28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454" name="Google Shape;5454;g1e0d0cf702b_0_289"/>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455" name="Google Shape;5455;g1e0d0cf702b_0_28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456" name="Google Shape;5456;g1e0d0cf702b_0_28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457" name="Google Shape;5457;g1e0d0cf702b_0_289"/>
          <p:cNvGrpSpPr/>
          <p:nvPr/>
        </p:nvGrpSpPr>
        <p:grpSpPr>
          <a:xfrm>
            <a:off x="55903" y="3377100"/>
            <a:ext cx="11978897" cy="718348"/>
            <a:chOff x="-67536" y="2263718"/>
            <a:chExt cx="11978897" cy="718348"/>
          </a:xfrm>
        </p:grpSpPr>
        <p:sp>
          <p:nvSpPr>
            <p:cNvPr id="5458" name="Google Shape;5458;g1e0d0cf702b_0_289"/>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459" name="Google Shape;5459;g1e0d0cf702b_0_289"/>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Para participação como revisor de projeto de ensino, o servidor docente poderá computar, em sua carga horária semanal de trabalho, 0,2 (dois décimos) pontos.</a:t>
              </a:r>
              <a:endParaRPr b="1" sz="1900">
                <a:solidFill>
                  <a:schemeClr val="dk1"/>
                </a:solidFill>
                <a:latin typeface="Calibri"/>
                <a:ea typeface="Calibri"/>
                <a:cs typeface="Calibri"/>
                <a:sym typeface="Calibri"/>
              </a:endParaRPr>
            </a:p>
          </p:txBody>
        </p:sp>
      </p:grpSp>
      <p:grpSp>
        <p:nvGrpSpPr>
          <p:cNvPr id="5460" name="Google Shape;5460;g1e0d0cf702b_0_289"/>
          <p:cNvGrpSpPr/>
          <p:nvPr/>
        </p:nvGrpSpPr>
        <p:grpSpPr>
          <a:xfrm>
            <a:off x="70903" y="5556834"/>
            <a:ext cx="11880593" cy="556779"/>
            <a:chOff x="45776" y="3883462"/>
            <a:chExt cx="11880593" cy="556779"/>
          </a:xfrm>
        </p:grpSpPr>
        <p:sp>
          <p:nvSpPr>
            <p:cNvPr id="5461" name="Google Shape;5461;g1e0d0cf702b_0_28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462" name="Google Shape;5462;g1e0d0cf702b_0_289"/>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463" name="Google Shape;5463;g1e0d0cf702b_0_28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64" name="Google Shape;5464;g1e0d0cf702b_0_28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65" name="Google Shape;5465;g1e0d0cf702b_0_28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0" name="Shape 5470"/>
        <p:cNvGrpSpPr/>
        <p:nvPr/>
      </p:nvGrpSpPr>
      <p:grpSpPr>
        <a:xfrm>
          <a:off x="0" y="0"/>
          <a:ext cx="0" cy="0"/>
          <a:chOff x="0" y="0"/>
          <a:chExt cx="0" cy="0"/>
        </a:xfrm>
      </p:grpSpPr>
      <p:sp>
        <p:nvSpPr>
          <p:cNvPr id="5471" name="Google Shape;5471;g1e0d0cf702b_0_34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472" name="Google Shape;5472;g1e0d0cf702b_0_34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473" name="Google Shape;5473;g1e0d0cf702b_0_34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474" name="Google Shape;5474;g1e0d0cf702b_0_34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475" name="Google Shape;5475;g1e0d0cf702b_0_34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476" name="Google Shape;5476;g1e0d0cf702b_0_341"/>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477" name="Google Shape;5477;g1e0d0cf702b_0_34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478" name="Google Shape;5478;g1e0d0cf702b_0_34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479" name="Google Shape;5479;g1e0d0cf702b_0_341"/>
          <p:cNvGrpSpPr/>
          <p:nvPr/>
        </p:nvGrpSpPr>
        <p:grpSpPr>
          <a:xfrm>
            <a:off x="55903" y="3377100"/>
            <a:ext cx="11978897" cy="718348"/>
            <a:chOff x="-67536" y="2263718"/>
            <a:chExt cx="11978897" cy="718348"/>
          </a:xfrm>
        </p:grpSpPr>
        <p:sp>
          <p:nvSpPr>
            <p:cNvPr id="5480" name="Google Shape;5480;g1e0d0cf702b_0_341"/>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481" name="Google Shape;5481;g1e0d0cf702b_0_341"/>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Para participação em banca de participação em banca de Especialização, o servidor docente poderá computar, em sua carga horária de trabalho semanal, 0,3 (três décimos) pontos.</a:t>
              </a:r>
              <a:endParaRPr b="1" sz="1900">
                <a:solidFill>
                  <a:schemeClr val="dk1"/>
                </a:solidFill>
                <a:latin typeface="Calibri"/>
                <a:ea typeface="Calibri"/>
                <a:cs typeface="Calibri"/>
                <a:sym typeface="Calibri"/>
              </a:endParaRPr>
            </a:p>
          </p:txBody>
        </p:sp>
      </p:grpSp>
      <p:grpSp>
        <p:nvGrpSpPr>
          <p:cNvPr id="5482" name="Google Shape;5482;g1e0d0cf702b_0_341"/>
          <p:cNvGrpSpPr/>
          <p:nvPr/>
        </p:nvGrpSpPr>
        <p:grpSpPr>
          <a:xfrm>
            <a:off x="70903" y="5556834"/>
            <a:ext cx="11880593" cy="556779"/>
            <a:chOff x="45776" y="3883462"/>
            <a:chExt cx="11880593" cy="556779"/>
          </a:xfrm>
        </p:grpSpPr>
        <p:sp>
          <p:nvSpPr>
            <p:cNvPr id="5483" name="Google Shape;5483;g1e0d0cf702b_0_34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484" name="Google Shape;5484;g1e0d0cf702b_0_341"/>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485" name="Google Shape;5485;g1e0d0cf702b_0_3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86" name="Google Shape;5486;g1e0d0cf702b_0_3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87" name="Google Shape;5487;g1e0d0cf702b_0_3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88" name="Google Shape;5488;g1e0d0cf702b_0_3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489" name="Google Shape;5489;g1e0d0cf702b_0_3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4" name="Shape 5494"/>
        <p:cNvGrpSpPr/>
        <p:nvPr/>
      </p:nvGrpSpPr>
      <p:grpSpPr>
        <a:xfrm>
          <a:off x="0" y="0"/>
          <a:ext cx="0" cy="0"/>
          <a:chOff x="0" y="0"/>
          <a:chExt cx="0" cy="0"/>
        </a:xfrm>
      </p:grpSpPr>
      <p:sp>
        <p:nvSpPr>
          <p:cNvPr id="5495" name="Google Shape;5495;g1e0d0cf702b_0_37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496" name="Google Shape;5496;g1e0d0cf702b_0_37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497" name="Google Shape;5497;g1e0d0cf702b_0_37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498" name="Google Shape;5498;g1e0d0cf702b_0_3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499" name="Google Shape;5499;g1e0d0cf702b_0_37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500" name="Google Shape;5500;g1e0d0cf702b_0_370"/>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501" name="Google Shape;5501;g1e0d0cf702b_0_37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502" name="Google Shape;5502;g1e0d0cf702b_0_3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503" name="Google Shape;5503;g1e0d0cf702b_0_370"/>
          <p:cNvGrpSpPr/>
          <p:nvPr/>
        </p:nvGrpSpPr>
        <p:grpSpPr>
          <a:xfrm>
            <a:off x="55903" y="3377100"/>
            <a:ext cx="11978897" cy="718348"/>
            <a:chOff x="-67536" y="2263718"/>
            <a:chExt cx="11978897" cy="718348"/>
          </a:xfrm>
        </p:grpSpPr>
        <p:sp>
          <p:nvSpPr>
            <p:cNvPr id="5504" name="Google Shape;5504;g1e0d0cf702b_0_370"/>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505" name="Google Shape;5505;g1e0d0cf702b_0_370"/>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Para participação em banca de Mestrado, o servidor docente poderá computar, em sua carga horária de trabalho semanal, 0,4 (quatro décimos) pontos</a:t>
              </a:r>
              <a:r>
                <a:rPr b="1" lang="pt-BR" sz="1900">
                  <a:solidFill>
                    <a:schemeClr val="dk1"/>
                  </a:solidFill>
                  <a:latin typeface="Calibri"/>
                  <a:ea typeface="Calibri"/>
                  <a:cs typeface="Calibri"/>
                  <a:sym typeface="Calibri"/>
                </a:rPr>
                <a:t>.</a:t>
              </a:r>
              <a:endParaRPr b="1" sz="1900">
                <a:solidFill>
                  <a:schemeClr val="dk1"/>
                </a:solidFill>
                <a:latin typeface="Calibri"/>
                <a:ea typeface="Calibri"/>
                <a:cs typeface="Calibri"/>
                <a:sym typeface="Calibri"/>
              </a:endParaRPr>
            </a:p>
          </p:txBody>
        </p:sp>
      </p:grpSp>
      <p:grpSp>
        <p:nvGrpSpPr>
          <p:cNvPr id="5506" name="Google Shape;5506;g1e0d0cf702b_0_370"/>
          <p:cNvGrpSpPr/>
          <p:nvPr/>
        </p:nvGrpSpPr>
        <p:grpSpPr>
          <a:xfrm>
            <a:off x="70903" y="5556834"/>
            <a:ext cx="11880593" cy="556779"/>
            <a:chOff x="45776" y="3883462"/>
            <a:chExt cx="11880593" cy="556779"/>
          </a:xfrm>
        </p:grpSpPr>
        <p:sp>
          <p:nvSpPr>
            <p:cNvPr id="5507" name="Google Shape;5507;g1e0d0cf702b_0_37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508" name="Google Shape;5508;g1e0d0cf702b_0_370"/>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509" name="Google Shape;5509;g1e0d0cf702b_0_37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10" name="Google Shape;5510;g1e0d0cf702b_0_37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11" name="Google Shape;5511;g1e0d0cf702b_0_37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12" name="Google Shape;5512;g1e0d0cf702b_0_37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13" name="Google Shape;5513;g1e0d0cf702b_0_37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8" name="Shape 5518"/>
        <p:cNvGrpSpPr/>
        <p:nvPr/>
      </p:nvGrpSpPr>
      <p:grpSpPr>
        <a:xfrm>
          <a:off x="0" y="0"/>
          <a:ext cx="0" cy="0"/>
          <a:chOff x="0" y="0"/>
          <a:chExt cx="0" cy="0"/>
        </a:xfrm>
      </p:grpSpPr>
      <p:sp>
        <p:nvSpPr>
          <p:cNvPr id="5519" name="Google Shape;5519;g1e0d0cf702b_0_39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520" name="Google Shape;5520;g1e0d0cf702b_0_39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521" name="Google Shape;5521;g1e0d0cf702b_0_39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522" name="Google Shape;5522;g1e0d0cf702b_0_3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523" name="Google Shape;5523;g1e0d0cf702b_0_39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524" name="Google Shape;5524;g1e0d0cf702b_0_394"/>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525" name="Google Shape;5525;g1e0d0cf702b_0_39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526" name="Google Shape;5526;g1e0d0cf702b_0_3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527" name="Google Shape;5527;g1e0d0cf702b_0_394"/>
          <p:cNvGrpSpPr/>
          <p:nvPr/>
        </p:nvGrpSpPr>
        <p:grpSpPr>
          <a:xfrm>
            <a:off x="55903" y="3377100"/>
            <a:ext cx="11978897" cy="718348"/>
            <a:chOff x="-67536" y="2263718"/>
            <a:chExt cx="11978897" cy="718348"/>
          </a:xfrm>
        </p:grpSpPr>
        <p:sp>
          <p:nvSpPr>
            <p:cNvPr id="5528" name="Google Shape;5528;g1e0d0cf702b_0_394"/>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529" name="Google Shape;5529;g1e0d0cf702b_0_394"/>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 Para participação em banca de Doutorado, o servidor docente poderá computar, em sua carga horária de trabalho semanal, 0,5 (cinco décimos) pontos</a:t>
              </a:r>
              <a:r>
                <a:rPr b="1" lang="pt-BR" sz="1900">
                  <a:solidFill>
                    <a:schemeClr val="dk1"/>
                  </a:solidFill>
                  <a:latin typeface="Calibri"/>
                  <a:ea typeface="Calibri"/>
                  <a:cs typeface="Calibri"/>
                  <a:sym typeface="Calibri"/>
                </a:rPr>
                <a:t>.</a:t>
              </a:r>
              <a:endParaRPr b="1" sz="1900">
                <a:solidFill>
                  <a:schemeClr val="dk1"/>
                </a:solidFill>
                <a:latin typeface="Calibri"/>
                <a:ea typeface="Calibri"/>
                <a:cs typeface="Calibri"/>
                <a:sym typeface="Calibri"/>
              </a:endParaRPr>
            </a:p>
          </p:txBody>
        </p:sp>
      </p:grpSp>
      <p:grpSp>
        <p:nvGrpSpPr>
          <p:cNvPr id="5530" name="Google Shape;5530;g1e0d0cf702b_0_394"/>
          <p:cNvGrpSpPr/>
          <p:nvPr/>
        </p:nvGrpSpPr>
        <p:grpSpPr>
          <a:xfrm>
            <a:off x="70903" y="5556834"/>
            <a:ext cx="11880593" cy="556779"/>
            <a:chOff x="45776" y="3883462"/>
            <a:chExt cx="11880593" cy="556779"/>
          </a:xfrm>
        </p:grpSpPr>
        <p:sp>
          <p:nvSpPr>
            <p:cNvPr id="5531" name="Google Shape;5531;g1e0d0cf702b_0_39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532" name="Google Shape;5532;g1e0d0cf702b_0_394"/>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533" name="Google Shape;5533;g1e0d0cf702b_0_39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34" name="Google Shape;5534;g1e0d0cf702b_0_39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35" name="Google Shape;5535;g1e0d0cf702b_0_39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36" name="Google Shape;5536;g1e0d0cf702b_0_39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37" name="Google Shape;5537;g1e0d0cf702b_0_39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38" name="Google Shape;5538;g1e0d0cf702b_0_39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3" name="Shape 5543"/>
        <p:cNvGrpSpPr/>
        <p:nvPr/>
      </p:nvGrpSpPr>
      <p:grpSpPr>
        <a:xfrm>
          <a:off x="0" y="0"/>
          <a:ext cx="0" cy="0"/>
          <a:chOff x="0" y="0"/>
          <a:chExt cx="0" cy="0"/>
        </a:xfrm>
      </p:grpSpPr>
      <p:sp>
        <p:nvSpPr>
          <p:cNvPr id="5544" name="Google Shape;5544;g1e0d0cf702b_0_42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545" name="Google Shape;5545;g1e0d0cf702b_0_42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546" name="Google Shape;5546;g1e0d0cf702b_0_42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547" name="Google Shape;5547;g1e0d0cf702b_0_42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548" name="Google Shape;5548;g1e0d0cf702b_0_42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549" name="Google Shape;5549;g1e0d0cf702b_0_421"/>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550" name="Google Shape;5550;g1e0d0cf702b_0_42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551" name="Google Shape;5551;g1e0d0cf702b_0_42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552" name="Google Shape;5552;g1e0d0cf702b_0_421"/>
          <p:cNvGrpSpPr/>
          <p:nvPr/>
        </p:nvGrpSpPr>
        <p:grpSpPr>
          <a:xfrm>
            <a:off x="55903" y="3377100"/>
            <a:ext cx="11978897" cy="718348"/>
            <a:chOff x="-67536" y="2263718"/>
            <a:chExt cx="11978897" cy="718348"/>
          </a:xfrm>
        </p:grpSpPr>
        <p:sp>
          <p:nvSpPr>
            <p:cNvPr id="5553" name="Google Shape;5553;g1e0d0cf702b_0_421"/>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554" name="Google Shape;5554;g1e0d0cf702b_0_421"/>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 orientação de estágio curricular, estabelecida por curso, o servidor docente poderá computar, em sua carga horária de trabalho semanal, 2 (dois) pontos.</a:t>
              </a:r>
              <a:endParaRPr b="1" sz="1900">
                <a:solidFill>
                  <a:schemeClr val="dk1"/>
                </a:solidFill>
                <a:latin typeface="Calibri"/>
                <a:ea typeface="Calibri"/>
                <a:cs typeface="Calibri"/>
                <a:sym typeface="Calibri"/>
              </a:endParaRPr>
            </a:p>
          </p:txBody>
        </p:sp>
      </p:grpSp>
      <p:grpSp>
        <p:nvGrpSpPr>
          <p:cNvPr id="5555" name="Google Shape;5555;g1e0d0cf702b_0_421"/>
          <p:cNvGrpSpPr/>
          <p:nvPr/>
        </p:nvGrpSpPr>
        <p:grpSpPr>
          <a:xfrm>
            <a:off x="70903" y="5556834"/>
            <a:ext cx="11880593" cy="556779"/>
            <a:chOff x="45776" y="3883462"/>
            <a:chExt cx="11880593" cy="556779"/>
          </a:xfrm>
        </p:grpSpPr>
        <p:sp>
          <p:nvSpPr>
            <p:cNvPr id="5556" name="Google Shape;5556;g1e0d0cf702b_0_42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557" name="Google Shape;5557;g1e0d0cf702b_0_421"/>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Supervisão de estágio (que muitas vezes é mais trabalhoso do que a orientação).</a:t>
              </a:r>
              <a:endParaRPr sz="1800">
                <a:solidFill>
                  <a:schemeClr val="dk1"/>
                </a:solidFill>
                <a:latin typeface="Calibri"/>
                <a:ea typeface="Calibri"/>
                <a:cs typeface="Calibri"/>
                <a:sym typeface="Calibri"/>
              </a:endParaRPr>
            </a:p>
          </p:txBody>
        </p:sp>
      </p:grpSp>
      <p:sp>
        <p:nvSpPr>
          <p:cNvPr id="5558" name="Google Shape;5558;g1e0d0cf702b_0_4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59" name="Google Shape;5559;g1e0d0cf702b_0_4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60" name="Google Shape;5560;g1e0d0cf702b_0_4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61" name="Google Shape;5561;g1e0d0cf702b_0_4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62" name="Google Shape;5562;g1e0d0cf702b_0_4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63" name="Google Shape;5563;g1e0d0cf702b_0_4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1e0d4280c43_1_36"/>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598" name="Google Shape;598;g1e0d4280c43_1_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99" name="Google Shape;599;g1e0d4280c43_1_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00" name="Google Shape;600;g1e0d4280c43_1_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01" name="Google Shape;601;g1e0d4280c43_1_36"/>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02" name="Google Shape;602;g1e0d4280c43_1_36"/>
          <p:cNvSpPr txBox="1"/>
          <p:nvPr/>
        </p:nvSpPr>
        <p:spPr>
          <a:xfrm>
            <a:off x="1580975" y="1944575"/>
            <a:ext cx="10370400" cy="179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rgbClr val="000000"/>
                </a:solidFill>
                <a:latin typeface="Calibri"/>
                <a:ea typeface="Calibri"/>
                <a:cs typeface="Calibri"/>
                <a:sym typeface="Calibri"/>
              </a:rPr>
              <a:t>Para o efetivo cumprimento das atividades acadêmicas programadas, o Departamento de Áreas Acadêmicas fixará a distribuição da carga horária semanal de trabalho do servidor docente</a:t>
            </a:r>
            <a:r>
              <a:rPr b="0" i="0" lang="pt-BR" sz="1900" u="none" strike="noStrike">
                <a:solidFill>
                  <a:srgbClr val="1E1E00"/>
                </a:solidFill>
                <a:latin typeface="Calibri"/>
                <a:ea typeface="Calibri"/>
                <a:cs typeface="Calibri"/>
                <a:sym typeface="Calibri"/>
              </a:rPr>
              <a:t>, </a:t>
            </a:r>
            <a:r>
              <a:rPr b="0" i="0" lang="pt-BR" sz="1900" u="none" strike="noStrike">
                <a:solidFill>
                  <a:srgbClr val="000000"/>
                </a:solidFill>
                <a:latin typeface="Calibri"/>
                <a:ea typeface="Calibri"/>
                <a:cs typeface="Calibri"/>
                <a:sym typeface="Calibri"/>
              </a:rPr>
              <a:t>de acordo com os termos desta Resolução</a:t>
            </a:r>
            <a:r>
              <a:rPr b="0" i="0" lang="pt-BR" sz="1900" u="none" strike="noStrike">
                <a:solidFill>
                  <a:srgbClr val="505000"/>
                </a:solidFill>
                <a:latin typeface="Calibri"/>
                <a:ea typeface="Calibri"/>
                <a:cs typeface="Calibri"/>
                <a:sym typeface="Calibri"/>
              </a:rPr>
              <a:t>.</a:t>
            </a:r>
            <a:endParaRPr sz="1300"/>
          </a:p>
          <a:p>
            <a:pPr indent="451104" lvl="0" marL="94475" marR="0" rtl="0" algn="just">
              <a:spcBef>
                <a:spcPts val="96"/>
              </a:spcBef>
              <a:spcAft>
                <a:spcPts val="0"/>
              </a:spcAft>
              <a:buNone/>
            </a:pPr>
            <a:r>
              <a:rPr b="0" i="0" lang="pt-BR" sz="1700" u="none" strike="noStrike">
                <a:solidFill>
                  <a:srgbClr val="000000"/>
                </a:solidFill>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a:t>
            </a:r>
            <a:r>
              <a:rPr b="0" i="0" lang="pt-BR" sz="1700" u="none" strike="noStrike">
                <a:solidFill>
                  <a:srgbClr val="EFEF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observados os dispositivos legais vigentes.</a:t>
            </a:r>
            <a:endParaRPr sz="1800">
              <a:solidFill>
                <a:schemeClr val="dk1"/>
              </a:solidFill>
              <a:latin typeface="Calibri"/>
              <a:ea typeface="Calibri"/>
              <a:cs typeface="Calibri"/>
              <a:sym typeface="Calibri"/>
            </a:endParaRPr>
          </a:p>
        </p:txBody>
      </p:sp>
      <p:sp>
        <p:nvSpPr>
          <p:cNvPr id="603" name="Google Shape;603;g1e0d4280c43_1_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4" name="Google Shape;604;g1e0d4280c43_1_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rgbClr val="0000FF"/>
                </a:solidFill>
                <a:latin typeface="Calibri"/>
                <a:ea typeface="Calibri"/>
                <a:cs typeface="Calibri"/>
                <a:sym typeface="Calibri"/>
              </a:rPr>
              <a:t>Goiânia DAA II</a:t>
            </a:r>
            <a:endParaRPr sz="2200">
              <a:solidFill>
                <a:srgbClr val="0000FF"/>
              </a:solidFill>
              <a:latin typeface="Calibri"/>
              <a:ea typeface="Calibri"/>
              <a:cs typeface="Calibri"/>
              <a:sym typeface="Calibri"/>
            </a:endParaRPr>
          </a:p>
        </p:txBody>
      </p:sp>
      <p:grpSp>
        <p:nvGrpSpPr>
          <p:cNvPr id="605" name="Google Shape;605;g1e0d4280c43_1_36"/>
          <p:cNvGrpSpPr/>
          <p:nvPr/>
        </p:nvGrpSpPr>
        <p:grpSpPr>
          <a:xfrm>
            <a:off x="70903" y="3915775"/>
            <a:ext cx="11880468" cy="1477500"/>
            <a:chOff x="45776" y="3259034"/>
            <a:chExt cx="11880468" cy="1477500"/>
          </a:xfrm>
        </p:grpSpPr>
        <p:sp>
          <p:nvSpPr>
            <p:cNvPr id="606" name="Google Shape;606;g1e0d4280c43_1_36"/>
            <p:cNvSpPr txBox="1"/>
            <p:nvPr/>
          </p:nvSpPr>
          <p:spPr>
            <a:xfrm>
              <a:off x="45776" y="3464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7" name="Google Shape;607;g1e0d4280c43_1_36"/>
            <p:cNvSpPr txBox="1"/>
            <p:nvPr/>
          </p:nvSpPr>
          <p:spPr>
            <a:xfrm>
              <a:off x="1555844" y="3259034"/>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800">
                  <a:latin typeface="Calibri"/>
                  <a:ea typeface="Calibri"/>
                  <a:cs typeface="Calibri"/>
                  <a:sym typeface="Calibri"/>
                </a:rPr>
                <a:t>Parágrafo único. A distribuição da carga horária semanal do servidor docente deverá </a:t>
              </a:r>
              <a:r>
                <a:rPr lang="pt-BR" sz="1800">
                  <a:solidFill>
                    <a:srgbClr val="0000FF"/>
                  </a:solidFill>
                  <a:latin typeface="Calibri"/>
                  <a:ea typeface="Calibri"/>
                  <a:cs typeface="Calibri"/>
                  <a:sym typeface="Calibri"/>
                </a:rPr>
                <a:t>atender às necessidades da instituição</a:t>
              </a:r>
              <a:r>
                <a:rPr lang="pt-BR" sz="1800">
                  <a:latin typeface="Calibri"/>
                  <a:ea typeface="Calibri"/>
                  <a:cs typeface="Calibri"/>
                  <a:sym typeface="Calibri"/>
                </a:rPr>
                <a:t>, considerando as possibilidades de uma mobilidade da carga horária do docente numa </a:t>
              </a:r>
              <a:r>
                <a:rPr lang="pt-BR" sz="1800">
                  <a:solidFill>
                    <a:srgbClr val="0000FF"/>
                  </a:solidFill>
                  <a:latin typeface="Calibri"/>
                  <a:ea typeface="Calibri"/>
                  <a:cs typeface="Calibri"/>
                  <a:sym typeface="Calibri"/>
                </a:rPr>
                <a:t>relação entre campus ou outras instituições públicas</a:t>
              </a:r>
              <a:r>
                <a:rPr lang="pt-BR" sz="1800">
                  <a:latin typeface="Calibri"/>
                  <a:ea typeface="Calibri"/>
                  <a:cs typeface="Calibri"/>
                  <a:sym typeface="Calibri"/>
                </a:rPr>
                <a:t>, para atuação em programas de pós-graduação, desenvolvimento de pesquisas ou projetos de extensão, desde que a demanda do campus de lotação do servidor permita.</a:t>
              </a:r>
              <a:endParaRPr>
                <a:latin typeface="Calibri"/>
                <a:ea typeface="Calibri"/>
                <a:cs typeface="Calibri"/>
                <a:sym typeface="Calibri"/>
              </a:endParaRPr>
            </a:p>
          </p:txBody>
        </p:sp>
      </p:grpSp>
      <p:grpSp>
        <p:nvGrpSpPr>
          <p:cNvPr id="608" name="Google Shape;608;g1e0d4280c43_1_36"/>
          <p:cNvGrpSpPr/>
          <p:nvPr/>
        </p:nvGrpSpPr>
        <p:grpSpPr>
          <a:xfrm>
            <a:off x="70900" y="5333905"/>
            <a:ext cx="11880468" cy="966523"/>
            <a:chOff x="45776" y="3973141"/>
            <a:chExt cx="11880468" cy="467100"/>
          </a:xfrm>
        </p:grpSpPr>
        <p:sp>
          <p:nvSpPr>
            <p:cNvPr id="609" name="Google Shape;609;g1e0d4280c43_1_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sz="2000">
                  <a:solidFill>
                    <a:schemeClr val="dk1"/>
                  </a:solidFill>
                  <a:latin typeface="Century"/>
                  <a:ea typeface="Century"/>
                  <a:cs typeface="Century"/>
                  <a:sym typeface="Century"/>
                </a:rPr>
                <a:t>Justificativa </a:t>
              </a:r>
              <a:endParaRPr sz="2000">
                <a:solidFill>
                  <a:schemeClr val="dk1"/>
                </a:solidFill>
                <a:latin typeface="Calibri"/>
                <a:ea typeface="Calibri"/>
                <a:cs typeface="Calibri"/>
                <a:sym typeface="Calibri"/>
              </a:endParaRPr>
            </a:p>
          </p:txBody>
        </p:sp>
        <p:sp>
          <p:nvSpPr>
            <p:cNvPr id="610" name="Google Shape;610;g1e0d4280c43_1_36"/>
            <p:cNvSpPr txBox="1"/>
            <p:nvPr/>
          </p:nvSpPr>
          <p:spPr>
            <a:xfrm>
              <a:off x="1555844" y="4121188"/>
              <a:ext cx="10370400" cy="17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700">
                  <a:latin typeface="Calibri"/>
                  <a:ea typeface="Calibri"/>
                  <a:cs typeface="Calibri"/>
                  <a:sym typeface="Calibri"/>
                </a:rPr>
                <a:t>Não apresentada</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8" name="Shape 5568"/>
        <p:cNvGrpSpPr/>
        <p:nvPr/>
      </p:nvGrpSpPr>
      <p:grpSpPr>
        <a:xfrm>
          <a:off x="0" y="0"/>
          <a:ext cx="0" cy="0"/>
          <a:chOff x="0" y="0"/>
          <a:chExt cx="0" cy="0"/>
        </a:xfrm>
      </p:grpSpPr>
      <p:sp>
        <p:nvSpPr>
          <p:cNvPr id="5569" name="Google Shape;5569;g1e0d0cf702b_0_44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570" name="Google Shape;5570;g1e0d0cf702b_0_44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571" name="Google Shape;5571;g1e0d0cf702b_0_44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572" name="Google Shape;5572;g1e0d0cf702b_0_44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573" name="Google Shape;5573;g1e0d0cf702b_0_44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574" name="Google Shape;5574;g1e0d0cf702b_0_447"/>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575" name="Google Shape;5575;g1e0d0cf702b_0_44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576" name="Google Shape;5576;g1e0d0cf702b_0_44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5577" name="Google Shape;5577;g1e0d0cf702b_0_447"/>
          <p:cNvGrpSpPr/>
          <p:nvPr/>
        </p:nvGrpSpPr>
        <p:grpSpPr>
          <a:xfrm>
            <a:off x="55903" y="3377100"/>
            <a:ext cx="11978897" cy="969600"/>
            <a:chOff x="-67536" y="2263718"/>
            <a:chExt cx="11978897" cy="969600"/>
          </a:xfrm>
        </p:grpSpPr>
        <p:sp>
          <p:nvSpPr>
            <p:cNvPr id="5578" name="Google Shape;5578;g1e0d0cf702b_0_447"/>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579" name="Google Shape;5579;g1e0d0cf702b_0_447"/>
            <p:cNvSpPr txBox="1"/>
            <p:nvPr/>
          </p:nvSpPr>
          <p:spPr>
            <a:xfrm>
              <a:off x="1427560" y="2263718"/>
              <a:ext cx="104838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 Para a coordenação de disciplina integradora presente no PPC do curso, o servidor docente poderá computar a carga horária semanal de coordenação de disciplina integradora estabelecida no PPC vigente, 4 pontos limitado a 1(uma) Coordenação de disciplina integradora. </a:t>
              </a:r>
              <a:endParaRPr b="1" sz="1900">
                <a:solidFill>
                  <a:schemeClr val="dk1"/>
                </a:solidFill>
                <a:latin typeface="Calibri"/>
                <a:ea typeface="Calibri"/>
                <a:cs typeface="Calibri"/>
                <a:sym typeface="Calibri"/>
              </a:endParaRPr>
            </a:p>
          </p:txBody>
        </p:sp>
      </p:grpSp>
      <p:grpSp>
        <p:nvGrpSpPr>
          <p:cNvPr id="5580" name="Google Shape;5580;g1e0d0cf702b_0_447"/>
          <p:cNvGrpSpPr/>
          <p:nvPr/>
        </p:nvGrpSpPr>
        <p:grpSpPr>
          <a:xfrm>
            <a:off x="70903" y="5556834"/>
            <a:ext cx="11880593" cy="646500"/>
            <a:chOff x="45776" y="3883462"/>
            <a:chExt cx="11880593" cy="646500"/>
          </a:xfrm>
        </p:grpSpPr>
        <p:sp>
          <p:nvSpPr>
            <p:cNvPr id="5581" name="Google Shape;5581;g1e0d0cf702b_0_44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582" name="Google Shape;5582;g1e0d0cf702b_0_447"/>
            <p:cNvSpPr txBox="1"/>
            <p:nvPr/>
          </p:nvSpPr>
          <p:spPr>
            <a:xfrm>
              <a:off x="15559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realidade dos campus hoje incluem diversas coordenações que não eram contempladas na resolução anterior.</a:t>
              </a:r>
              <a:endParaRPr sz="1800">
                <a:solidFill>
                  <a:schemeClr val="dk1"/>
                </a:solidFill>
                <a:latin typeface="Calibri"/>
                <a:ea typeface="Calibri"/>
                <a:cs typeface="Calibri"/>
                <a:sym typeface="Calibri"/>
              </a:endParaRPr>
            </a:p>
          </p:txBody>
        </p:sp>
      </p:grpSp>
      <p:sp>
        <p:nvSpPr>
          <p:cNvPr id="5583" name="Google Shape;5583;g1e0d0cf702b_0_44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84" name="Google Shape;5584;g1e0d0cf702b_0_44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85" name="Google Shape;5585;g1e0d0cf702b_0_44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86" name="Google Shape;5586;g1e0d0cf702b_0_44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87" name="Google Shape;5587;g1e0d0cf702b_0_44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588" name="Google Shape;5588;g1e0d0cf702b_0_44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3" name="Shape 5593"/>
        <p:cNvGrpSpPr/>
        <p:nvPr/>
      </p:nvGrpSpPr>
      <p:grpSpPr>
        <a:xfrm>
          <a:off x="0" y="0"/>
          <a:ext cx="0" cy="0"/>
          <a:chOff x="0" y="0"/>
          <a:chExt cx="0" cy="0"/>
        </a:xfrm>
      </p:grpSpPr>
      <p:sp>
        <p:nvSpPr>
          <p:cNvPr id="5594" name="Google Shape;5594;g1e0d0cf702b_0_47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595" name="Google Shape;5595;g1e0d0cf702b_0_47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596" name="Google Shape;5596;g1e0d0cf702b_0_47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597" name="Google Shape;5597;g1e0d0cf702b_0_47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598" name="Google Shape;5598;g1e0d0cf702b_0_47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599" name="Google Shape;5599;g1e0d0cf702b_0_473"/>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600" name="Google Shape;5600;g1e0d0cf702b_0_47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601" name="Google Shape;5601;g1e0d0cf702b_0_47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5602" name="Google Shape;5602;g1e0d0cf702b_0_473"/>
          <p:cNvGrpSpPr/>
          <p:nvPr/>
        </p:nvGrpSpPr>
        <p:grpSpPr>
          <a:xfrm>
            <a:off x="55903" y="3377100"/>
            <a:ext cx="11978897" cy="969600"/>
            <a:chOff x="-67536" y="2263718"/>
            <a:chExt cx="11978897" cy="969600"/>
          </a:xfrm>
        </p:grpSpPr>
        <p:sp>
          <p:nvSpPr>
            <p:cNvPr id="5603" name="Google Shape;5603;g1e0d0cf702b_0_473"/>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604" name="Google Shape;5604;g1e0d0cf702b_0_473"/>
            <p:cNvSpPr txBox="1"/>
            <p:nvPr/>
          </p:nvSpPr>
          <p:spPr>
            <a:xfrm>
              <a:off x="1427560" y="2263718"/>
              <a:ext cx="104838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 coordenação de laboratório definido pelo Departamento de área acadêmica, o servidor docente poderá computar a carga horária semanal, 4 pontos limitado a 1(uma) Coordenação de laboratório.</a:t>
              </a:r>
              <a:endParaRPr b="1" sz="1900">
                <a:solidFill>
                  <a:schemeClr val="dk1"/>
                </a:solidFill>
                <a:latin typeface="Calibri"/>
                <a:ea typeface="Calibri"/>
                <a:cs typeface="Calibri"/>
                <a:sym typeface="Calibri"/>
              </a:endParaRPr>
            </a:p>
          </p:txBody>
        </p:sp>
      </p:grpSp>
      <p:grpSp>
        <p:nvGrpSpPr>
          <p:cNvPr id="5605" name="Google Shape;5605;g1e0d0cf702b_0_473"/>
          <p:cNvGrpSpPr/>
          <p:nvPr/>
        </p:nvGrpSpPr>
        <p:grpSpPr>
          <a:xfrm>
            <a:off x="70903" y="5556834"/>
            <a:ext cx="11880593" cy="646500"/>
            <a:chOff x="45776" y="3883462"/>
            <a:chExt cx="11880593" cy="646500"/>
          </a:xfrm>
        </p:grpSpPr>
        <p:sp>
          <p:nvSpPr>
            <p:cNvPr id="5606" name="Google Shape;5606;g1e0d0cf702b_0_47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607" name="Google Shape;5607;g1e0d0cf702b_0_473"/>
            <p:cNvSpPr txBox="1"/>
            <p:nvPr/>
          </p:nvSpPr>
          <p:spPr>
            <a:xfrm>
              <a:off x="15559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realidade dos campus hoje incluem diversas coordenações que não eram contempladas na resolução anterior.</a:t>
              </a:r>
              <a:endParaRPr sz="1800">
                <a:solidFill>
                  <a:schemeClr val="dk1"/>
                </a:solidFill>
                <a:latin typeface="Calibri"/>
                <a:ea typeface="Calibri"/>
                <a:cs typeface="Calibri"/>
                <a:sym typeface="Calibri"/>
              </a:endParaRPr>
            </a:p>
          </p:txBody>
        </p:sp>
      </p:grpSp>
      <p:sp>
        <p:nvSpPr>
          <p:cNvPr id="5608" name="Google Shape;5608;g1e0d0cf702b_0_47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09" name="Google Shape;5609;g1e0d0cf702b_0_47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10" name="Google Shape;5610;g1e0d0cf702b_0_47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11" name="Google Shape;5611;g1e0d0cf702b_0_47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12" name="Google Shape;5612;g1e0d0cf702b_0_47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13" name="Google Shape;5613;g1e0d0cf702b_0_47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8" name="Shape 5618"/>
        <p:cNvGrpSpPr/>
        <p:nvPr/>
      </p:nvGrpSpPr>
      <p:grpSpPr>
        <a:xfrm>
          <a:off x="0" y="0"/>
          <a:ext cx="0" cy="0"/>
          <a:chOff x="0" y="0"/>
          <a:chExt cx="0" cy="0"/>
        </a:xfrm>
      </p:grpSpPr>
      <p:sp>
        <p:nvSpPr>
          <p:cNvPr id="5619" name="Google Shape;5619;g1e0d0cf702b_0_4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620" name="Google Shape;5620;g1e0d0cf702b_0_4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621" name="Google Shape;5621;g1e0d0cf702b_0_4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622" name="Google Shape;5622;g1e0d0cf702b_0_4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623" name="Google Shape;5623;g1e0d0cf702b_0_4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624" name="Google Shape;5624;g1e0d0cf702b_0_498"/>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625" name="Google Shape;5625;g1e0d0cf702b_0_4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626" name="Google Shape;5626;g1e0d0cf702b_0_4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5627" name="Google Shape;5627;g1e0d0cf702b_0_498"/>
          <p:cNvGrpSpPr/>
          <p:nvPr/>
        </p:nvGrpSpPr>
        <p:grpSpPr>
          <a:xfrm>
            <a:off x="55903" y="3377100"/>
            <a:ext cx="11978897" cy="718348"/>
            <a:chOff x="-67536" y="2263718"/>
            <a:chExt cx="11978897" cy="718348"/>
          </a:xfrm>
        </p:grpSpPr>
        <p:sp>
          <p:nvSpPr>
            <p:cNvPr id="5628" name="Google Shape;5628;g1e0d0cf702b_0_498"/>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629" name="Google Shape;5629;g1e0d0cf702b_0_498"/>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 Para a coordenação de NDE de curso superior, o servidor docente poderá computar a carga horária semanal de, 4 pontos limitado a 1(uma) Coordenação de NDE</a:t>
              </a:r>
              <a:r>
                <a:rPr b="1" lang="pt-BR" sz="1900">
                  <a:solidFill>
                    <a:schemeClr val="dk1"/>
                  </a:solidFill>
                  <a:latin typeface="Calibri"/>
                  <a:ea typeface="Calibri"/>
                  <a:cs typeface="Calibri"/>
                  <a:sym typeface="Calibri"/>
                </a:rPr>
                <a:t>.</a:t>
              </a:r>
              <a:endParaRPr b="1" sz="1900">
                <a:solidFill>
                  <a:schemeClr val="dk1"/>
                </a:solidFill>
                <a:latin typeface="Calibri"/>
                <a:ea typeface="Calibri"/>
                <a:cs typeface="Calibri"/>
                <a:sym typeface="Calibri"/>
              </a:endParaRPr>
            </a:p>
          </p:txBody>
        </p:sp>
      </p:grpSp>
      <p:grpSp>
        <p:nvGrpSpPr>
          <p:cNvPr id="5630" name="Google Shape;5630;g1e0d0cf702b_0_498"/>
          <p:cNvGrpSpPr/>
          <p:nvPr/>
        </p:nvGrpSpPr>
        <p:grpSpPr>
          <a:xfrm>
            <a:off x="70903" y="5556834"/>
            <a:ext cx="11880593" cy="646500"/>
            <a:chOff x="45776" y="3883462"/>
            <a:chExt cx="11880593" cy="646500"/>
          </a:xfrm>
        </p:grpSpPr>
        <p:sp>
          <p:nvSpPr>
            <p:cNvPr id="5631" name="Google Shape;5631;g1e0d0cf702b_0_4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632" name="Google Shape;5632;g1e0d0cf702b_0_498"/>
            <p:cNvSpPr txBox="1"/>
            <p:nvPr/>
          </p:nvSpPr>
          <p:spPr>
            <a:xfrm>
              <a:off x="15559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realidade dos campus hoje incluem diversas coordenações que não eram contempladas na resolução anterior.</a:t>
              </a:r>
              <a:endParaRPr sz="1800">
                <a:solidFill>
                  <a:schemeClr val="dk1"/>
                </a:solidFill>
                <a:latin typeface="Calibri"/>
                <a:ea typeface="Calibri"/>
                <a:cs typeface="Calibri"/>
                <a:sym typeface="Calibri"/>
              </a:endParaRPr>
            </a:p>
          </p:txBody>
        </p:sp>
      </p:grpSp>
      <p:sp>
        <p:nvSpPr>
          <p:cNvPr id="5633" name="Google Shape;5633;g1e0d0cf702b_0_4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34" name="Google Shape;5634;g1e0d0cf702b_0_4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35" name="Google Shape;5635;g1e0d0cf702b_0_4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36" name="Google Shape;5636;g1e0d0cf702b_0_4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37" name="Google Shape;5637;g1e0d0cf702b_0_4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38" name="Google Shape;5638;g1e0d0cf702b_0_4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39" name="Google Shape;5639;g1e0d0cf702b_0_4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4" name="Shape 5644"/>
        <p:cNvGrpSpPr/>
        <p:nvPr/>
      </p:nvGrpSpPr>
      <p:grpSpPr>
        <a:xfrm>
          <a:off x="0" y="0"/>
          <a:ext cx="0" cy="0"/>
          <a:chOff x="0" y="0"/>
          <a:chExt cx="0" cy="0"/>
        </a:xfrm>
      </p:grpSpPr>
      <p:sp>
        <p:nvSpPr>
          <p:cNvPr id="5645" name="Google Shape;5645;g1e0d0cf702b_0_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646" name="Google Shape;5646;g1e0d0cf702b_0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647" name="Google Shape;5647;g1e0d0cf702b_0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648" name="Google Shape;5648;g1e0d0cf702b_0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649" name="Google Shape;5649;g1e0d0cf702b_0_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650" name="Google Shape;5650;g1e0d0cf702b_0_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651" name="Google Shape;5651;g1e0d0cf702b_0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652" name="Google Shape;5652;g1e0d0cf702b_0_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5653" name="Google Shape;5653;g1e0d0cf702b_0_0"/>
          <p:cNvGrpSpPr/>
          <p:nvPr/>
        </p:nvGrpSpPr>
        <p:grpSpPr>
          <a:xfrm>
            <a:off x="55915" y="3353341"/>
            <a:ext cx="11880531" cy="1061257"/>
            <a:chOff x="30789" y="2740809"/>
            <a:chExt cx="11880531" cy="1061257"/>
          </a:xfrm>
        </p:grpSpPr>
        <p:sp>
          <p:nvSpPr>
            <p:cNvPr id="5654" name="Google Shape;5654;g1e0d0cf702b_0_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655" name="Google Shape;5655;g1e0d0cf702b_0_0"/>
            <p:cNvSpPr txBox="1"/>
            <p:nvPr/>
          </p:nvSpPr>
          <p:spPr>
            <a:xfrm>
              <a:off x="1540919" y="27408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O servidor docente que tiver colaboração em projeto de ensino de 27 horas, de acordo com regulamentação específica aprovada pelo Conselho Superior, poderá computar, em sua carga horária semanal de trabalho, 3 (três) pontos, limitado a 2 (dois) projetos.</a:t>
              </a:r>
              <a:endParaRPr b="1" sz="1900">
                <a:solidFill>
                  <a:schemeClr val="dk1"/>
                </a:solidFill>
                <a:latin typeface="Calibri"/>
                <a:ea typeface="Calibri"/>
                <a:cs typeface="Calibri"/>
                <a:sym typeface="Calibri"/>
              </a:endParaRPr>
            </a:p>
          </p:txBody>
        </p:sp>
      </p:grpSp>
      <p:grpSp>
        <p:nvGrpSpPr>
          <p:cNvPr id="5656" name="Google Shape;5656;g1e0d0cf702b_0_0"/>
          <p:cNvGrpSpPr/>
          <p:nvPr/>
        </p:nvGrpSpPr>
        <p:grpSpPr>
          <a:xfrm>
            <a:off x="70903" y="5646513"/>
            <a:ext cx="11880468" cy="695421"/>
            <a:chOff x="45776" y="3973141"/>
            <a:chExt cx="11880468" cy="695421"/>
          </a:xfrm>
        </p:grpSpPr>
        <p:sp>
          <p:nvSpPr>
            <p:cNvPr id="5657" name="Google Shape;5657;g1e0d0cf702b_0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658" name="Google Shape;5658;g1e0d0cf702b_0_0"/>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Considera-se importante a diferenciação de projeto de 54h e de 27, por isso a necessidade de se incluir artigo.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3" name="Shape 5663"/>
        <p:cNvGrpSpPr/>
        <p:nvPr/>
      </p:nvGrpSpPr>
      <p:grpSpPr>
        <a:xfrm>
          <a:off x="0" y="0"/>
          <a:ext cx="0" cy="0"/>
          <a:chOff x="0" y="0"/>
          <a:chExt cx="0" cy="0"/>
        </a:xfrm>
      </p:grpSpPr>
      <p:sp>
        <p:nvSpPr>
          <p:cNvPr id="5664" name="Google Shape;5664;g1e0d0cf702b_0_52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665" name="Google Shape;5665;g1e0d0cf702b_0_52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666" name="Google Shape;5666;g1e0d0cf702b_0_52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667" name="Google Shape;5667;g1e0d0cf702b_0_52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668" name="Google Shape;5668;g1e0d0cf702b_0_52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669" name="Google Shape;5669;g1e0d0cf702b_0_527"/>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670" name="Google Shape;5670;g1e0d0cf702b_0_52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671" name="Google Shape;5671;g1e0d0cf702b_0_52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5672" name="Google Shape;5672;g1e0d0cf702b_0_527"/>
          <p:cNvGrpSpPr/>
          <p:nvPr/>
        </p:nvGrpSpPr>
        <p:grpSpPr>
          <a:xfrm>
            <a:off x="55903" y="3377100"/>
            <a:ext cx="11978897" cy="969600"/>
            <a:chOff x="-67536" y="2263718"/>
            <a:chExt cx="11978897" cy="969600"/>
          </a:xfrm>
        </p:grpSpPr>
        <p:sp>
          <p:nvSpPr>
            <p:cNvPr id="5673" name="Google Shape;5673;g1e0d0cf702b_0_527"/>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674" name="Google Shape;5674;g1e0d0cf702b_0_527"/>
            <p:cNvSpPr txBox="1"/>
            <p:nvPr/>
          </p:nvSpPr>
          <p:spPr>
            <a:xfrm>
              <a:off x="1427560" y="2263718"/>
              <a:ext cx="104838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a orientação de monitoria, estabelecida por discente orientado, o servidor docente poderá computar, em sua carga horária de trabalho semanal, 1 (um) ponto para cada orientação. Justificativa Contar a monitoria como atividade de ensino. </a:t>
              </a:r>
              <a:endParaRPr b="1" sz="1900">
                <a:solidFill>
                  <a:schemeClr val="dk1"/>
                </a:solidFill>
                <a:latin typeface="Calibri"/>
                <a:ea typeface="Calibri"/>
                <a:cs typeface="Calibri"/>
                <a:sym typeface="Calibri"/>
              </a:endParaRPr>
            </a:p>
          </p:txBody>
        </p:sp>
      </p:grpSp>
      <p:grpSp>
        <p:nvGrpSpPr>
          <p:cNvPr id="5675" name="Google Shape;5675;g1e0d0cf702b_0_527"/>
          <p:cNvGrpSpPr/>
          <p:nvPr/>
        </p:nvGrpSpPr>
        <p:grpSpPr>
          <a:xfrm>
            <a:off x="70903" y="5556834"/>
            <a:ext cx="11880593" cy="556779"/>
            <a:chOff x="45776" y="3883462"/>
            <a:chExt cx="11880593" cy="556779"/>
          </a:xfrm>
        </p:grpSpPr>
        <p:sp>
          <p:nvSpPr>
            <p:cNvPr id="5676" name="Google Shape;5676;g1e0d0cf702b_0_52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677" name="Google Shape;5677;g1e0d0cf702b_0_527"/>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678" name="Google Shape;5678;g1e0d0cf702b_0_5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79" name="Google Shape;5679;g1e0d0cf702b_0_5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80" name="Google Shape;5680;g1e0d0cf702b_0_5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81" name="Google Shape;5681;g1e0d0cf702b_0_5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82" name="Google Shape;5682;g1e0d0cf702b_0_5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83" name="Google Shape;5683;g1e0d0cf702b_0_5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684" name="Google Shape;5684;g1e0d0cf702b_0_5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9" name="Shape 5689"/>
        <p:cNvGrpSpPr/>
        <p:nvPr/>
      </p:nvGrpSpPr>
      <p:grpSpPr>
        <a:xfrm>
          <a:off x="0" y="0"/>
          <a:ext cx="0" cy="0"/>
          <a:chOff x="0" y="0"/>
          <a:chExt cx="0" cy="0"/>
        </a:xfrm>
      </p:grpSpPr>
      <p:sp>
        <p:nvSpPr>
          <p:cNvPr id="5690" name="Google Shape;5690;g1e0d0cf702b_0_55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691" name="Google Shape;5691;g1e0d0cf702b_0_55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692" name="Google Shape;5692;g1e0d0cf702b_0_55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693" name="Google Shape;5693;g1e0d0cf702b_0_5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694" name="Google Shape;5694;g1e0d0cf702b_0_55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695" name="Google Shape;5695;g1e0d0cf702b_0_553"/>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696" name="Google Shape;5696;g1e0d0cf702b_0_55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697" name="Google Shape;5697;g1e0d0cf702b_0_55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5698" name="Google Shape;5698;g1e0d0cf702b_0_553"/>
          <p:cNvGrpSpPr/>
          <p:nvPr/>
        </p:nvGrpSpPr>
        <p:grpSpPr>
          <a:xfrm>
            <a:off x="55903" y="3377100"/>
            <a:ext cx="11978897" cy="718348"/>
            <a:chOff x="-67536" y="2263718"/>
            <a:chExt cx="11978897" cy="718348"/>
          </a:xfrm>
        </p:grpSpPr>
        <p:sp>
          <p:nvSpPr>
            <p:cNvPr id="5699" name="Google Shape;5699;g1e0d0cf702b_0_553"/>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700" name="Google Shape;5700;g1e0d0cf702b_0_553"/>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o acompanhamento de estudantes em visita técnica ou cultural, o servidor docente computará, em sua carga horária de trabalho semanal, 0,5 (meio) ponto por visita técnica ou cultural. </a:t>
              </a:r>
              <a:endParaRPr b="1" sz="1900">
                <a:solidFill>
                  <a:schemeClr val="dk1"/>
                </a:solidFill>
                <a:latin typeface="Calibri"/>
                <a:ea typeface="Calibri"/>
                <a:cs typeface="Calibri"/>
                <a:sym typeface="Calibri"/>
              </a:endParaRPr>
            </a:p>
          </p:txBody>
        </p:sp>
      </p:grpSp>
      <p:grpSp>
        <p:nvGrpSpPr>
          <p:cNvPr id="5701" name="Google Shape;5701;g1e0d0cf702b_0_553"/>
          <p:cNvGrpSpPr/>
          <p:nvPr/>
        </p:nvGrpSpPr>
        <p:grpSpPr>
          <a:xfrm>
            <a:off x="70903" y="5556834"/>
            <a:ext cx="11880593" cy="556779"/>
            <a:chOff x="45776" y="3883462"/>
            <a:chExt cx="11880593" cy="556779"/>
          </a:xfrm>
        </p:grpSpPr>
        <p:sp>
          <p:nvSpPr>
            <p:cNvPr id="5702" name="Google Shape;5702;g1e0d0cf702b_0_55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703" name="Google Shape;5703;g1e0d0cf702b_0_553"/>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704" name="Google Shape;5704;g1e0d0cf702b_0_55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05" name="Google Shape;5705;g1e0d0cf702b_0_55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06" name="Google Shape;5706;g1e0d0cf702b_0_55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07" name="Google Shape;5707;g1e0d0cf702b_0_55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08" name="Google Shape;5708;g1e0d0cf702b_0_55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09" name="Google Shape;5709;g1e0d0cf702b_0_55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10" name="Google Shape;5710;g1e0d0cf702b_0_55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5" name="Shape 5715"/>
        <p:cNvGrpSpPr/>
        <p:nvPr/>
      </p:nvGrpSpPr>
      <p:grpSpPr>
        <a:xfrm>
          <a:off x="0" y="0"/>
          <a:ext cx="0" cy="0"/>
          <a:chOff x="0" y="0"/>
          <a:chExt cx="0" cy="0"/>
        </a:xfrm>
      </p:grpSpPr>
      <p:sp>
        <p:nvSpPr>
          <p:cNvPr id="5716" name="Google Shape;5716;g1e0d0cf702b_0_57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717" name="Google Shape;5717;g1e0d0cf702b_0_5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718" name="Google Shape;5718;g1e0d0cf702b_0_5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719" name="Google Shape;5719;g1e0d0cf702b_0_5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720" name="Google Shape;5720;g1e0d0cf702b_0_5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721" name="Google Shape;5721;g1e0d0cf702b_0_579"/>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722" name="Google Shape;5722;g1e0d0cf702b_0_5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723" name="Google Shape;5723;g1e0d0cf702b_0_5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5724" name="Google Shape;5724;g1e0d0cf702b_0_579"/>
          <p:cNvGrpSpPr/>
          <p:nvPr/>
        </p:nvGrpSpPr>
        <p:grpSpPr>
          <a:xfrm>
            <a:off x="55903" y="3377100"/>
            <a:ext cx="11978897" cy="718348"/>
            <a:chOff x="-67536" y="2263718"/>
            <a:chExt cx="11978897" cy="718348"/>
          </a:xfrm>
        </p:grpSpPr>
        <p:sp>
          <p:nvSpPr>
            <p:cNvPr id="5725" name="Google Shape;5725;g1e0d0cf702b_0_579"/>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726" name="Google Shape;5726;g1e0d0cf702b_0_579"/>
            <p:cNvSpPr txBox="1"/>
            <p:nvPr/>
          </p:nvSpPr>
          <p:spPr>
            <a:xfrm>
              <a:off x="1427560" y="2263718"/>
              <a:ext cx="104838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presidência do Núcleo Docente Estruturante (NDE), o servidor docente computará em sua carga horária de trabalho semanal 2 (dois) pontos por presidência. </a:t>
              </a:r>
              <a:endParaRPr b="1" sz="1900">
                <a:solidFill>
                  <a:schemeClr val="dk1"/>
                </a:solidFill>
                <a:latin typeface="Calibri"/>
                <a:ea typeface="Calibri"/>
                <a:cs typeface="Calibri"/>
                <a:sym typeface="Calibri"/>
              </a:endParaRPr>
            </a:p>
          </p:txBody>
        </p:sp>
      </p:grpSp>
      <p:grpSp>
        <p:nvGrpSpPr>
          <p:cNvPr id="5727" name="Google Shape;5727;g1e0d0cf702b_0_579"/>
          <p:cNvGrpSpPr/>
          <p:nvPr/>
        </p:nvGrpSpPr>
        <p:grpSpPr>
          <a:xfrm>
            <a:off x="70903" y="5556834"/>
            <a:ext cx="11880593" cy="556779"/>
            <a:chOff x="45776" y="3883462"/>
            <a:chExt cx="11880593" cy="556779"/>
          </a:xfrm>
        </p:grpSpPr>
        <p:sp>
          <p:nvSpPr>
            <p:cNvPr id="5728" name="Google Shape;5728;g1e0d0cf702b_0_5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729" name="Google Shape;5729;g1e0d0cf702b_0_579"/>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730" name="Google Shape;5730;g1e0d0cf702b_0_5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31" name="Google Shape;5731;g1e0d0cf702b_0_5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32" name="Google Shape;5732;g1e0d0cf702b_0_5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33" name="Google Shape;5733;g1e0d0cf702b_0_5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34" name="Google Shape;5734;g1e0d0cf702b_0_5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35" name="Google Shape;5735;g1e0d0cf702b_0_5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36" name="Google Shape;5736;g1e0d0cf702b_0_5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1" name="Shape 5741"/>
        <p:cNvGrpSpPr/>
        <p:nvPr/>
      </p:nvGrpSpPr>
      <p:grpSpPr>
        <a:xfrm>
          <a:off x="0" y="0"/>
          <a:ext cx="0" cy="0"/>
          <a:chOff x="0" y="0"/>
          <a:chExt cx="0" cy="0"/>
        </a:xfrm>
      </p:grpSpPr>
      <p:sp>
        <p:nvSpPr>
          <p:cNvPr id="5742" name="Google Shape;5742;g1e0d0cf702b_0_60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5743" name="Google Shape;5743;g1e0d0cf702b_0_60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744" name="Google Shape;5744;g1e0d0cf702b_0_60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745" name="Google Shape;5745;g1e0d0cf702b_0_60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746" name="Google Shape;5746;g1e0d0cf702b_0_60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747" name="Google Shape;5747;g1e0d0cf702b_0_607"/>
          <p:cNvSpPr txBox="1"/>
          <p:nvPr/>
        </p:nvSpPr>
        <p:spPr>
          <a:xfrm>
            <a:off x="1551111" y="2220697"/>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5748" name="Google Shape;5748;g1e0d0cf702b_0_60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5749" name="Google Shape;5749;g1e0d0cf702b_0_60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5750" name="Google Shape;5750;g1e0d0cf702b_0_607"/>
          <p:cNvGrpSpPr/>
          <p:nvPr/>
        </p:nvGrpSpPr>
        <p:grpSpPr>
          <a:xfrm>
            <a:off x="55903" y="3377100"/>
            <a:ext cx="11978897" cy="969600"/>
            <a:chOff x="-67536" y="2263718"/>
            <a:chExt cx="11978897" cy="969600"/>
          </a:xfrm>
        </p:grpSpPr>
        <p:sp>
          <p:nvSpPr>
            <p:cNvPr id="5751" name="Google Shape;5751;g1e0d0cf702b_0_607"/>
            <p:cNvSpPr txBox="1"/>
            <p:nvPr/>
          </p:nvSpPr>
          <p:spPr>
            <a:xfrm>
              <a:off x="-67536" y="251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752" name="Google Shape;5752;g1e0d0cf702b_0_607"/>
            <p:cNvSpPr txBox="1"/>
            <p:nvPr/>
          </p:nvSpPr>
          <p:spPr>
            <a:xfrm>
              <a:off x="1427560" y="2263718"/>
              <a:ext cx="104838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  </a:t>
              </a:r>
              <a:r>
                <a:rPr b="1" lang="pt-BR" sz="1900">
                  <a:solidFill>
                    <a:schemeClr val="dk1"/>
                  </a:solidFill>
                  <a:latin typeface="Calibri"/>
                  <a:ea typeface="Calibri"/>
                  <a:cs typeface="Calibri"/>
                  <a:sym typeface="Calibri"/>
                </a:rPr>
                <a:t>Para participação em Núcleo Docente Estruturante (NDE), o servidor docente deverá computar em sua carga horária de trabalho semanal 2 (dois) pontos por participação. Justificativa Reconhecimento da instância do NDE.</a:t>
              </a:r>
              <a:r>
                <a:rPr b="1" lang="pt-BR" sz="1900">
                  <a:solidFill>
                    <a:schemeClr val="dk1"/>
                  </a:solidFill>
                  <a:latin typeface="Calibri"/>
                  <a:ea typeface="Calibri"/>
                  <a:cs typeface="Calibri"/>
                  <a:sym typeface="Calibri"/>
                </a:rPr>
                <a:t> </a:t>
              </a:r>
              <a:endParaRPr b="1" sz="1900">
                <a:solidFill>
                  <a:schemeClr val="dk1"/>
                </a:solidFill>
                <a:latin typeface="Calibri"/>
                <a:ea typeface="Calibri"/>
                <a:cs typeface="Calibri"/>
                <a:sym typeface="Calibri"/>
              </a:endParaRPr>
            </a:p>
          </p:txBody>
        </p:sp>
      </p:grpSp>
      <p:grpSp>
        <p:nvGrpSpPr>
          <p:cNvPr id="5753" name="Google Shape;5753;g1e0d0cf702b_0_607"/>
          <p:cNvGrpSpPr/>
          <p:nvPr/>
        </p:nvGrpSpPr>
        <p:grpSpPr>
          <a:xfrm>
            <a:off x="70903" y="5556834"/>
            <a:ext cx="11880593" cy="556779"/>
            <a:chOff x="45776" y="3883462"/>
            <a:chExt cx="11880593" cy="556779"/>
          </a:xfrm>
        </p:grpSpPr>
        <p:sp>
          <p:nvSpPr>
            <p:cNvPr id="5754" name="Google Shape;5754;g1e0d0cf702b_0_60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755" name="Google Shape;5755;g1e0d0cf702b_0_607"/>
            <p:cNvSpPr txBox="1"/>
            <p:nvPr/>
          </p:nvSpPr>
          <p:spPr>
            <a:xfrm>
              <a:off x="15559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5756" name="Google Shape;5756;g1e0d0cf702b_0_60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57" name="Google Shape;5757;g1e0d0cf702b_0_60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58" name="Google Shape;5758;g1e0d0cf702b_0_60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59" name="Google Shape;5759;g1e0d0cf702b_0_60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60" name="Google Shape;5760;g1e0d0cf702b_0_60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61" name="Google Shape;5761;g1e0d0cf702b_0_60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5762" name="Google Shape;5762;g1e0d0cf702b_0_60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7" name="Shape 5767"/>
        <p:cNvGrpSpPr/>
        <p:nvPr/>
      </p:nvGrpSpPr>
      <p:grpSpPr>
        <a:xfrm>
          <a:off x="0" y="0"/>
          <a:ext cx="0" cy="0"/>
          <a:chOff x="0" y="0"/>
          <a:chExt cx="0" cy="0"/>
        </a:xfrm>
      </p:grpSpPr>
      <p:sp>
        <p:nvSpPr>
          <p:cNvPr id="5768" name="Google Shape;5768;g1df91a4005e_0_10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769" name="Google Shape;5769;g1df91a4005e_0_1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770" name="Google Shape;5770;g1df91a4005e_0_1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771" name="Google Shape;5771;g1df91a4005e_0_1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772" name="Google Shape;5772;g1df91a4005e_0_10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773" name="Google Shape;5773;g1df91a4005e_0_10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Título: Das Atividades de Pesquisa</a:t>
            </a:r>
            <a:endParaRPr b="0" i="0" sz="2000" u="none" strike="noStrike">
              <a:solidFill>
                <a:schemeClr val="dk1"/>
              </a:solidFill>
              <a:latin typeface="Calibri"/>
              <a:ea typeface="Calibri"/>
              <a:cs typeface="Calibri"/>
              <a:sym typeface="Calibri"/>
            </a:endParaRPr>
          </a:p>
        </p:txBody>
      </p:sp>
      <p:sp>
        <p:nvSpPr>
          <p:cNvPr id="5774" name="Google Shape;5774;g1df91a4005e_0_10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4A86E8"/>
                </a:solidFill>
                <a:latin typeface="Century"/>
                <a:ea typeface="Century"/>
                <a:cs typeface="Century"/>
                <a:sym typeface="Century"/>
              </a:rPr>
              <a:t>Alteração</a:t>
            </a:r>
            <a:endParaRPr sz="2200">
              <a:solidFill>
                <a:srgbClr val="4A86E8"/>
              </a:solidFill>
              <a:latin typeface="Calibri"/>
              <a:ea typeface="Calibri"/>
              <a:cs typeface="Calibri"/>
              <a:sym typeface="Calibri"/>
            </a:endParaRPr>
          </a:p>
        </p:txBody>
      </p:sp>
      <p:sp>
        <p:nvSpPr>
          <p:cNvPr id="5775" name="Google Shape;5775;g1df91a4005e_0_1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5776" name="Google Shape;5776;g1df91a4005e_0_109"/>
          <p:cNvGrpSpPr/>
          <p:nvPr/>
        </p:nvGrpSpPr>
        <p:grpSpPr>
          <a:xfrm>
            <a:off x="70903" y="4108648"/>
            <a:ext cx="11880468" cy="467100"/>
            <a:chOff x="45776" y="3496116"/>
            <a:chExt cx="11880468" cy="467100"/>
          </a:xfrm>
        </p:grpSpPr>
        <p:sp>
          <p:nvSpPr>
            <p:cNvPr id="5777" name="Google Shape;5777;g1df91a4005e_0_109"/>
            <p:cNvSpPr txBox="1"/>
            <p:nvPr/>
          </p:nvSpPr>
          <p:spPr>
            <a:xfrm>
              <a:off x="45776" y="3496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778" name="Google Shape;5778;g1df91a4005e_0_109"/>
            <p:cNvSpPr txBox="1"/>
            <p:nvPr/>
          </p:nvSpPr>
          <p:spPr>
            <a:xfrm>
              <a:off x="1555844" y="3545009"/>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dk2"/>
                </a:buClr>
                <a:buSzPts val="1100"/>
                <a:buFont typeface="Arial"/>
                <a:buNone/>
              </a:pPr>
              <a:r>
                <a:rPr lang="pt-BR" sz="2100">
                  <a:solidFill>
                    <a:srgbClr val="0070C0"/>
                  </a:solidFill>
                  <a:latin typeface="Calibri"/>
                  <a:ea typeface="Calibri"/>
                  <a:cs typeface="Calibri"/>
                  <a:sym typeface="Calibri"/>
                </a:rPr>
                <a:t>Das atividades de Pesquisa e Inovação</a:t>
              </a:r>
              <a:endParaRPr sz="2900">
                <a:solidFill>
                  <a:schemeClr val="dk1"/>
                </a:solidFill>
                <a:latin typeface="Calibri"/>
                <a:ea typeface="Calibri"/>
                <a:cs typeface="Calibri"/>
                <a:sym typeface="Calibri"/>
              </a:endParaRPr>
            </a:p>
          </p:txBody>
        </p:sp>
      </p:grpSp>
      <p:grpSp>
        <p:nvGrpSpPr>
          <p:cNvPr id="5779" name="Google Shape;5779;g1df91a4005e_0_109"/>
          <p:cNvGrpSpPr/>
          <p:nvPr/>
        </p:nvGrpSpPr>
        <p:grpSpPr>
          <a:xfrm>
            <a:off x="70903" y="5646513"/>
            <a:ext cx="11880468" cy="467100"/>
            <a:chOff x="45776" y="3973141"/>
            <a:chExt cx="11880468" cy="467100"/>
          </a:xfrm>
        </p:grpSpPr>
        <p:sp>
          <p:nvSpPr>
            <p:cNvPr id="5780" name="Google Shape;5780;g1df91a4005e_0_10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781" name="Google Shape;5781;g1df91a4005e_0_10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6" name="Shape 5786"/>
        <p:cNvGrpSpPr/>
        <p:nvPr/>
      </p:nvGrpSpPr>
      <p:grpSpPr>
        <a:xfrm>
          <a:off x="0" y="0"/>
          <a:ext cx="0" cy="0"/>
          <a:chOff x="0" y="0"/>
          <a:chExt cx="0" cy="0"/>
        </a:xfrm>
      </p:grpSpPr>
      <p:sp>
        <p:nvSpPr>
          <p:cNvPr id="5787" name="Google Shape;5787;p8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788" name="Google Shape;5788;p8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789" name="Google Shape;5789;p8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790" name="Google Shape;5790;p8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791" name="Google Shape;5791;p8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792" name="Google Shape;5792;p89"/>
          <p:cNvSpPr txBox="1"/>
          <p:nvPr/>
        </p:nvSpPr>
        <p:spPr>
          <a:xfrm>
            <a:off x="1551011" y="1944572"/>
            <a:ext cx="10400495" cy="150554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793" name="Google Shape;5793;p8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5794" name="Google Shape;5794;p8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5795" name="Google Shape;5795;p89"/>
          <p:cNvGrpSpPr/>
          <p:nvPr/>
        </p:nvGrpSpPr>
        <p:grpSpPr>
          <a:xfrm>
            <a:off x="55915" y="3674941"/>
            <a:ext cx="11880531" cy="1446900"/>
            <a:chOff x="30789" y="3062409"/>
            <a:chExt cx="11880531" cy="1446900"/>
          </a:xfrm>
        </p:grpSpPr>
        <p:sp>
          <p:nvSpPr>
            <p:cNvPr id="5796" name="Google Shape;5796;p89"/>
            <p:cNvSpPr txBox="1"/>
            <p:nvPr/>
          </p:nvSpPr>
          <p:spPr>
            <a:xfrm>
              <a:off x="30789" y="34778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797" name="Google Shape;5797;p89"/>
            <p:cNvSpPr txBox="1"/>
            <p:nvPr/>
          </p:nvSpPr>
          <p:spPr>
            <a:xfrm>
              <a:off x="1540919" y="3062409"/>
              <a:ext cx="10370400" cy="1446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t>
              </a:r>
              <a:r>
                <a:rPr lang="pt-BR" sz="1500">
                  <a:solidFill>
                    <a:schemeClr val="dk2"/>
                  </a:solidFill>
                  <a:latin typeface="Calibri"/>
                  <a:ea typeface="Calibri"/>
                  <a:cs typeface="Calibri"/>
                  <a:sym typeface="Calibri"/>
                </a:rPr>
                <a:t>As atividades de pesquisa </a:t>
              </a:r>
              <a:r>
                <a:rPr lang="pt-BR" sz="1500">
                  <a:solidFill>
                    <a:srgbClr val="0070C0"/>
                  </a:solidFill>
                  <a:latin typeface="Calibri"/>
                  <a:ea typeface="Calibri"/>
                  <a:cs typeface="Calibri"/>
                  <a:sym typeface="Calibri"/>
                </a:rPr>
                <a:t>serão computadas da seguinte forma: </a:t>
              </a:r>
              <a:endParaRPr sz="1500">
                <a:solidFill>
                  <a:srgbClr val="0070C0"/>
                </a:solidFill>
                <a:latin typeface="Calibri"/>
                <a:ea typeface="Calibri"/>
                <a:cs typeface="Calibri"/>
                <a:sym typeface="Calibri"/>
              </a:endParaRPr>
            </a:p>
            <a:p>
              <a:pPr indent="452603" lvl="0" marL="97853" rtl="0" algn="just">
                <a:spcBef>
                  <a:spcPts val="0"/>
                </a:spcBef>
                <a:spcAft>
                  <a:spcPts val="0"/>
                </a:spcAft>
                <a:buNone/>
              </a:pPr>
              <a:r>
                <a:rPr lang="pt-BR" sz="1500">
                  <a:solidFill>
                    <a:srgbClr val="0070C0"/>
                  </a:solidFill>
                  <a:latin typeface="Calibri"/>
                  <a:ea typeface="Calibri"/>
                  <a:cs typeface="Calibri"/>
                  <a:sym typeface="Calibri"/>
                </a:rPr>
                <a:t>I. orientação ou coorientação de projetos de iniciação científica e tecnológica de estudantes do IFG; </a:t>
              </a:r>
              <a:endParaRPr sz="1500">
                <a:solidFill>
                  <a:srgbClr val="0070C0"/>
                </a:solidFill>
                <a:latin typeface="Calibri"/>
                <a:ea typeface="Calibri"/>
                <a:cs typeface="Calibri"/>
                <a:sym typeface="Calibri"/>
              </a:endParaRPr>
            </a:p>
            <a:p>
              <a:pPr indent="452603" lvl="0" marL="97853" rtl="0" algn="just">
                <a:spcBef>
                  <a:spcPts val="0"/>
                </a:spcBef>
                <a:spcAft>
                  <a:spcPts val="0"/>
                </a:spcAft>
                <a:buNone/>
              </a:pPr>
              <a:r>
                <a:rPr lang="pt-BR" sz="1500">
                  <a:solidFill>
                    <a:srgbClr val="0070C0"/>
                  </a:solidFill>
                  <a:latin typeface="Calibri"/>
                  <a:ea typeface="Calibri"/>
                  <a:cs typeface="Calibri"/>
                  <a:sym typeface="Calibri"/>
                </a:rPr>
                <a:t>II. coordenação ou participação em projeto de pesquisa cadastrado no IFG; </a:t>
              </a:r>
              <a:endParaRPr sz="1500">
                <a:solidFill>
                  <a:srgbClr val="0070C0"/>
                </a:solidFill>
                <a:latin typeface="Calibri"/>
                <a:ea typeface="Calibri"/>
                <a:cs typeface="Calibri"/>
                <a:sym typeface="Calibri"/>
              </a:endParaRPr>
            </a:p>
            <a:p>
              <a:pPr indent="452603" lvl="0" marL="97853" rtl="0" algn="just">
                <a:spcBef>
                  <a:spcPts val="0"/>
                </a:spcBef>
                <a:spcAft>
                  <a:spcPts val="0"/>
                </a:spcAft>
                <a:buNone/>
              </a:pPr>
              <a:r>
                <a:rPr lang="pt-BR" sz="1500">
                  <a:solidFill>
                    <a:srgbClr val="0070C0"/>
                  </a:solidFill>
                  <a:latin typeface="Calibri"/>
                  <a:ea typeface="Calibri"/>
                  <a:cs typeface="Calibri"/>
                  <a:sym typeface="Calibri"/>
                </a:rPr>
                <a:t>III. coordenação ou participação como pesquisador em Grupo de Pesquisa cadastrado no CNPq.</a:t>
              </a:r>
              <a:endParaRPr sz="1500">
                <a:solidFill>
                  <a:schemeClr val="dk2"/>
                </a:solidFill>
                <a:latin typeface="Calibri"/>
                <a:ea typeface="Calibri"/>
                <a:cs typeface="Calibri"/>
                <a:sym typeface="Calibri"/>
              </a:endParaRPr>
            </a:p>
            <a:p>
              <a:pPr indent="452603" lvl="0" marL="97853" rtl="0" algn="just">
                <a:spcBef>
                  <a:spcPts val="0"/>
                </a:spcBef>
                <a:spcAft>
                  <a:spcPts val="0"/>
                </a:spcAft>
                <a:buClr>
                  <a:schemeClr val="dk2"/>
                </a:buClr>
                <a:buFont typeface="Arial"/>
                <a:buNone/>
              </a:pPr>
              <a:r>
                <a:t/>
              </a:r>
              <a:endParaRPr b="1" sz="2400">
                <a:solidFill>
                  <a:schemeClr val="dk1"/>
                </a:solidFill>
                <a:latin typeface="Calibri"/>
                <a:ea typeface="Calibri"/>
                <a:cs typeface="Calibri"/>
                <a:sym typeface="Calibri"/>
              </a:endParaRPr>
            </a:p>
          </p:txBody>
        </p:sp>
      </p:grpSp>
      <p:grpSp>
        <p:nvGrpSpPr>
          <p:cNvPr id="5798" name="Google Shape;5798;p89"/>
          <p:cNvGrpSpPr/>
          <p:nvPr/>
        </p:nvGrpSpPr>
        <p:grpSpPr>
          <a:xfrm>
            <a:off x="70903" y="5646513"/>
            <a:ext cx="11880603" cy="467175"/>
            <a:chOff x="45776" y="3973141"/>
            <a:chExt cx="11880603" cy="467175"/>
          </a:xfrm>
        </p:grpSpPr>
        <p:sp>
          <p:nvSpPr>
            <p:cNvPr id="5799" name="Google Shape;5799;p8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800" name="Google Shape;5800;p8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sem justificativa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e0ef8b40d4_0_577"/>
          <p:cNvSpPr txBox="1"/>
          <p:nvPr>
            <p:ph type="ctrTitle"/>
          </p:nvPr>
        </p:nvSpPr>
        <p:spPr>
          <a:xfrm>
            <a:off x="2968425" y="2518650"/>
            <a:ext cx="6575400" cy="865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pt-BR"/>
              <a:t>Propostas </a:t>
            </a:r>
            <a:endParaRPr/>
          </a:p>
        </p:txBody>
      </p:sp>
      <p:sp>
        <p:nvSpPr>
          <p:cNvPr id="115" name="Google Shape;115;g1e0ef8b40d4_0_577"/>
          <p:cNvSpPr txBox="1"/>
          <p:nvPr>
            <p:ph idx="1" type="subTitle"/>
          </p:nvPr>
        </p:nvSpPr>
        <p:spPr>
          <a:xfrm>
            <a:off x="3175199" y="4538659"/>
            <a:ext cx="8500200" cy="865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pt-BR"/>
              <a:t>Atualização da </a:t>
            </a:r>
            <a:r>
              <a:rPr lang="pt-BR" u="sng">
                <a:solidFill>
                  <a:schemeClr val="hlink"/>
                </a:solidFill>
                <a:hlinkClick r:id="rId3"/>
              </a:rPr>
              <a:t>Resolução 9/2011 </a:t>
            </a:r>
            <a:endParaRPr/>
          </a:p>
        </p:txBody>
      </p:sp>
      <p:pic>
        <p:nvPicPr>
          <p:cNvPr descr="Logo do IFG" id="116" name="Google Shape;116;g1e0ef8b40d4_0_577"/>
          <p:cNvPicPr preferRelativeResize="0"/>
          <p:nvPr/>
        </p:nvPicPr>
        <p:blipFill rotWithShape="1">
          <a:blip r:embed="rId4">
            <a:alphaModFix/>
          </a:blip>
          <a:srcRect b="0" l="0" r="0" t="0"/>
          <a:stretch/>
        </p:blipFill>
        <p:spPr>
          <a:xfrm>
            <a:off x="9750452" y="1378695"/>
            <a:ext cx="2441548" cy="29527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1e0d4280c43_1_54"/>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617" name="Google Shape;617;g1e0d4280c43_1_5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18" name="Google Shape;618;g1e0d4280c43_1_5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19" name="Google Shape;619;g1e0d4280c43_1_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20" name="Google Shape;620;g1e0d4280c43_1_5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21" name="Google Shape;621;g1e0d4280c43_1_54"/>
          <p:cNvSpPr txBox="1"/>
          <p:nvPr/>
        </p:nvSpPr>
        <p:spPr>
          <a:xfrm>
            <a:off x="1580975" y="1944575"/>
            <a:ext cx="10370400" cy="179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rgbClr val="000000"/>
                </a:solidFill>
                <a:latin typeface="Calibri"/>
                <a:ea typeface="Calibri"/>
                <a:cs typeface="Calibri"/>
                <a:sym typeface="Calibri"/>
              </a:rPr>
              <a:t>Para o efetivo cumprimento das atividades acadêmicas programadas, o Departamento de Áreas Acadêmicas fixará a distribuição da carga horária semanal de trabalho do servidor docente</a:t>
            </a:r>
            <a:r>
              <a:rPr b="0" i="0" lang="pt-BR" sz="1900" u="none" strike="noStrike">
                <a:solidFill>
                  <a:srgbClr val="1E1E00"/>
                </a:solidFill>
                <a:latin typeface="Calibri"/>
                <a:ea typeface="Calibri"/>
                <a:cs typeface="Calibri"/>
                <a:sym typeface="Calibri"/>
              </a:rPr>
              <a:t>, </a:t>
            </a:r>
            <a:r>
              <a:rPr b="0" i="0" lang="pt-BR" sz="1900" u="none" strike="noStrike">
                <a:solidFill>
                  <a:srgbClr val="000000"/>
                </a:solidFill>
                <a:latin typeface="Calibri"/>
                <a:ea typeface="Calibri"/>
                <a:cs typeface="Calibri"/>
                <a:sym typeface="Calibri"/>
              </a:rPr>
              <a:t>de acordo com os termos desta Resolução</a:t>
            </a:r>
            <a:r>
              <a:rPr b="0" i="0" lang="pt-BR" sz="1900" u="none" strike="noStrike">
                <a:solidFill>
                  <a:srgbClr val="505000"/>
                </a:solidFill>
                <a:latin typeface="Calibri"/>
                <a:ea typeface="Calibri"/>
                <a:cs typeface="Calibri"/>
                <a:sym typeface="Calibri"/>
              </a:rPr>
              <a:t>.</a:t>
            </a:r>
            <a:endParaRPr sz="1300"/>
          </a:p>
          <a:p>
            <a:pPr indent="451104" lvl="0" marL="94475" marR="0" rtl="0" algn="just">
              <a:spcBef>
                <a:spcPts val="96"/>
              </a:spcBef>
              <a:spcAft>
                <a:spcPts val="0"/>
              </a:spcAft>
              <a:buNone/>
            </a:pPr>
            <a:r>
              <a:rPr b="0" i="0" lang="pt-BR" sz="1700" u="none" strike="noStrike">
                <a:solidFill>
                  <a:srgbClr val="000000"/>
                </a:solidFill>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a:t>
            </a:r>
            <a:r>
              <a:rPr b="0" i="0" lang="pt-BR" sz="1700" u="none" strike="noStrike">
                <a:solidFill>
                  <a:srgbClr val="EFEF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observados os dispositivos legais vigentes.</a:t>
            </a:r>
            <a:endParaRPr sz="1800">
              <a:solidFill>
                <a:schemeClr val="dk1"/>
              </a:solidFill>
              <a:latin typeface="Calibri"/>
              <a:ea typeface="Calibri"/>
              <a:cs typeface="Calibri"/>
              <a:sym typeface="Calibri"/>
            </a:endParaRPr>
          </a:p>
        </p:txBody>
      </p:sp>
      <p:sp>
        <p:nvSpPr>
          <p:cNvPr id="622" name="Google Shape;622;g1e0d4280c43_1_5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23" name="Google Shape;623;g1e0d4280c43_1_5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rgbClr val="0000FF"/>
                </a:solidFill>
                <a:latin typeface="Calibri"/>
                <a:ea typeface="Calibri"/>
                <a:cs typeface="Calibri"/>
                <a:sym typeface="Calibri"/>
              </a:rPr>
              <a:t>Goiânia DAA IV</a:t>
            </a:r>
            <a:endParaRPr sz="2200">
              <a:solidFill>
                <a:srgbClr val="0000FF"/>
              </a:solidFill>
              <a:latin typeface="Calibri"/>
              <a:ea typeface="Calibri"/>
              <a:cs typeface="Calibri"/>
              <a:sym typeface="Calibri"/>
            </a:endParaRPr>
          </a:p>
        </p:txBody>
      </p:sp>
      <p:grpSp>
        <p:nvGrpSpPr>
          <p:cNvPr id="624" name="Google Shape;624;g1e0d4280c43_1_54"/>
          <p:cNvGrpSpPr/>
          <p:nvPr/>
        </p:nvGrpSpPr>
        <p:grpSpPr>
          <a:xfrm>
            <a:off x="70903" y="3915775"/>
            <a:ext cx="11880468" cy="1816200"/>
            <a:chOff x="45776" y="3259034"/>
            <a:chExt cx="11880468" cy="1816200"/>
          </a:xfrm>
        </p:grpSpPr>
        <p:sp>
          <p:nvSpPr>
            <p:cNvPr id="625" name="Google Shape;625;g1e0d4280c43_1_54"/>
            <p:cNvSpPr txBox="1"/>
            <p:nvPr/>
          </p:nvSpPr>
          <p:spPr>
            <a:xfrm>
              <a:off x="45776" y="3464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26" name="Google Shape;626;g1e0d4280c43_1_54"/>
            <p:cNvSpPr txBox="1"/>
            <p:nvPr/>
          </p:nvSpPr>
          <p:spPr>
            <a:xfrm>
              <a:off x="1555844" y="3259034"/>
              <a:ext cx="10370400" cy="1816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600">
                  <a:latin typeface="Calibri"/>
                  <a:ea typeface="Calibri"/>
                  <a:cs typeface="Calibri"/>
                  <a:sym typeface="Calibri"/>
                </a:rPr>
                <a:t>Art. 2º. Para o efetivo cumprimento das atividades acadêmicas programadas, </a:t>
              </a:r>
              <a:r>
                <a:rPr lang="pt-BR" sz="1600">
                  <a:solidFill>
                    <a:srgbClr val="0000FF"/>
                  </a:solidFill>
                  <a:latin typeface="Calibri"/>
                  <a:ea typeface="Calibri"/>
                  <a:cs typeface="Calibri"/>
                  <a:sym typeface="Calibri"/>
                </a:rPr>
                <a:t>a coordenação de curso ou área fará a distribuição da carga horária e o</a:t>
              </a:r>
              <a:r>
                <a:rPr lang="pt-BR" sz="1600">
                  <a:latin typeface="Calibri"/>
                  <a:ea typeface="Calibri"/>
                  <a:cs typeface="Calibri"/>
                  <a:sym typeface="Calibri"/>
                </a:rPr>
                <a:t> Departamento de Áreas Acadêmicas </a:t>
              </a:r>
              <a:r>
                <a:rPr lang="pt-BR" sz="1600">
                  <a:solidFill>
                    <a:srgbClr val="0000FF"/>
                  </a:solidFill>
                  <a:latin typeface="Calibri"/>
                  <a:ea typeface="Calibri"/>
                  <a:cs typeface="Calibri"/>
                  <a:sym typeface="Calibri"/>
                </a:rPr>
                <a:t>validará</a:t>
              </a:r>
              <a:r>
                <a:rPr lang="pt-BR" sz="1600">
                  <a:latin typeface="Calibri"/>
                  <a:ea typeface="Calibri"/>
                  <a:cs typeface="Calibri"/>
                  <a:sym typeface="Calibri"/>
                </a:rPr>
                <a:t> a distribuição da carga horária semanal de trabalho do servidor docente, de acordo com os termos desta Resolução. </a:t>
              </a:r>
              <a:endParaRPr sz="1600">
                <a:latin typeface="Calibri"/>
                <a:ea typeface="Calibri"/>
                <a:cs typeface="Calibri"/>
                <a:sym typeface="Calibri"/>
              </a:endParaRPr>
            </a:p>
            <a:p>
              <a:pPr indent="0" lvl="0" marL="0" rtl="0" algn="just">
                <a:spcBef>
                  <a:spcPts val="0"/>
                </a:spcBef>
                <a:spcAft>
                  <a:spcPts val="0"/>
                </a:spcAft>
                <a:buSzPts val="1100"/>
                <a:buNone/>
              </a:pPr>
              <a:r>
                <a:t/>
              </a:r>
              <a:endParaRPr sz="1600">
                <a:latin typeface="Calibri"/>
                <a:ea typeface="Calibri"/>
                <a:cs typeface="Calibri"/>
                <a:sym typeface="Calibri"/>
              </a:endParaRPr>
            </a:p>
            <a:p>
              <a:pPr indent="0" lvl="0" marL="0" rtl="0" algn="just">
                <a:spcBef>
                  <a:spcPts val="0"/>
                </a:spcBef>
                <a:spcAft>
                  <a:spcPts val="0"/>
                </a:spcAft>
                <a:buSzPts val="1100"/>
                <a:buNone/>
              </a:pPr>
              <a:r>
                <a:rPr lang="pt-BR" sz="1600">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 observados os dispositivos legais vigentes.</a:t>
              </a:r>
              <a:endParaRPr sz="1200">
                <a:latin typeface="Calibri"/>
                <a:ea typeface="Calibri"/>
                <a:cs typeface="Calibri"/>
                <a:sym typeface="Calibri"/>
              </a:endParaRPr>
            </a:p>
          </p:txBody>
        </p:sp>
      </p:grpSp>
      <p:grpSp>
        <p:nvGrpSpPr>
          <p:cNvPr id="627" name="Google Shape;627;g1e0d4280c43_1_54"/>
          <p:cNvGrpSpPr/>
          <p:nvPr/>
        </p:nvGrpSpPr>
        <p:grpSpPr>
          <a:xfrm>
            <a:off x="70900" y="5731968"/>
            <a:ext cx="11880468" cy="966523"/>
            <a:chOff x="45776" y="4165516"/>
            <a:chExt cx="11880468" cy="467100"/>
          </a:xfrm>
        </p:grpSpPr>
        <p:sp>
          <p:nvSpPr>
            <p:cNvPr id="628" name="Google Shape;628;g1e0d4280c43_1_54"/>
            <p:cNvSpPr txBox="1"/>
            <p:nvPr/>
          </p:nvSpPr>
          <p:spPr>
            <a:xfrm>
              <a:off x="45776" y="41655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sz="2000">
                  <a:solidFill>
                    <a:schemeClr val="dk1"/>
                  </a:solidFill>
                  <a:latin typeface="Century"/>
                  <a:ea typeface="Century"/>
                  <a:cs typeface="Century"/>
                  <a:sym typeface="Century"/>
                </a:rPr>
                <a:t>Justificativa </a:t>
              </a:r>
              <a:endParaRPr sz="2000">
                <a:solidFill>
                  <a:schemeClr val="dk1"/>
                </a:solidFill>
                <a:latin typeface="Calibri"/>
                <a:ea typeface="Calibri"/>
                <a:cs typeface="Calibri"/>
                <a:sym typeface="Calibri"/>
              </a:endParaRPr>
            </a:p>
          </p:txBody>
        </p:sp>
        <p:sp>
          <p:nvSpPr>
            <p:cNvPr id="629" name="Google Shape;629;g1e0d4280c43_1_54"/>
            <p:cNvSpPr txBox="1"/>
            <p:nvPr/>
          </p:nvSpPr>
          <p:spPr>
            <a:xfrm>
              <a:off x="1555844" y="4324667"/>
              <a:ext cx="10370400" cy="14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a:latin typeface="Calibri"/>
                  <a:ea typeface="Calibri"/>
                  <a:cs typeface="Calibri"/>
                  <a:sym typeface="Calibri"/>
                </a:rPr>
                <a:t>Substituir o termo fixará por validará.</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5" name="Shape 5805"/>
        <p:cNvGrpSpPr/>
        <p:nvPr/>
      </p:nvGrpSpPr>
      <p:grpSpPr>
        <a:xfrm>
          <a:off x="0" y="0"/>
          <a:ext cx="0" cy="0"/>
          <a:chOff x="0" y="0"/>
          <a:chExt cx="0" cy="0"/>
        </a:xfrm>
      </p:grpSpPr>
      <p:sp>
        <p:nvSpPr>
          <p:cNvPr id="5806" name="Google Shape;5806;g1df91a4005e_0_12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807" name="Google Shape;5807;g1df91a4005e_0_12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808" name="Google Shape;5808;g1df91a4005e_0_12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809" name="Google Shape;5809;g1df91a4005e_0_12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810" name="Google Shape;5810;g1df91a4005e_0_12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811" name="Google Shape;5811;g1df91a4005e_0_127"/>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812" name="Google Shape;5812;g1df91a4005e_0_12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5813" name="Google Shape;5813;g1df91a4005e_0_12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814" name="Google Shape;5814;g1df91a4005e_0_127"/>
          <p:cNvGrpSpPr/>
          <p:nvPr/>
        </p:nvGrpSpPr>
        <p:grpSpPr>
          <a:xfrm>
            <a:off x="55915" y="3674941"/>
            <a:ext cx="11880531" cy="1139100"/>
            <a:chOff x="30789" y="3062409"/>
            <a:chExt cx="11880531" cy="1139100"/>
          </a:xfrm>
        </p:grpSpPr>
        <p:sp>
          <p:nvSpPr>
            <p:cNvPr id="5815" name="Google Shape;5815;g1df91a4005e_0_127"/>
            <p:cNvSpPr txBox="1"/>
            <p:nvPr/>
          </p:nvSpPr>
          <p:spPr>
            <a:xfrm>
              <a:off x="30789" y="3477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816" name="Google Shape;5816;g1df91a4005e_0_127"/>
            <p:cNvSpPr txBox="1"/>
            <p:nvPr/>
          </p:nvSpPr>
          <p:spPr>
            <a:xfrm>
              <a:off x="1540919" y="3062409"/>
              <a:ext cx="103704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dk2"/>
                </a:buClr>
                <a:buSzPts val="1100"/>
                <a:buFont typeface="Arial"/>
                <a:buNone/>
              </a:pPr>
              <a:r>
                <a:rPr lang="pt-BR" sz="1700">
                  <a:solidFill>
                    <a:schemeClr val="dk2"/>
                  </a:solidFill>
                  <a:latin typeface="Calibri"/>
                  <a:ea typeface="Calibri"/>
                  <a:cs typeface="Calibri"/>
                  <a:sym typeface="Calibri"/>
                </a:rPr>
                <a:t>Art. 30. As atividades de pesquisa compreendem as ações que visam o desenvolvimento científico e tecnológico e a inovação, distribuídas da seguinte forma: orientação e </a:t>
              </a:r>
              <a:r>
                <a:rPr lang="pt-BR" sz="1700">
                  <a:solidFill>
                    <a:srgbClr val="0070C0"/>
                  </a:solidFill>
                  <a:latin typeface="Calibri"/>
                  <a:ea typeface="Calibri"/>
                  <a:cs typeface="Calibri"/>
                  <a:sym typeface="Calibri"/>
                </a:rPr>
                <a:t>CO-ORIENTAÇÃO </a:t>
              </a:r>
              <a:r>
                <a:rPr lang="pt-BR" sz="1700">
                  <a:solidFill>
                    <a:schemeClr val="dk2"/>
                  </a:solidFill>
                  <a:latin typeface="Calibri"/>
                  <a:ea typeface="Calibri"/>
                  <a:cs typeface="Calibri"/>
                  <a:sym typeface="Calibri"/>
                </a:rPr>
                <a:t>de projetos de iniciação científica e tecnológica; autoria/coordenação ou participação em projeto de pesquisa; coordenação ou participação em Núcleo de Pesquisa</a:t>
              </a:r>
              <a:endParaRPr b="1" sz="3100">
                <a:solidFill>
                  <a:schemeClr val="dk1"/>
                </a:solidFill>
                <a:latin typeface="Calibri"/>
                <a:ea typeface="Calibri"/>
                <a:cs typeface="Calibri"/>
                <a:sym typeface="Calibri"/>
              </a:endParaRPr>
            </a:p>
          </p:txBody>
        </p:sp>
      </p:grpSp>
      <p:grpSp>
        <p:nvGrpSpPr>
          <p:cNvPr id="5817" name="Google Shape;5817;g1df91a4005e_0_127"/>
          <p:cNvGrpSpPr/>
          <p:nvPr/>
        </p:nvGrpSpPr>
        <p:grpSpPr>
          <a:xfrm>
            <a:off x="70903" y="5646513"/>
            <a:ext cx="11880468" cy="467100"/>
            <a:chOff x="45776" y="3973141"/>
            <a:chExt cx="11880468" cy="467100"/>
          </a:xfrm>
        </p:grpSpPr>
        <p:sp>
          <p:nvSpPr>
            <p:cNvPr id="5818" name="Google Shape;5818;g1df91a4005e_0_12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819" name="Google Shape;5819;g1df91a4005e_0_12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sem justificativa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4" name="Shape 5824"/>
        <p:cNvGrpSpPr/>
        <p:nvPr/>
      </p:nvGrpSpPr>
      <p:grpSpPr>
        <a:xfrm>
          <a:off x="0" y="0"/>
          <a:ext cx="0" cy="0"/>
          <a:chOff x="0" y="0"/>
          <a:chExt cx="0" cy="0"/>
        </a:xfrm>
      </p:grpSpPr>
      <p:sp>
        <p:nvSpPr>
          <p:cNvPr id="5825" name="Google Shape;5825;g1df91a4005e_0_14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826" name="Google Shape;5826;g1df91a4005e_0_14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827" name="Google Shape;5827;g1df91a4005e_0_14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828" name="Google Shape;5828;g1df91a4005e_0_14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829" name="Google Shape;5829;g1df91a4005e_0_14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830" name="Google Shape;5830;g1df91a4005e_0_145"/>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831" name="Google Shape;5831;g1df91a4005e_0_14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5832" name="Google Shape;5832;g1df91a4005e_0_14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5833" name="Google Shape;5833;g1df91a4005e_0_145"/>
          <p:cNvGrpSpPr/>
          <p:nvPr/>
        </p:nvGrpSpPr>
        <p:grpSpPr>
          <a:xfrm>
            <a:off x="55915" y="3674941"/>
            <a:ext cx="11880531" cy="2646000"/>
            <a:chOff x="30789" y="3062409"/>
            <a:chExt cx="11880531" cy="2646000"/>
          </a:xfrm>
        </p:grpSpPr>
        <p:sp>
          <p:nvSpPr>
            <p:cNvPr id="5834" name="Google Shape;5834;g1df91a4005e_0_145"/>
            <p:cNvSpPr txBox="1"/>
            <p:nvPr/>
          </p:nvSpPr>
          <p:spPr>
            <a:xfrm>
              <a:off x="30789" y="3477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835" name="Google Shape;5835;g1df91a4005e_0_145"/>
            <p:cNvSpPr txBox="1"/>
            <p:nvPr/>
          </p:nvSpPr>
          <p:spPr>
            <a:xfrm>
              <a:off x="1540919" y="3062409"/>
              <a:ext cx="10370400" cy="2646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solidFill>
                  <a:schemeClr val="dk2"/>
                </a:solidFill>
              </a:endParaRPr>
            </a:p>
            <a:p>
              <a:pPr indent="452603" lvl="0" marL="97853"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r>
                <a:rPr b="1" lang="pt-BR" sz="2000">
                  <a:solidFill>
                    <a:srgbClr val="0000FF"/>
                  </a:solidFill>
                  <a:latin typeface="Calibri"/>
                  <a:ea typeface="Calibri"/>
                  <a:cs typeface="Calibri"/>
                  <a:sym typeface="Calibri"/>
                </a:rPr>
                <a:t>IV.</a:t>
              </a:r>
              <a:r>
                <a:rPr b="1" lang="pt-BR" sz="2900">
                  <a:solidFill>
                    <a:srgbClr val="0000FF"/>
                  </a:solidFill>
                  <a:latin typeface="Calibri"/>
                  <a:ea typeface="Calibri"/>
                  <a:cs typeface="Calibri"/>
                  <a:sym typeface="Calibri"/>
                </a:rPr>
                <a:t> </a:t>
              </a:r>
              <a:r>
                <a:rPr lang="pt-BR" sz="2000">
                  <a:solidFill>
                    <a:srgbClr val="0000FF"/>
                  </a:solidFill>
                  <a:latin typeface="Calibri"/>
                  <a:ea typeface="Calibri"/>
                  <a:cs typeface="Calibri"/>
                  <a:sym typeface="Calibri"/>
                </a:rPr>
                <a:t>outras atividades inerentes às atividades de pesquisa, autorizadas pela Chefia de Departamento.</a:t>
              </a:r>
              <a:endParaRPr b="1" sz="2900">
                <a:solidFill>
                  <a:srgbClr val="0000FF"/>
                </a:solidFill>
                <a:latin typeface="Calibri"/>
                <a:ea typeface="Calibri"/>
                <a:cs typeface="Calibri"/>
                <a:sym typeface="Calibri"/>
              </a:endParaRPr>
            </a:p>
            <a:p>
              <a:pPr indent="452603" lvl="0" marL="97853" rtl="0" algn="just">
                <a:spcBef>
                  <a:spcPts val="1854"/>
                </a:spcBef>
                <a:spcAft>
                  <a:spcPts val="0"/>
                </a:spcAft>
                <a:buNone/>
              </a:pPr>
              <a:r>
                <a:t/>
              </a:r>
              <a:endParaRPr b="1" sz="2900">
                <a:solidFill>
                  <a:srgbClr val="0000FF"/>
                </a:solidFill>
                <a:latin typeface="Calibri"/>
                <a:ea typeface="Calibri"/>
                <a:cs typeface="Calibri"/>
                <a:sym typeface="Calibri"/>
              </a:endParaRPr>
            </a:p>
          </p:txBody>
        </p:sp>
      </p:grpSp>
      <p:grpSp>
        <p:nvGrpSpPr>
          <p:cNvPr id="5836" name="Google Shape;5836;g1df91a4005e_0_145"/>
          <p:cNvGrpSpPr/>
          <p:nvPr/>
        </p:nvGrpSpPr>
        <p:grpSpPr>
          <a:xfrm>
            <a:off x="70903" y="5646513"/>
            <a:ext cx="11880468" cy="467100"/>
            <a:chOff x="45776" y="3973141"/>
            <a:chExt cx="11880468" cy="467100"/>
          </a:xfrm>
        </p:grpSpPr>
        <p:sp>
          <p:nvSpPr>
            <p:cNvPr id="5837" name="Google Shape;5837;g1df91a4005e_0_14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838" name="Google Shape;5838;g1df91a4005e_0_145"/>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Clr>
                  <a:schemeClr val="dk2"/>
                </a:buClr>
                <a:buSzPts val="1100"/>
                <a:buFont typeface="Arial"/>
                <a:buNone/>
              </a:pPr>
              <a:r>
                <a:rPr lang="pt-BR" sz="1800">
                  <a:solidFill>
                    <a:schemeClr val="dk2"/>
                  </a:solidFill>
                  <a:latin typeface="Calibri"/>
                  <a:ea typeface="Calibri"/>
                  <a:cs typeface="Calibri"/>
                  <a:sym typeface="Calibri"/>
                </a:rPr>
                <a:t>Não limitar as atividades de pesquisa que não esteja na resolução.</a:t>
              </a:r>
              <a:endParaRPr sz="2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3" name="Shape 5843"/>
        <p:cNvGrpSpPr/>
        <p:nvPr/>
      </p:nvGrpSpPr>
      <p:grpSpPr>
        <a:xfrm>
          <a:off x="0" y="0"/>
          <a:ext cx="0" cy="0"/>
          <a:chOff x="0" y="0"/>
          <a:chExt cx="0" cy="0"/>
        </a:xfrm>
      </p:grpSpPr>
      <p:sp>
        <p:nvSpPr>
          <p:cNvPr id="5844" name="Google Shape;5844;p9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845" name="Google Shape;5845;p9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846" name="Google Shape;5846;p9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847" name="Google Shape;5847;p9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848" name="Google Shape;5848;p9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849" name="Google Shape;5849;p90"/>
          <p:cNvSpPr txBox="1"/>
          <p:nvPr/>
        </p:nvSpPr>
        <p:spPr>
          <a:xfrm>
            <a:off x="1551011" y="1944572"/>
            <a:ext cx="10400495" cy="150554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850" name="Google Shape;5850;p9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a:t>
            </a:r>
            <a:r>
              <a:rPr b="1" lang="pt-BR" sz="2200">
                <a:solidFill>
                  <a:srgbClr val="0000FF"/>
                </a:solidFill>
                <a:latin typeface="Century"/>
                <a:ea typeface="Century"/>
                <a:cs typeface="Century"/>
                <a:sym typeface="Century"/>
              </a:rPr>
              <a:t>ão</a:t>
            </a:r>
            <a:endParaRPr sz="2200">
              <a:solidFill>
                <a:srgbClr val="0000FF"/>
              </a:solidFill>
              <a:latin typeface="Calibri"/>
              <a:ea typeface="Calibri"/>
              <a:cs typeface="Calibri"/>
              <a:sym typeface="Calibri"/>
            </a:endParaRPr>
          </a:p>
        </p:txBody>
      </p:sp>
      <p:sp>
        <p:nvSpPr>
          <p:cNvPr id="5851" name="Google Shape;5851;p9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5852" name="Google Shape;5852;p90"/>
          <p:cNvGrpSpPr/>
          <p:nvPr/>
        </p:nvGrpSpPr>
        <p:grpSpPr>
          <a:xfrm>
            <a:off x="55915" y="3621304"/>
            <a:ext cx="11805481" cy="1854000"/>
            <a:chOff x="30789" y="3008772"/>
            <a:chExt cx="11805481" cy="1854000"/>
          </a:xfrm>
        </p:grpSpPr>
        <p:sp>
          <p:nvSpPr>
            <p:cNvPr id="5853" name="Google Shape;5853;p90"/>
            <p:cNvSpPr txBox="1"/>
            <p:nvPr/>
          </p:nvSpPr>
          <p:spPr>
            <a:xfrm>
              <a:off x="30789" y="36048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854" name="Google Shape;5854;p90"/>
            <p:cNvSpPr txBox="1"/>
            <p:nvPr/>
          </p:nvSpPr>
          <p:spPr>
            <a:xfrm>
              <a:off x="1465869" y="3008771"/>
              <a:ext cx="10370400" cy="185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a:t>
              </a:r>
              <a:r>
                <a:rPr b="1" lang="pt-BR" sz="1900">
                  <a:solidFill>
                    <a:schemeClr val="dk1"/>
                  </a:solidFill>
                  <a:latin typeface="Calibri"/>
                  <a:ea typeface="Calibri"/>
                  <a:cs typeface="Calibri"/>
                  <a:sym typeface="Calibri"/>
                </a:rPr>
                <a:t>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solidFill>
                  <a:schemeClr val="dk2"/>
                </a:solidFill>
              </a:endParaRPr>
            </a:p>
            <a:p>
              <a:pPr indent="452603" lvl="0" marL="97853" rtl="0" algn="just">
                <a:spcBef>
                  <a:spcPts val="1854"/>
                </a:spcBef>
                <a:spcAft>
                  <a:spcPts val="0"/>
                </a:spcAft>
                <a:buClr>
                  <a:schemeClr val="dk2"/>
                </a:buClr>
                <a:buFont typeface="Arial"/>
                <a:buNone/>
              </a:pPr>
              <a:r>
                <a:rPr b="1" lang="pt-BR" sz="1900">
                  <a:solidFill>
                    <a:schemeClr val="dk1"/>
                  </a:solidFill>
                  <a:latin typeface="Calibri"/>
                  <a:ea typeface="Calibri"/>
                  <a:cs typeface="Calibri"/>
                  <a:sym typeface="Calibri"/>
                </a:rPr>
                <a:t>I. orientação de projetos de iniciação científica e tecnológica; </a:t>
              </a:r>
              <a:r>
                <a:rPr lang="pt-BR" sz="2100">
                  <a:solidFill>
                    <a:srgbClr val="0070C0"/>
                  </a:solidFill>
                  <a:latin typeface="Calibri"/>
                  <a:ea typeface="Calibri"/>
                  <a:cs typeface="Calibri"/>
                  <a:sym typeface="Calibri"/>
                </a:rPr>
                <a:t>II. autoria/coordenação ou participação em projeto de pesquisa no IFG, em redes nacionais e internacionais;</a:t>
              </a:r>
              <a:r>
                <a:rPr b="1" lang="pt-BR" sz="1900">
                  <a:solidFill>
                    <a:schemeClr val="dk1"/>
                  </a:solidFill>
                  <a:latin typeface="Calibri"/>
                  <a:ea typeface="Calibri"/>
                  <a:cs typeface="Calibri"/>
                  <a:sym typeface="Calibri"/>
                </a:rPr>
                <a:t>; III. coordenação ou participação em Núcleo de Pesquisa.  </a:t>
              </a:r>
              <a:endParaRPr sz="1800">
                <a:solidFill>
                  <a:schemeClr val="dk1"/>
                </a:solidFill>
                <a:latin typeface="Calibri"/>
                <a:ea typeface="Calibri"/>
                <a:cs typeface="Calibri"/>
                <a:sym typeface="Calibri"/>
              </a:endParaRPr>
            </a:p>
          </p:txBody>
        </p:sp>
      </p:grpSp>
      <p:grpSp>
        <p:nvGrpSpPr>
          <p:cNvPr id="5855" name="Google Shape;5855;p90"/>
          <p:cNvGrpSpPr/>
          <p:nvPr/>
        </p:nvGrpSpPr>
        <p:grpSpPr>
          <a:xfrm>
            <a:off x="70903" y="5646513"/>
            <a:ext cx="11880468" cy="467175"/>
            <a:chOff x="45776" y="3973141"/>
            <a:chExt cx="11880468" cy="467175"/>
          </a:xfrm>
        </p:grpSpPr>
        <p:sp>
          <p:nvSpPr>
            <p:cNvPr id="5856" name="Google Shape;5856;p9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857" name="Google Shape;5857;p90"/>
            <p:cNvSpPr txBox="1"/>
            <p:nvPr/>
          </p:nvSpPr>
          <p:spPr>
            <a:xfrm>
              <a:off x="1555844" y="4022062"/>
              <a:ext cx="10370400" cy="400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Clr>
                  <a:schemeClr val="dk2"/>
                </a:buClr>
                <a:buSzPts val="1100"/>
                <a:buFont typeface="Arial"/>
                <a:buNone/>
              </a:pPr>
              <a:r>
                <a:rPr lang="pt-BR" sz="2000">
                  <a:solidFill>
                    <a:schemeClr val="dk2"/>
                  </a:solidFill>
                  <a:latin typeface="Calibri"/>
                  <a:ea typeface="Calibri"/>
                  <a:cs typeface="Calibri"/>
                  <a:sym typeface="Calibri"/>
                </a:rPr>
                <a:t>Inclusão de internacionalização e adequação à redação utilizada pelo IFG</a:t>
              </a:r>
              <a:endParaRPr sz="2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2" name="Shape 5862"/>
        <p:cNvGrpSpPr/>
        <p:nvPr/>
      </p:nvGrpSpPr>
      <p:grpSpPr>
        <a:xfrm>
          <a:off x="0" y="0"/>
          <a:ext cx="0" cy="0"/>
          <a:chOff x="0" y="0"/>
          <a:chExt cx="0" cy="0"/>
        </a:xfrm>
      </p:grpSpPr>
      <p:sp>
        <p:nvSpPr>
          <p:cNvPr id="5863" name="Google Shape;5863;g1df91a4005e_0_18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864" name="Google Shape;5864;g1df91a4005e_0_18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865" name="Google Shape;5865;g1df91a4005e_0_18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866" name="Google Shape;5866;g1df91a4005e_0_18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867" name="Google Shape;5867;g1df91a4005e_0_18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868" name="Google Shape;5868;g1df91a4005e_0_182"/>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869" name="Google Shape;5869;g1df91a4005e_0_18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5870" name="Google Shape;5870;g1df91a4005e_0_18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5871" name="Google Shape;5871;g1df91a4005e_0_182"/>
          <p:cNvGrpSpPr/>
          <p:nvPr/>
        </p:nvGrpSpPr>
        <p:grpSpPr>
          <a:xfrm>
            <a:off x="70865" y="3522541"/>
            <a:ext cx="11880531" cy="2170200"/>
            <a:chOff x="30789" y="3062409"/>
            <a:chExt cx="11880531" cy="2170200"/>
          </a:xfrm>
        </p:grpSpPr>
        <p:sp>
          <p:nvSpPr>
            <p:cNvPr id="5872" name="Google Shape;5872;g1df91a4005e_0_182"/>
            <p:cNvSpPr txBox="1"/>
            <p:nvPr/>
          </p:nvSpPr>
          <p:spPr>
            <a:xfrm>
              <a:off x="30789" y="3477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873" name="Google Shape;5873;g1df91a4005e_0_182"/>
            <p:cNvSpPr txBox="1"/>
            <p:nvPr/>
          </p:nvSpPr>
          <p:spPr>
            <a:xfrm>
              <a:off x="1540919" y="3062409"/>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30</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sz="1100">
                <a:solidFill>
                  <a:schemeClr val="dk2"/>
                </a:solidFill>
              </a:endParaRPr>
            </a:p>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a:t>
              </a:r>
              <a:r>
                <a:rPr b="1" lang="pt-BR" sz="1900">
                  <a:solidFill>
                    <a:schemeClr val="dk1"/>
                  </a:solidFill>
                  <a:latin typeface="Calibri"/>
                  <a:ea typeface="Calibri"/>
                  <a:cs typeface="Calibri"/>
                  <a:sym typeface="Calibri"/>
                </a:rPr>
                <a:t> </a:t>
              </a:r>
              <a:r>
                <a:rPr b="1" lang="pt-BR" sz="1700">
                  <a:solidFill>
                    <a:srgbClr val="4A86E8"/>
                  </a:solidFill>
                  <a:latin typeface="Calibri"/>
                  <a:ea typeface="Calibri"/>
                  <a:cs typeface="Calibri"/>
                  <a:sym typeface="Calibri"/>
                </a:rPr>
                <a:t>IV. editor-chefe ou editor associado em periódicos científicos indexados*. V. Revisão para periódicos indexados com corpo editorial ** VI. Supervisão em Acordos Internacionais (La Passion, CIMNE...) * Deve-se acrescentar também 2 (dois) pontos para cada periódico que o servidor vier a ser editor. ** Deve-se acrescentar também 2 (dois) pontos para cada artigo que o servidor vier a ser revisor. </a:t>
              </a:r>
              <a:endParaRPr b="1" sz="2700">
                <a:solidFill>
                  <a:srgbClr val="4A86E8"/>
                </a:solidFill>
                <a:latin typeface="Calibri"/>
                <a:ea typeface="Calibri"/>
                <a:cs typeface="Calibri"/>
                <a:sym typeface="Calibri"/>
              </a:endParaRPr>
            </a:p>
          </p:txBody>
        </p:sp>
      </p:grpSp>
      <p:grpSp>
        <p:nvGrpSpPr>
          <p:cNvPr id="5874" name="Google Shape;5874;g1df91a4005e_0_182"/>
          <p:cNvGrpSpPr/>
          <p:nvPr/>
        </p:nvGrpSpPr>
        <p:grpSpPr>
          <a:xfrm>
            <a:off x="70903" y="5826684"/>
            <a:ext cx="11865493" cy="831000"/>
            <a:chOff x="45776" y="4153312"/>
            <a:chExt cx="11865493" cy="831000"/>
          </a:xfrm>
        </p:grpSpPr>
        <p:sp>
          <p:nvSpPr>
            <p:cNvPr id="5875" name="Google Shape;5875;g1df91a4005e_0_182"/>
            <p:cNvSpPr txBox="1"/>
            <p:nvPr/>
          </p:nvSpPr>
          <p:spPr>
            <a:xfrm>
              <a:off x="45776" y="4335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876" name="Google Shape;5876;g1df91a4005e_0_182"/>
            <p:cNvSpPr txBox="1"/>
            <p:nvPr/>
          </p:nvSpPr>
          <p:spPr>
            <a:xfrm>
              <a:off x="1540869" y="4153312"/>
              <a:ext cx="10370400" cy="83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600">
                  <a:solidFill>
                    <a:schemeClr val="dk2"/>
                  </a:solidFill>
                  <a:latin typeface="Calibri"/>
                  <a:ea typeface="Calibri"/>
                  <a:cs typeface="Calibri"/>
                  <a:sym typeface="Calibri"/>
                </a:rPr>
                <a:t>A editoração e avaliação de artigos nos periódicos é uma atividade chave da pesquisa e não é valorizada no IFG. Atualmente há diversos Acordos Internacionais no IFG. Estes “Acordos” delegam atividades ao docente como, por exemplo: orientação de alunos, coordenação de projetos e publicações.</a:t>
              </a:r>
              <a:endParaRPr sz="3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1" name="Shape 5881"/>
        <p:cNvGrpSpPr/>
        <p:nvPr/>
      </p:nvGrpSpPr>
      <p:grpSpPr>
        <a:xfrm>
          <a:off x="0" y="0"/>
          <a:ext cx="0" cy="0"/>
          <a:chOff x="0" y="0"/>
          <a:chExt cx="0" cy="0"/>
        </a:xfrm>
      </p:grpSpPr>
      <p:sp>
        <p:nvSpPr>
          <p:cNvPr id="5882" name="Google Shape;5882;g1df91a4005e_0_20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883" name="Google Shape;5883;g1df91a4005e_0_20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884" name="Google Shape;5884;g1df91a4005e_0_20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885" name="Google Shape;5885;g1df91a4005e_0_20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886" name="Google Shape;5886;g1df91a4005e_0_201"/>
          <p:cNvSpPr txBox="1"/>
          <p:nvPr>
            <p:ph idx="1" type="body"/>
          </p:nvPr>
        </p:nvSpPr>
        <p:spPr>
          <a:xfrm>
            <a:off x="70878" y="2007896"/>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887" name="Google Shape;5887;g1df91a4005e_0_201"/>
          <p:cNvSpPr txBox="1"/>
          <p:nvPr/>
        </p:nvSpPr>
        <p:spPr>
          <a:xfrm>
            <a:off x="1551011" y="1944572"/>
            <a:ext cx="10400400" cy="785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Art. 30</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I. orientação de projetos de iniciação científica e tecnológica; II. autoria/coordenação ou participação em projeto de pesquisa; III. coordenação ou participação em Núcleo de Pesquisa.  </a:t>
            </a:r>
            <a:endParaRPr b="0" i="0" sz="1600" u="none" strike="noStrike">
              <a:solidFill>
                <a:schemeClr val="dk1"/>
              </a:solidFill>
              <a:latin typeface="Calibri"/>
              <a:ea typeface="Calibri"/>
              <a:cs typeface="Calibri"/>
              <a:sym typeface="Calibri"/>
            </a:endParaRPr>
          </a:p>
        </p:txBody>
      </p:sp>
      <p:sp>
        <p:nvSpPr>
          <p:cNvPr id="5888" name="Google Shape;5888;g1df91a4005e_0_20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5889" name="Google Shape;5889;g1df91a4005e_0_20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5890" name="Google Shape;5890;g1df91a4005e_0_201"/>
          <p:cNvGrpSpPr/>
          <p:nvPr/>
        </p:nvGrpSpPr>
        <p:grpSpPr>
          <a:xfrm>
            <a:off x="70875" y="2825950"/>
            <a:ext cx="11968800" cy="3663300"/>
            <a:chOff x="30798" y="2365818"/>
            <a:chExt cx="11968800" cy="3663300"/>
          </a:xfrm>
        </p:grpSpPr>
        <p:sp>
          <p:nvSpPr>
            <p:cNvPr id="5891" name="Google Shape;5891;g1df91a4005e_0_201"/>
            <p:cNvSpPr txBox="1"/>
            <p:nvPr/>
          </p:nvSpPr>
          <p:spPr>
            <a:xfrm>
              <a:off x="30798" y="3477843"/>
              <a:ext cx="8943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892" name="Google Shape;5892;g1df91a4005e_0_201"/>
            <p:cNvSpPr txBox="1"/>
            <p:nvPr/>
          </p:nvSpPr>
          <p:spPr>
            <a:xfrm>
              <a:off x="925098" y="2365818"/>
              <a:ext cx="11074500" cy="3663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22</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As atividades de pesquisa compreendem as ações que visam desenvolvimento científico </a:t>
              </a:r>
              <a:r>
                <a:rPr lang="pt-BR" sz="1300">
                  <a:solidFill>
                    <a:srgbClr val="0000FF"/>
                  </a:solidFill>
                  <a:latin typeface="Calibri"/>
                  <a:ea typeface="Calibri"/>
                  <a:cs typeface="Calibri"/>
                  <a:sym typeface="Calibri"/>
                </a:rPr>
                <a:t>s</a:t>
              </a:r>
              <a:r>
                <a:rPr lang="pt-BR" sz="1200">
                  <a:solidFill>
                    <a:srgbClr val="0000FF"/>
                  </a:solidFill>
                  <a:latin typeface="Calibri"/>
                  <a:ea typeface="Calibri"/>
                  <a:cs typeface="Calibri"/>
                  <a:sym typeface="Calibri"/>
                </a:rPr>
                <a:t>ocial e tecnológico e a inovação, distribuídas em: I. Participação em Projetos e Programas de Pesquisa; II. Orientação de estudantes. §1º Para a participação em programas e projetos de pesquisa, o servidor docente poderá computar, em sua carga horária semanal de trabalho, desde que previstas no Projeto/Programa e comprovadas em Relatório de Atividades de Pesquisa, o quantitativo de horas conforme especificado nos §2º e §3º. § 2º As atividades relacionadas ao Inciso I, listadas a seguir, podem ter as seguintes cargas horárias computadas na Jornada de Trabalho Docente: a. Autoria / Coordenação de Projeto de Pesquisa até 12h (doze horas) semanais; b. Participação em Projeto de Pesquisa até 10h (dez horas) semanais; c. Coordenação de Núcleo de Pesquisa cadastrado no Diretório de Grupos de Pesquisa do CNPq e certificado pelo IFG, até 4h (quatro horas) semanais; d. Participação em Núcleo de Pesquisa cadastrado no Diretório de Grupos de Pesquisa do CNPq, até 2h (duas horas) semanais; e. Membro de corpo editorial até 0,5h (meia hora) semanal; f. Parecerista de artigos de revistas científicas até 1h (uma hora), sendo computado 0,25h (quinze minutos) semanais por parecer dado; g. Parecerista de projetos de pesquisa até 1h (uma hora) semanal, sendo 0,25h (15 minutos) por parecer dado; h. Parecerista ad hoc em eventos científico: até 1h (uma hora) semanal, sendo 0,25h (15 minutos) por parecer dado; i. Participação em bancas de avaliação de TCC e Monografia: até 4h (quatro horas) semanais, sendo 0,25h (quinze minutos) por banca; j. Participação em bancas de Dissertação, Tese ou Memorial: até 4h (quatro horas) semanais, sendo 0,5h (meia hora) por banca; § 3º Para a orientação de estudantes em trabalhos que envolvam pesquisa, o servidor docente poderá computar, em sua carga horária semanal de trabalho, o quantitativo de horas conforme especificado abaixo: a. Orientação de Projeto de Iniciação Científica e Tecnológica (PIBIC): até 4h (quatro horas), sendo computada 2h (duas horas) por estudante orientando; b. Orientação de Trabalho de Conclusão de Curso de graduação (TCC): até 4h (quatro horas), sendo computada 2h (duas horas) por estudante orientando; c. Co-orientação de Iniciação Científica e Tecnológica ou TCC: até 4h (quatro horas), sendo computada 2h (duas horas) por estudante orientando; d. Orientação de trabalho de conclusão de curso Lato Sensu – especialização: até 4h (quatro horas), sendo 2h (duas horas) por estudante orientando; e. Orientação de Dissertação de mestrado: até 6h (seis horas), sendo 3h (três horas) por estudante orientando; f. Co-orientação de Dissertação de mestrado: até 6h (seis horas), sendo 3h (três horas) por estudante orientando; g. Orientação de Tese de doutorado: até 8h (oito horas), sendo 4h (quatro horas) por estudante orientando; h. Co-orientação de Tese de doutorado: até 8h (oito horas), sendo 4h (quatro horas) por estudante orientando</a:t>
              </a:r>
              <a:endParaRPr b="1" sz="2900">
                <a:solidFill>
                  <a:srgbClr val="0000FF"/>
                </a:solidFill>
                <a:latin typeface="Calibri"/>
                <a:ea typeface="Calibri"/>
                <a:cs typeface="Calibri"/>
                <a:sym typeface="Calibri"/>
              </a:endParaRPr>
            </a:p>
          </p:txBody>
        </p:sp>
      </p:grpSp>
      <p:grpSp>
        <p:nvGrpSpPr>
          <p:cNvPr id="5893" name="Google Shape;5893;g1df91a4005e_0_201"/>
          <p:cNvGrpSpPr/>
          <p:nvPr/>
        </p:nvGrpSpPr>
        <p:grpSpPr>
          <a:xfrm>
            <a:off x="55890" y="6401913"/>
            <a:ext cx="11880518" cy="467100"/>
            <a:chOff x="23276" y="4002666"/>
            <a:chExt cx="11880518" cy="467100"/>
          </a:xfrm>
        </p:grpSpPr>
        <p:sp>
          <p:nvSpPr>
            <p:cNvPr id="5894" name="Google Shape;5894;g1df91a4005e_0_201"/>
            <p:cNvSpPr txBox="1"/>
            <p:nvPr/>
          </p:nvSpPr>
          <p:spPr>
            <a:xfrm>
              <a:off x="23276" y="40026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895" name="Google Shape;5895;g1df91a4005e_0_201"/>
            <p:cNvSpPr txBox="1"/>
            <p:nvPr/>
          </p:nvSpPr>
          <p:spPr>
            <a:xfrm>
              <a:off x="1533394" y="4002687"/>
              <a:ext cx="10370400" cy="338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600">
                  <a:solidFill>
                    <a:schemeClr val="dk2"/>
                  </a:solidFill>
                  <a:latin typeface="Calibri"/>
                  <a:ea typeface="Calibri"/>
                  <a:cs typeface="Calibri"/>
                  <a:sym typeface="Calibri"/>
                </a:rPr>
                <a:t>não apresentada </a:t>
              </a:r>
              <a:endParaRPr sz="3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0" name="Shape 5900"/>
        <p:cNvGrpSpPr/>
        <p:nvPr/>
      </p:nvGrpSpPr>
      <p:grpSpPr>
        <a:xfrm>
          <a:off x="0" y="0"/>
          <a:ext cx="0" cy="0"/>
          <a:chOff x="0" y="0"/>
          <a:chExt cx="0" cy="0"/>
        </a:xfrm>
      </p:grpSpPr>
      <p:sp>
        <p:nvSpPr>
          <p:cNvPr id="5901" name="Google Shape;5901;g1df91a4005e_0_2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902" name="Google Shape;5902;g1df91a4005e_0_2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903" name="Google Shape;5903;g1df91a4005e_0_2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904" name="Google Shape;5904;g1df91a4005e_0_2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905" name="Google Shape;5905;g1df91a4005e_0_21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906" name="Google Shape;5906;g1df91a4005e_0_219"/>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907" name="Google Shape;5907;g1df91a4005e_0_21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5908" name="Google Shape;5908;g1df91a4005e_0_21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5909" name="Google Shape;5909;g1df91a4005e_0_219"/>
          <p:cNvGrpSpPr/>
          <p:nvPr/>
        </p:nvGrpSpPr>
        <p:grpSpPr>
          <a:xfrm>
            <a:off x="70865" y="3522541"/>
            <a:ext cx="11880531" cy="1816200"/>
            <a:chOff x="30789" y="3062409"/>
            <a:chExt cx="11880531" cy="1816200"/>
          </a:xfrm>
        </p:grpSpPr>
        <p:sp>
          <p:nvSpPr>
            <p:cNvPr id="5910" name="Google Shape;5910;g1df91a4005e_0_219"/>
            <p:cNvSpPr txBox="1"/>
            <p:nvPr/>
          </p:nvSpPr>
          <p:spPr>
            <a:xfrm>
              <a:off x="30789" y="3477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911" name="Google Shape;5911;g1df91a4005e_0_219"/>
            <p:cNvSpPr txBox="1"/>
            <p:nvPr/>
          </p:nvSpPr>
          <p:spPr>
            <a:xfrm>
              <a:off x="1540919" y="3062409"/>
              <a:ext cx="10370400" cy="1816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SzPts val="1100"/>
                <a:buFont typeface="Arial"/>
                <a:buNone/>
              </a:pPr>
              <a:r>
                <a:rPr b="1" lang="pt-BR" sz="1600">
                  <a:solidFill>
                    <a:schemeClr val="dk1"/>
                  </a:solidFill>
                  <a:latin typeface="Calibri"/>
                  <a:ea typeface="Calibri"/>
                  <a:cs typeface="Calibri"/>
                  <a:sym typeface="Calibri"/>
                </a:rPr>
                <a:t>Art. 30º  - As atividades de pesquisa compreendem as ações que visam desenvolvimento científico e tecnológico e a inovação, distribuídas da seguinte forma: </a:t>
              </a:r>
              <a:endParaRPr b="1" sz="16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rgbClr val="0000FF"/>
                  </a:solidFill>
                  <a:latin typeface="Calibri"/>
                  <a:ea typeface="Calibri"/>
                  <a:cs typeface="Calibri"/>
                  <a:sym typeface="Calibri"/>
                </a:rPr>
                <a:t>I. orientação de projetos de iniciaçăo científica e tecnológica; II. orientação de projetos de pesquisa cadastrados no IFG, ou em parcerias ou com financiamento externo; III. participação em projeto de pesquisa; IV. autoria/coordenaçăo em projeto de pesquisa sem alunos orientandos; V. coordenação ou participação em Núcleo de Pesquisa.</a:t>
              </a:r>
              <a:endParaRPr b="1" sz="1600">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rgbClr val="0000FF"/>
                  </a:solidFill>
                  <a:latin typeface="Calibri"/>
                  <a:ea typeface="Calibri"/>
                  <a:cs typeface="Calibri"/>
                  <a:sym typeface="Calibri"/>
                </a:rPr>
                <a:t> Parágrafo único: item V sem acumulação </a:t>
              </a:r>
              <a:endParaRPr b="1" sz="1600">
                <a:solidFill>
                  <a:schemeClr val="dk1"/>
                </a:solidFill>
                <a:latin typeface="Calibri"/>
                <a:ea typeface="Calibri"/>
                <a:cs typeface="Calibri"/>
                <a:sym typeface="Calibri"/>
              </a:endParaRPr>
            </a:p>
          </p:txBody>
        </p:sp>
      </p:grpSp>
      <p:grpSp>
        <p:nvGrpSpPr>
          <p:cNvPr id="5912" name="Google Shape;5912;g1df91a4005e_0_219"/>
          <p:cNvGrpSpPr/>
          <p:nvPr/>
        </p:nvGrpSpPr>
        <p:grpSpPr>
          <a:xfrm>
            <a:off x="70903" y="5826684"/>
            <a:ext cx="12005193" cy="649029"/>
            <a:chOff x="45776" y="4153312"/>
            <a:chExt cx="12005193" cy="649029"/>
          </a:xfrm>
        </p:grpSpPr>
        <p:sp>
          <p:nvSpPr>
            <p:cNvPr id="5913" name="Google Shape;5913;g1df91a4005e_0_219"/>
            <p:cNvSpPr txBox="1"/>
            <p:nvPr/>
          </p:nvSpPr>
          <p:spPr>
            <a:xfrm>
              <a:off x="45776" y="4335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914" name="Google Shape;5914;g1df91a4005e_0_219"/>
            <p:cNvSpPr txBox="1"/>
            <p:nvPr/>
          </p:nvSpPr>
          <p:spPr>
            <a:xfrm>
              <a:off x="1680569" y="4153312"/>
              <a:ext cx="10370400" cy="585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600">
                  <a:solidFill>
                    <a:schemeClr val="dk2"/>
                  </a:solidFill>
                  <a:latin typeface="Calibri"/>
                  <a:ea typeface="Calibri"/>
                  <a:cs typeface="Calibri"/>
                  <a:sym typeface="Calibri"/>
                </a:rPr>
                <a:t>Viu-se a necessidade de incluir orientação e participação porque são atividades dos servidores que não estavam contempladas.</a:t>
              </a:r>
              <a:endParaRPr sz="3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9" name="Shape 5919"/>
        <p:cNvGrpSpPr/>
        <p:nvPr/>
      </p:nvGrpSpPr>
      <p:grpSpPr>
        <a:xfrm>
          <a:off x="0" y="0"/>
          <a:ext cx="0" cy="0"/>
          <a:chOff x="0" y="0"/>
          <a:chExt cx="0" cy="0"/>
        </a:xfrm>
      </p:grpSpPr>
      <p:sp>
        <p:nvSpPr>
          <p:cNvPr id="5920" name="Google Shape;5920;g1df91a4005e_0_24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921" name="Google Shape;5921;g1df91a4005e_0_24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922" name="Google Shape;5922;g1df91a4005e_0_24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923" name="Google Shape;5923;g1df91a4005e_0_2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924" name="Google Shape;5924;g1df91a4005e_0_24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925" name="Google Shape;5925;g1df91a4005e_0_240"/>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926" name="Google Shape;5926;g1df91a4005e_0_24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5927" name="Google Shape;5927;g1df91a4005e_0_24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5928" name="Google Shape;5928;g1df91a4005e_0_240"/>
          <p:cNvGrpSpPr/>
          <p:nvPr/>
        </p:nvGrpSpPr>
        <p:grpSpPr>
          <a:xfrm>
            <a:off x="70865" y="3522541"/>
            <a:ext cx="11880531" cy="2062500"/>
            <a:chOff x="30789" y="3062409"/>
            <a:chExt cx="11880531" cy="2062500"/>
          </a:xfrm>
        </p:grpSpPr>
        <p:sp>
          <p:nvSpPr>
            <p:cNvPr id="5929" name="Google Shape;5929;g1df91a4005e_0_240"/>
            <p:cNvSpPr txBox="1"/>
            <p:nvPr/>
          </p:nvSpPr>
          <p:spPr>
            <a:xfrm>
              <a:off x="30789" y="3477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930" name="Google Shape;5930;g1df91a4005e_0_240"/>
            <p:cNvSpPr txBox="1"/>
            <p:nvPr/>
          </p:nvSpPr>
          <p:spPr>
            <a:xfrm>
              <a:off x="1540919" y="3062409"/>
              <a:ext cx="10370400" cy="2062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Art. 30º  - </a:t>
              </a:r>
              <a:r>
                <a:rPr b="1" lang="pt-BR" sz="1600">
                  <a:solidFill>
                    <a:schemeClr val="dk1"/>
                  </a:solidFill>
                  <a:latin typeface="Calibri"/>
                  <a:ea typeface="Calibri"/>
                  <a:cs typeface="Calibri"/>
                  <a:sym typeface="Calibri"/>
                </a:rPr>
                <a:t>As atividades de pesquisa compreendem as ações que visam o desenvolvimento científico e tecnológico e a inovação. </a:t>
              </a:r>
              <a:r>
                <a:rPr b="1" lang="pt-BR" sz="1600">
                  <a:solidFill>
                    <a:srgbClr val="0000FF"/>
                  </a:solidFill>
                  <a:latin typeface="Calibri"/>
                  <a:ea typeface="Calibri"/>
                  <a:cs typeface="Calibri"/>
                  <a:sym typeface="Calibri"/>
                </a:rPr>
                <a:t>As atividades de pesquisa são aquelas de natureza teórica, metodológica, aplicada ou empírica a serem desempenhadas visando à produção técnica, científica ou tecnológica distribuídas da seguinte forma: I - orientação e coorientação de bolsistas ou voluntários com projetos cadastrados em sistema oficial da instituição (incluindo se os programas PIBICTI nas suas diferentes modalidades, cadastros de projetos de pesquisa, desde que aprovados pelo conselho departamental; programas de apoio a pesquisa e ao pesquisador); II - autoria/coordenação ou participação em projeto de pesquisa internos e externos, com ou sem financiamento; III - coordenação ou participação em Núcleo de Pesquisa</a:t>
              </a:r>
              <a:endParaRPr b="1" sz="1600">
                <a:solidFill>
                  <a:srgbClr val="0000FF"/>
                </a:solidFill>
                <a:latin typeface="Calibri"/>
                <a:ea typeface="Calibri"/>
                <a:cs typeface="Calibri"/>
                <a:sym typeface="Calibri"/>
              </a:endParaRPr>
            </a:p>
          </p:txBody>
        </p:sp>
      </p:grpSp>
      <p:grpSp>
        <p:nvGrpSpPr>
          <p:cNvPr id="5931" name="Google Shape;5931;g1df91a4005e_0_240"/>
          <p:cNvGrpSpPr/>
          <p:nvPr/>
        </p:nvGrpSpPr>
        <p:grpSpPr>
          <a:xfrm>
            <a:off x="70903" y="5826684"/>
            <a:ext cx="12005193" cy="649029"/>
            <a:chOff x="45776" y="4153312"/>
            <a:chExt cx="12005193" cy="649029"/>
          </a:xfrm>
        </p:grpSpPr>
        <p:sp>
          <p:nvSpPr>
            <p:cNvPr id="5932" name="Google Shape;5932;g1df91a4005e_0_240"/>
            <p:cNvSpPr txBox="1"/>
            <p:nvPr/>
          </p:nvSpPr>
          <p:spPr>
            <a:xfrm>
              <a:off x="45776" y="4335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933" name="Google Shape;5933;g1df91a4005e_0_240"/>
            <p:cNvSpPr txBox="1"/>
            <p:nvPr/>
          </p:nvSpPr>
          <p:spPr>
            <a:xfrm>
              <a:off x="1680569" y="4153312"/>
              <a:ext cx="10370400" cy="585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600">
                  <a:solidFill>
                    <a:schemeClr val="dk2"/>
                  </a:solidFill>
                  <a:latin typeface="Calibri"/>
                  <a:ea typeface="Calibri"/>
                  <a:cs typeface="Calibri"/>
                  <a:sym typeface="Calibri"/>
                </a:rPr>
                <a:t>Necessidade de complementação do que se caracterizam como atividades de pesquisa. Incluir a orientação em projeto de pesquisa</a:t>
              </a:r>
              <a:endParaRPr sz="3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8" name="Shape 5938"/>
        <p:cNvGrpSpPr/>
        <p:nvPr/>
      </p:nvGrpSpPr>
      <p:grpSpPr>
        <a:xfrm>
          <a:off x="0" y="0"/>
          <a:ext cx="0" cy="0"/>
          <a:chOff x="0" y="0"/>
          <a:chExt cx="0" cy="0"/>
        </a:xfrm>
      </p:grpSpPr>
      <p:sp>
        <p:nvSpPr>
          <p:cNvPr id="5939" name="Google Shape;5939;g1df91a4005e_0_26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940" name="Google Shape;5940;g1df91a4005e_0_2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941" name="Google Shape;5941;g1df91a4005e_0_2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942" name="Google Shape;5942;g1df91a4005e_0_2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943" name="Google Shape;5943;g1df91a4005e_0_26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944" name="Google Shape;5944;g1df91a4005e_0_260"/>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945" name="Google Shape;5945;g1df91a4005e_0_26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5946" name="Google Shape;5946;g1df91a4005e_0_2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5947" name="Google Shape;5947;g1df91a4005e_0_260"/>
          <p:cNvGrpSpPr/>
          <p:nvPr/>
        </p:nvGrpSpPr>
        <p:grpSpPr>
          <a:xfrm>
            <a:off x="70865" y="3522541"/>
            <a:ext cx="11880531" cy="1077300"/>
            <a:chOff x="30789" y="3062409"/>
            <a:chExt cx="11880531" cy="1077300"/>
          </a:xfrm>
        </p:grpSpPr>
        <p:sp>
          <p:nvSpPr>
            <p:cNvPr id="5948" name="Google Shape;5948;g1df91a4005e_0_260"/>
            <p:cNvSpPr txBox="1"/>
            <p:nvPr/>
          </p:nvSpPr>
          <p:spPr>
            <a:xfrm>
              <a:off x="30789" y="3477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949" name="Google Shape;5949;g1df91a4005e_0_260"/>
            <p:cNvSpPr txBox="1"/>
            <p:nvPr/>
          </p:nvSpPr>
          <p:spPr>
            <a:xfrm>
              <a:off x="1540919" y="3062409"/>
              <a:ext cx="10370400" cy="1077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Art. 30o  - As atividades de pesquisa compreendem as ações que visam desenvolvimento científico e tecnológico e a inovação, distribuídas da seguinte forma: </a:t>
              </a:r>
              <a:endParaRPr b="1" sz="16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r>
                <a:rPr b="1" lang="pt-BR" sz="1600">
                  <a:solidFill>
                    <a:srgbClr val="0000FF"/>
                  </a:solidFill>
                  <a:latin typeface="Calibri"/>
                  <a:ea typeface="Calibri"/>
                  <a:cs typeface="Calibri"/>
                  <a:sym typeface="Calibri"/>
                </a:rPr>
                <a:t>IV. Avaliação de projetos de pesquisa.</a:t>
              </a:r>
              <a:r>
                <a:rPr b="1" lang="pt-BR" sz="1600">
                  <a:solidFill>
                    <a:schemeClr val="dk1"/>
                  </a:solidFill>
                  <a:latin typeface="Calibri"/>
                  <a:ea typeface="Calibri"/>
                  <a:cs typeface="Calibri"/>
                  <a:sym typeface="Calibri"/>
                </a:rPr>
                <a:t> </a:t>
              </a:r>
              <a:r>
                <a:rPr b="1" lang="pt-BR" sz="1600">
                  <a:solidFill>
                    <a:srgbClr val="0000FF"/>
                  </a:solidFill>
                  <a:latin typeface="Calibri"/>
                  <a:ea typeface="Calibri"/>
                  <a:cs typeface="Calibri"/>
                  <a:sym typeface="Calibri"/>
                </a:rPr>
                <a:t> </a:t>
              </a:r>
              <a:endParaRPr b="1" sz="1600">
                <a:solidFill>
                  <a:schemeClr val="dk1"/>
                </a:solidFill>
                <a:latin typeface="Calibri"/>
                <a:ea typeface="Calibri"/>
                <a:cs typeface="Calibri"/>
                <a:sym typeface="Calibri"/>
              </a:endParaRPr>
            </a:p>
          </p:txBody>
        </p:sp>
      </p:grpSp>
      <p:grpSp>
        <p:nvGrpSpPr>
          <p:cNvPr id="5950" name="Google Shape;5950;g1df91a4005e_0_260"/>
          <p:cNvGrpSpPr/>
          <p:nvPr/>
        </p:nvGrpSpPr>
        <p:grpSpPr>
          <a:xfrm>
            <a:off x="195503" y="5241684"/>
            <a:ext cx="11880593" cy="585000"/>
            <a:chOff x="170376" y="3568312"/>
            <a:chExt cx="11880593" cy="585000"/>
          </a:xfrm>
        </p:grpSpPr>
        <p:sp>
          <p:nvSpPr>
            <p:cNvPr id="5951" name="Google Shape;5951;g1df91a4005e_0_260"/>
            <p:cNvSpPr txBox="1"/>
            <p:nvPr/>
          </p:nvSpPr>
          <p:spPr>
            <a:xfrm>
              <a:off x="170376" y="36187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952" name="Google Shape;5952;g1df91a4005e_0_260"/>
            <p:cNvSpPr txBox="1"/>
            <p:nvPr/>
          </p:nvSpPr>
          <p:spPr>
            <a:xfrm>
              <a:off x="1680569" y="3568312"/>
              <a:ext cx="10370400" cy="585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600">
                  <a:solidFill>
                    <a:schemeClr val="dk2"/>
                  </a:solidFill>
                  <a:latin typeface="Calibri"/>
                  <a:ea typeface="Calibri"/>
                  <a:cs typeface="Calibri"/>
                  <a:sym typeface="Calibri"/>
                </a:rPr>
                <a:t>Necessidade de incluir a alínea IV com as avaliações de projetos de pesquisa que são requisitadas aos docentes pela PROPPG, por Instituições de fomento em parcerias com o IFG, etc</a:t>
              </a:r>
              <a:endParaRPr sz="3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7" name="Shape 5957"/>
        <p:cNvGrpSpPr/>
        <p:nvPr/>
      </p:nvGrpSpPr>
      <p:grpSpPr>
        <a:xfrm>
          <a:off x="0" y="0"/>
          <a:ext cx="0" cy="0"/>
          <a:chOff x="0" y="0"/>
          <a:chExt cx="0" cy="0"/>
        </a:xfrm>
      </p:grpSpPr>
      <p:sp>
        <p:nvSpPr>
          <p:cNvPr id="5958" name="Google Shape;5958;g1dfd49864dd_0_57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959" name="Google Shape;5959;g1dfd49864dd_0_57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960" name="Google Shape;5960;g1dfd49864dd_0_57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961" name="Google Shape;5961;g1dfd49864dd_0_5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962" name="Google Shape;5962;g1dfd49864dd_0_57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963" name="Google Shape;5963;g1dfd49864dd_0_574"/>
          <p:cNvSpPr txBox="1"/>
          <p:nvPr/>
        </p:nvSpPr>
        <p:spPr>
          <a:xfrm>
            <a:off x="1551011" y="1944572"/>
            <a:ext cx="10400400" cy="15000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pesquisa compreendem as ações que visam desenvolvimento científico e tecnológico e a inovação, distribuídas da seguinte forma: </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endParaRPr b="0" i="0" sz="2000" u="none" strike="noStrike">
              <a:solidFill>
                <a:schemeClr val="dk1"/>
              </a:solidFill>
              <a:latin typeface="Calibri"/>
              <a:ea typeface="Calibri"/>
              <a:cs typeface="Calibri"/>
              <a:sym typeface="Calibri"/>
            </a:endParaRPr>
          </a:p>
        </p:txBody>
      </p:sp>
      <p:sp>
        <p:nvSpPr>
          <p:cNvPr id="5964" name="Google Shape;5964;g1dfd49864dd_0_57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5965" name="Google Shape;5965;g1dfd49864dd_0_57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5966" name="Google Shape;5966;g1dfd49864dd_0_574"/>
          <p:cNvGrpSpPr/>
          <p:nvPr/>
        </p:nvGrpSpPr>
        <p:grpSpPr>
          <a:xfrm>
            <a:off x="70865" y="3522541"/>
            <a:ext cx="11880531" cy="1816200"/>
            <a:chOff x="30789" y="3062409"/>
            <a:chExt cx="11880531" cy="1816200"/>
          </a:xfrm>
        </p:grpSpPr>
        <p:sp>
          <p:nvSpPr>
            <p:cNvPr id="5967" name="Google Shape;5967;g1dfd49864dd_0_574"/>
            <p:cNvSpPr txBox="1"/>
            <p:nvPr/>
          </p:nvSpPr>
          <p:spPr>
            <a:xfrm>
              <a:off x="30789" y="3477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5968" name="Google Shape;5968;g1dfd49864dd_0_574"/>
            <p:cNvSpPr txBox="1"/>
            <p:nvPr/>
          </p:nvSpPr>
          <p:spPr>
            <a:xfrm>
              <a:off x="1540919" y="3062409"/>
              <a:ext cx="10370400" cy="1816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Art. 30o  - As atividades de pesquisa compreendem as ações que visam desenvolvimento científico e tecnológico e a inovação, distribuídas da seguinte forma: </a:t>
              </a:r>
              <a:endParaRPr b="1" sz="16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I. orientação de projetos de iniciação científica e tecnológica; II. autoria/coordenação ou participação em projeto de pesquisa; III. coordenação ou participação em Núcleo de Pesquisa. </a:t>
              </a:r>
              <a:r>
                <a:rPr b="1" lang="pt-BR" sz="1600">
                  <a:solidFill>
                    <a:srgbClr val="0000FF"/>
                  </a:solidFill>
                  <a:latin typeface="Calibri"/>
                  <a:ea typeface="Calibri"/>
                  <a:cs typeface="Calibri"/>
                  <a:sym typeface="Calibri"/>
                </a:rPr>
                <a:t>I</a:t>
              </a:r>
              <a:r>
                <a:rPr b="1" lang="pt-BR" sz="1600">
                  <a:solidFill>
                    <a:srgbClr val="0000FF"/>
                  </a:solidFill>
                  <a:latin typeface="Calibri"/>
                  <a:ea typeface="Calibri"/>
                  <a:cs typeface="Calibri"/>
                  <a:sym typeface="Calibri"/>
                </a:rPr>
                <a:t>Inciso IV: Participação em corpo editorial, participação como revisor de periódico, participação como revisor de projeto de pesquisa, participação como revisor de evento local/regional/nacional/internacional. Inciso V: Autoria/Coordenação de Projeto de Fomento à Pesquisa (financiamento para laboratórios, bolsistas, etc.)</a:t>
              </a:r>
              <a:endParaRPr b="1" sz="1600">
                <a:solidFill>
                  <a:srgbClr val="0000FF"/>
                </a:solidFill>
                <a:latin typeface="Calibri"/>
                <a:ea typeface="Calibri"/>
                <a:cs typeface="Calibri"/>
                <a:sym typeface="Calibri"/>
              </a:endParaRPr>
            </a:p>
          </p:txBody>
        </p:sp>
      </p:grpSp>
      <p:grpSp>
        <p:nvGrpSpPr>
          <p:cNvPr id="5969" name="Google Shape;5969;g1dfd49864dd_0_574"/>
          <p:cNvGrpSpPr/>
          <p:nvPr/>
        </p:nvGrpSpPr>
        <p:grpSpPr>
          <a:xfrm>
            <a:off x="195503" y="5416734"/>
            <a:ext cx="11880593" cy="585000"/>
            <a:chOff x="170376" y="3743362"/>
            <a:chExt cx="11880593" cy="585000"/>
          </a:xfrm>
        </p:grpSpPr>
        <p:sp>
          <p:nvSpPr>
            <p:cNvPr id="5970" name="Google Shape;5970;g1dfd49864dd_0_574"/>
            <p:cNvSpPr txBox="1"/>
            <p:nvPr/>
          </p:nvSpPr>
          <p:spPr>
            <a:xfrm>
              <a:off x="170376" y="3802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971" name="Google Shape;5971;g1dfd49864dd_0_574"/>
            <p:cNvSpPr txBox="1"/>
            <p:nvPr/>
          </p:nvSpPr>
          <p:spPr>
            <a:xfrm>
              <a:off x="1680569" y="3743362"/>
              <a:ext cx="10370400" cy="585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600">
                  <a:solidFill>
                    <a:schemeClr val="dk2"/>
                  </a:solidFill>
                  <a:latin typeface="Calibri"/>
                  <a:ea typeface="Calibri"/>
                  <a:cs typeface="Calibri"/>
                  <a:sym typeface="Calibri"/>
                </a:rPr>
                <a:t>m nenhum momento são contempladas as ações de busca de apoio financeiro à pesquisa. Isso demanda do professor tempo e esforço para sua construção, submissão e, em caso de aprovação, do acompanhamento de todas as ações.</a:t>
              </a:r>
              <a:endParaRPr sz="16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6" name="Shape 5976"/>
        <p:cNvGrpSpPr/>
        <p:nvPr/>
      </p:nvGrpSpPr>
      <p:grpSpPr>
        <a:xfrm>
          <a:off x="0" y="0"/>
          <a:ext cx="0" cy="0"/>
          <a:chOff x="0" y="0"/>
          <a:chExt cx="0" cy="0"/>
        </a:xfrm>
      </p:grpSpPr>
      <p:sp>
        <p:nvSpPr>
          <p:cNvPr id="5977" name="Google Shape;5977;p91"/>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978" name="Google Shape;5978;p9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979" name="Google Shape;5979;p9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980" name="Google Shape;5980;p9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981" name="Google Shape;5981;p9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982" name="Google Shape;5982;p91"/>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5983" name="Google Shape;5983;p9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5984" name="Google Shape;5984;p9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5985" name="Google Shape;5985;p91"/>
          <p:cNvGrpSpPr/>
          <p:nvPr/>
        </p:nvGrpSpPr>
        <p:grpSpPr>
          <a:xfrm>
            <a:off x="63415" y="5646513"/>
            <a:ext cx="11880603" cy="467175"/>
            <a:chOff x="45776" y="3973141"/>
            <a:chExt cx="11880603" cy="467175"/>
          </a:xfrm>
        </p:grpSpPr>
        <p:sp>
          <p:nvSpPr>
            <p:cNvPr id="5986" name="Google Shape;5986;p9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5987" name="Google Shape;5987;p91"/>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1e0d4280c43_1_74"/>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636" name="Google Shape;636;g1e0d4280c43_1_7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37" name="Google Shape;637;g1e0d4280c43_1_7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38" name="Google Shape;638;g1e0d4280c43_1_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39" name="Google Shape;639;g1e0d4280c43_1_7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40" name="Google Shape;640;g1e0d4280c43_1_74"/>
          <p:cNvSpPr txBox="1"/>
          <p:nvPr/>
        </p:nvSpPr>
        <p:spPr>
          <a:xfrm>
            <a:off x="1580975" y="1944575"/>
            <a:ext cx="10370400" cy="1798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0" i="0" lang="pt-BR" sz="1900" u="none" strike="noStrike">
                <a:solidFill>
                  <a:srgbClr val="000000"/>
                </a:solidFill>
                <a:latin typeface="Calibri"/>
                <a:ea typeface="Calibri"/>
                <a:cs typeface="Calibri"/>
                <a:sym typeface="Calibri"/>
              </a:rPr>
              <a:t>Para o efetivo cumprimento das atividades acadêmicas programadas, o Departamento de Áreas Acadêmicas fixará a distribuição da carga horária semanal de trabalho do servidor docente</a:t>
            </a:r>
            <a:r>
              <a:rPr b="0" i="0" lang="pt-BR" sz="1900" u="none" strike="noStrike">
                <a:solidFill>
                  <a:srgbClr val="1E1E00"/>
                </a:solidFill>
                <a:latin typeface="Calibri"/>
                <a:ea typeface="Calibri"/>
                <a:cs typeface="Calibri"/>
                <a:sym typeface="Calibri"/>
              </a:rPr>
              <a:t>, </a:t>
            </a:r>
            <a:r>
              <a:rPr b="0" i="0" lang="pt-BR" sz="1900" u="none" strike="noStrike">
                <a:solidFill>
                  <a:srgbClr val="000000"/>
                </a:solidFill>
                <a:latin typeface="Calibri"/>
                <a:ea typeface="Calibri"/>
                <a:cs typeface="Calibri"/>
                <a:sym typeface="Calibri"/>
              </a:rPr>
              <a:t>de acordo com os termos desta Resolução</a:t>
            </a:r>
            <a:r>
              <a:rPr b="0" i="0" lang="pt-BR" sz="1900" u="none" strike="noStrike">
                <a:solidFill>
                  <a:srgbClr val="505000"/>
                </a:solidFill>
                <a:latin typeface="Calibri"/>
                <a:ea typeface="Calibri"/>
                <a:cs typeface="Calibri"/>
                <a:sym typeface="Calibri"/>
              </a:rPr>
              <a:t>.</a:t>
            </a:r>
            <a:endParaRPr sz="1300"/>
          </a:p>
          <a:p>
            <a:pPr indent="451104" lvl="0" marL="94475" marR="0" rtl="0" algn="just">
              <a:spcBef>
                <a:spcPts val="96"/>
              </a:spcBef>
              <a:spcAft>
                <a:spcPts val="0"/>
              </a:spcAft>
              <a:buNone/>
            </a:pPr>
            <a:r>
              <a:rPr b="0" i="0" lang="pt-BR" sz="1700" u="none" strike="noStrike">
                <a:solidFill>
                  <a:srgbClr val="000000"/>
                </a:solidFill>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a:t>
            </a:r>
            <a:r>
              <a:rPr b="0" i="0" lang="pt-BR" sz="1700" u="none" strike="noStrike">
                <a:solidFill>
                  <a:srgbClr val="EFEF00"/>
                </a:solidFill>
                <a:latin typeface="Calibri"/>
                <a:ea typeface="Calibri"/>
                <a:cs typeface="Calibri"/>
                <a:sym typeface="Calibri"/>
              </a:rPr>
              <a:t>, </a:t>
            </a:r>
            <a:r>
              <a:rPr b="0" i="0" lang="pt-BR" sz="1700" u="none" strike="noStrike">
                <a:solidFill>
                  <a:srgbClr val="000000"/>
                </a:solidFill>
                <a:latin typeface="Calibri"/>
                <a:ea typeface="Calibri"/>
                <a:cs typeface="Calibri"/>
                <a:sym typeface="Calibri"/>
              </a:rPr>
              <a:t>observados os dispositivos legais vigentes.</a:t>
            </a:r>
            <a:endParaRPr sz="1800">
              <a:solidFill>
                <a:schemeClr val="dk1"/>
              </a:solidFill>
              <a:latin typeface="Calibri"/>
              <a:ea typeface="Calibri"/>
              <a:cs typeface="Calibri"/>
              <a:sym typeface="Calibri"/>
            </a:endParaRPr>
          </a:p>
        </p:txBody>
      </p:sp>
      <p:sp>
        <p:nvSpPr>
          <p:cNvPr id="641" name="Google Shape;641;g1e0d4280c43_1_7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42" name="Google Shape;642;g1e0d4280c43_1_7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rgbClr val="0000FF"/>
                </a:solidFill>
                <a:latin typeface="Calibri"/>
                <a:ea typeface="Calibri"/>
                <a:cs typeface="Calibri"/>
                <a:sym typeface="Calibri"/>
              </a:rPr>
              <a:t>Valparaíso</a:t>
            </a:r>
            <a:endParaRPr sz="2200">
              <a:solidFill>
                <a:srgbClr val="0000FF"/>
              </a:solidFill>
              <a:latin typeface="Calibri"/>
              <a:ea typeface="Calibri"/>
              <a:cs typeface="Calibri"/>
              <a:sym typeface="Calibri"/>
            </a:endParaRPr>
          </a:p>
        </p:txBody>
      </p:sp>
      <p:grpSp>
        <p:nvGrpSpPr>
          <p:cNvPr id="643" name="Google Shape;643;g1e0d4280c43_1_74"/>
          <p:cNvGrpSpPr/>
          <p:nvPr/>
        </p:nvGrpSpPr>
        <p:grpSpPr>
          <a:xfrm>
            <a:off x="70903" y="3915775"/>
            <a:ext cx="11880468" cy="1923900"/>
            <a:chOff x="45776" y="3259034"/>
            <a:chExt cx="11880468" cy="1923900"/>
          </a:xfrm>
        </p:grpSpPr>
        <p:sp>
          <p:nvSpPr>
            <p:cNvPr id="644" name="Google Shape;644;g1e0d4280c43_1_74"/>
            <p:cNvSpPr txBox="1"/>
            <p:nvPr/>
          </p:nvSpPr>
          <p:spPr>
            <a:xfrm>
              <a:off x="45776" y="3464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45" name="Google Shape;645;g1e0d4280c43_1_74"/>
            <p:cNvSpPr txBox="1"/>
            <p:nvPr/>
          </p:nvSpPr>
          <p:spPr>
            <a:xfrm>
              <a:off x="1555844" y="3259034"/>
              <a:ext cx="10370400" cy="192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700">
                  <a:latin typeface="Calibri"/>
                  <a:ea typeface="Calibri"/>
                  <a:cs typeface="Calibri"/>
                  <a:sym typeface="Calibri"/>
                </a:rPr>
                <a:t>Art. 2º. Para o efetivo cumprimento das atividades acadêmicas programadas, o Departamento de Áreas Acadêmicas fixará a distribuição da carga horária semanal de trabalho do servidor docente, de acordo com os termos deste </a:t>
              </a:r>
              <a:r>
                <a:rPr lang="pt-BR" sz="1700">
                  <a:solidFill>
                    <a:srgbClr val="0000FF"/>
                  </a:solidFill>
                  <a:latin typeface="Calibri"/>
                  <a:ea typeface="Calibri"/>
                  <a:cs typeface="Calibri"/>
                  <a:sym typeface="Calibri"/>
                </a:rPr>
                <a:t>regulamento.</a:t>
              </a:r>
              <a:endParaRPr sz="1700">
                <a:solidFill>
                  <a:srgbClr val="0000FF"/>
                </a:solidFill>
                <a:latin typeface="Calibri"/>
                <a:ea typeface="Calibri"/>
                <a:cs typeface="Calibri"/>
                <a:sym typeface="Calibri"/>
              </a:endParaRPr>
            </a:p>
            <a:p>
              <a:pPr indent="0" lvl="0" marL="0" rtl="0" algn="just">
                <a:spcBef>
                  <a:spcPts val="0"/>
                </a:spcBef>
                <a:spcAft>
                  <a:spcPts val="0"/>
                </a:spcAft>
                <a:buSzPts val="1100"/>
                <a:buNone/>
              </a:pPr>
              <a:r>
                <a:t/>
              </a:r>
              <a:endParaRPr sz="1700">
                <a:latin typeface="Calibri"/>
                <a:ea typeface="Calibri"/>
                <a:cs typeface="Calibri"/>
                <a:sym typeface="Calibri"/>
              </a:endParaRPr>
            </a:p>
            <a:p>
              <a:pPr indent="0" lvl="0" marL="0" rtl="0" algn="just">
                <a:spcBef>
                  <a:spcPts val="0"/>
                </a:spcBef>
                <a:spcAft>
                  <a:spcPts val="0"/>
                </a:spcAft>
                <a:buSzPts val="1100"/>
                <a:buNone/>
              </a:pPr>
              <a:r>
                <a:rPr lang="pt-BR" sz="1700">
                  <a:latin typeface="Calibri"/>
                  <a:ea typeface="Calibri"/>
                  <a:cs typeface="Calibri"/>
                  <a:sym typeface="Calibri"/>
                </a:rPr>
                <a:t>Parágrafo único. A distribuição da carga horária semanal do servidor docente deverá atender às necessidades do Campus do Instituto Federal de Educação, Ciência e Tecnologia de Goiás no qual o servidor esteja lotado, observados os dispositivos legais vigentes.</a:t>
              </a:r>
              <a:endParaRPr>
                <a:latin typeface="Calibri"/>
                <a:ea typeface="Calibri"/>
                <a:cs typeface="Calibri"/>
                <a:sym typeface="Calibri"/>
              </a:endParaRPr>
            </a:p>
          </p:txBody>
        </p:sp>
      </p:grpSp>
      <p:grpSp>
        <p:nvGrpSpPr>
          <p:cNvPr id="646" name="Google Shape;646;g1e0d4280c43_1_74"/>
          <p:cNvGrpSpPr/>
          <p:nvPr/>
        </p:nvGrpSpPr>
        <p:grpSpPr>
          <a:xfrm>
            <a:off x="70900" y="5731968"/>
            <a:ext cx="11880468" cy="966523"/>
            <a:chOff x="45776" y="4165516"/>
            <a:chExt cx="11880468" cy="467100"/>
          </a:xfrm>
        </p:grpSpPr>
        <p:sp>
          <p:nvSpPr>
            <p:cNvPr id="647" name="Google Shape;647;g1e0d4280c43_1_74"/>
            <p:cNvSpPr txBox="1"/>
            <p:nvPr/>
          </p:nvSpPr>
          <p:spPr>
            <a:xfrm>
              <a:off x="45776" y="41655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sz="2000">
                  <a:solidFill>
                    <a:schemeClr val="dk1"/>
                  </a:solidFill>
                  <a:latin typeface="Century"/>
                  <a:ea typeface="Century"/>
                  <a:cs typeface="Century"/>
                  <a:sym typeface="Century"/>
                </a:rPr>
                <a:t>Justificativa </a:t>
              </a:r>
              <a:endParaRPr sz="2000">
                <a:solidFill>
                  <a:schemeClr val="dk1"/>
                </a:solidFill>
                <a:latin typeface="Calibri"/>
                <a:ea typeface="Calibri"/>
                <a:cs typeface="Calibri"/>
                <a:sym typeface="Calibri"/>
              </a:endParaRPr>
            </a:p>
          </p:txBody>
        </p:sp>
        <p:sp>
          <p:nvSpPr>
            <p:cNvPr id="648" name="Google Shape;648;g1e0d4280c43_1_74"/>
            <p:cNvSpPr txBox="1"/>
            <p:nvPr/>
          </p:nvSpPr>
          <p:spPr>
            <a:xfrm>
              <a:off x="1555844" y="4324667"/>
              <a:ext cx="10370400" cy="1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latin typeface="Calibri"/>
                  <a:ea typeface="Calibri"/>
                  <a:cs typeface="Calibri"/>
                  <a:sym typeface="Calibri"/>
                </a:rPr>
                <a:t>O título do documento faz referência a um regulamento e não a uma resolução.</a:t>
              </a:r>
              <a:endParaRPr sz="1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2" name="Shape 5992"/>
        <p:cNvGrpSpPr/>
        <p:nvPr/>
      </p:nvGrpSpPr>
      <p:grpSpPr>
        <a:xfrm>
          <a:off x="0" y="0"/>
          <a:ext cx="0" cy="0"/>
          <a:chOff x="0" y="0"/>
          <a:chExt cx="0" cy="0"/>
        </a:xfrm>
      </p:grpSpPr>
      <p:sp>
        <p:nvSpPr>
          <p:cNvPr id="5993" name="Google Shape;5993;p92"/>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5994" name="Google Shape;5994;p9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5995" name="Google Shape;5995;p9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5996" name="Google Shape;5996;p9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5997" name="Google Shape;5997;p92"/>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5998" name="Google Shape;5998;p92"/>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5999" name="Google Shape;5999;p9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000" name="Google Shape;6000;p9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6001" name="Google Shape;6001;p92"/>
          <p:cNvGrpSpPr/>
          <p:nvPr/>
        </p:nvGrpSpPr>
        <p:grpSpPr>
          <a:xfrm>
            <a:off x="70903" y="3832641"/>
            <a:ext cx="11880468" cy="923400"/>
            <a:chOff x="45776" y="3545009"/>
            <a:chExt cx="11880468" cy="923400"/>
          </a:xfrm>
        </p:grpSpPr>
        <p:sp>
          <p:nvSpPr>
            <p:cNvPr id="6002" name="Google Shape;6002;p9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03" name="Google Shape;6003;p92"/>
            <p:cNvSpPr txBox="1"/>
            <p:nvPr/>
          </p:nvSpPr>
          <p:spPr>
            <a:xfrm>
              <a:off x="1555844" y="35450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31º. Para a orientação e coorientação de projetos de iniciação científica e tecnológica, o servidor docente poderá computar </a:t>
              </a:r>
              <a:r>
                <a:rPr lang="pt-BR" sz="1800">
                  <a:solidFill>
                    <a:srgbClr val="0070C0"/>
                  </a:solidFill>
                  <a:latin typeface="Calibri"/>
                  <a:ea typeface="Calibri"/>
                  <a:cs typeface="Calibri"/>
                  <a:sym typeface="Calibri"/>
                </a:rPr>
                <a:t>7,5 (sete pontos e meio) para a orientação e 2,5 (dois pontos e meio) para a coorientação, limitado a 2 (dois) projetos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004" name="Google Shape;6004;p92"/>
          <p:cNvGrpSpPr/>
          <p:nvPr/>
        </p:nvGrpSpPr>
        <p:grpSpPr>
          <a:xfrm>
            <a:off x="70903" y="5646513"/>
            <a:ext cx="11880468" cy="695421"/>
            <a:chOff x="45776" y="3973141"/>
            <a:chExt cx="11880468" cy="695421"/>
          </a:xfrm>
        </p:grpSpPr>
        <p:sp>
          <p:nvSpPr>
            <p:cNvPr id="6005" name="Google Shape;6005;p9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006" name="Google Shape;6006;p92"/>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Qualificar a atividade de coorientação, tendo em vista que é um trabalho no qual o docente participa e colabora em determinado projeto de pesquisa coordenado por outro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1" name="Shape 6011"/>
        <p:cNvGrpSpPr/>
        <p:nvPr/>
      </p:nvGrpSpPr>
      <p:grpSpPr>
        <a:xfrm>
          <a:off x="0" y="0"/>
          <a:ext cx="0" cy="0"/>
          <a:chOff x="0" y="0"/>
          <a:chExt cx="0" cy="0"/>
        </a:xfrm>
      </p:grpSpPr>
      <p:sp>
        <p:nvSpPr>
          <p:cNvPr id="6012" name="Google Shape;6012;g1df91a4005e_0_28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013" name="Google Shape;6013;g1df91a4005e_0_28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014" name="Google Shape;6014;g1df91a4005e_0_28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015" name="Google Shape;6015;g1df91a4005e_0_28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016" name="Google Shape;6016;g1df91a4005e_0_28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017" name="Google Shape;6017;g1df91a4005e_0_28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018" name="Google Shape;6018;g1df91a4005e_0_28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019" name="Google Shape;6019;g1df91a4005e_0_28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6020" name="Google Shape;6020;g1df91a4005e_0_287"/>
          <p:cNvGrpSpPr/>
          <p:nvPr/>
        </p:nvGrpSpPr>
        <p:grpSpPr>
          <a:xfrm>
            <a:off x="70903" y="3832641"/>
            <a:ext cx="11880468" cy="923400"/>
            <a:chOff x="45776" y="3545009"/>
            <a:chExt cx="11880468" cy="923400"/>
          </a:xfrm>
        </p:grpSpPr>
        <p:sp>
          <p:nvSpPr>
            <p:cNvPr id="6021" name="Google Shape;6021;g1df91a4005e_0_28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22" name="Google Shape;6022;g1df91a4005e_0_287"/>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31 – A carga horária semanal referente à orientação de projetos de iniciação científica e tecnológica do servidor docente </a:t>
              </a:r>
              <a:r>
                <a:rPr lang="pt-BR" sz="1800">
                  <a:solidFill>
                    <a:srgbClr val="0000FF"/>
                  </a:solidFill>
                  <a:latin typeface="Calibri"/>
                  <a:ea typeface="Calibri"/>
                  <a:cs typeface="Calibri"/>
                  <a:sym typeface="Calibri"/>
                </a:rPr>
                <a:t>será computada da seguinte forma: I. 2 horas para a orientação; II. 1 hora para coorientação.</a:t>
              </a:r>
              <a:endParaRPr sz="1800">
                <a:solidFill>
                  <a:srgbClr val="0000FF"/>
                </a:solidFill>
                <a:latin typeface="Calibri"/>
                <a:ea typeface="Calibri"/>
                <a:cs typeface="Calibri"/>
                <a:sym typeface="Calibri"/>
              </a:endParaRPr>
            </a:p>
          </p:txBody>
        </p:sp>
      </p:grpSp>
      <p:grpSp>
        <p:nvGrpSpPr>
          <p:cNvPr id="6023" name="Google Shape;6023;g1df91a4005e_0_287"/>
          <p:cNvGrpSpPr/>
          <p:nvPr/>
        </p:nvGrpSpPr>
        <p:grpSpPr>
          <a:xfrm>
            <a:off x="70903" y="5646513"/>
            <a:ext cx="11880468" cy="467100"/>
            <a:chOff x="45776" y="3973141"/>
            <a:chExt cx="11880468" cy="467100"/>
          </a:xfrm>
        </p:grpSpPr>
        <p:sp>
          <p:nvSpPr>
            <p:cNvPr id="6024" name="Google Shape;6024;g1df91a4005e_0_28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025" name="Google Shape;6025;g1df91a4005e_0_28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aprovada pelo colegiado do Câmpus Anápolis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0" name="Shape 6030"/>
        <p:cNvGrpSpPr/>
        <p:nvPr/>
      </p:nvGrpSpPr>
      <p:grpSpPr>
        <a:xfrm>
          <a:off x="0" y="0"/>
          <a:ext cx="0" cy="0"/>
          <a:chOff x="0" y="0"/>
          <a:chExt cx="0" cy="0"/>
        </a:xfrm>
      </p:grpSpPr>
      <p:sp>
        <p:nvSpPr>
          <p:cNvPr id="6031" name="Google Shape;6031;g1df91a4005e_0_30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032" name="Google Shape;6032;g1df91a4005e_0_30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033" name="Google Shape;6033;g1df91a4005e_0_30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034" name="Google Shape;6034;g1df91a4005e_0_30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035" name="Google Shape;6035;g1df91a4005e_0_30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036" name="Google Shape;6036;g1df91a4005e_0_30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037" name="Google Shape;6037;g1df91a4005e_0_30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038" name="Google Shape;6038;g1df91a4005e_0_307"/>
          <p:cNvSpPr txBox="1"/>
          <p:nvPr/>
        </p:nvSpPr>
        <p:spPr>
          <a:xfrm>
            <a:off x="6289879" y="1305000"/>
            <a:ext cx="30828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 e Goiânia DAA I</a:t>
            </a:r>
            <a:endParaRPr sz="2200">
              <a:solidFill>
                <a:schemeClr val="dk1"/>
              </a:solidFill>
              <a:latin typeface="Calibri"/>
              <a:ea typeface="Calibri"/>
              <a:cs typeface="Calibri"/>
              <a:sym typeface="Calibri"/>
            </a:endParaRPr>
          </a:p>
        </p:txBody>
      </p:sp>
      <p:grpSp>
        <p:nvGrpSpPr>
          <p:cNvPr id="6039" name="Google Shape;6039;g1df91a4005e_0_307"/>
          <p:cNvGrpSpPr/>
          <p:nvPr/>
        </p:nvGrpSpPr>
        <p:grpSpPr>
          <a:xfrm>
            <a:off x="70903" y="3832641"/>
            <a:ext cx="11880468" cy="895232"/>
            <a:chOff x="45776" y="3545009"/>
            <a:chExt cx="11880468" cy="895232"/>
          </a:xfrm>
        </p:grpSpPr>
        <p:sp>
          <p:nvSpPr>
            <p:cNvPr id="6040" name="Google Shape;6040;g1df91a4005e_0_30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41" name="Google Shape;6041;g1df91a4005e_0_307"/>
            <p:cNvSpPr txBox="1"/>
            <p:nvPr/>
          </p:nvSpPr>
          <p:spPr>
            <a:xfrm>
              <a:off x="1555844" y="354500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31º  - Para a orientação de projetos de iniciação científica e tecnológica, servidor docente poderá computar, em sua carga horária semanal de trabalho, 3 (três) pontos, </a:t>
              </a:r>
              <a:r>
                <a:rPr lang="pt-BR" sz="1800">
                  <a:solidFill>
                    <a:srgbClr val="0000FF"/>
                  </a:solidFill>
                  <a:latin typeface="Calibri"/>
                  <a:ea typeface="Calibri"/>
                  <a:cs typeface="Calibri"/>
                  <a:sym typeface="Calibri"/>
                </a:rPr>
                <a:t>limitado a 3 (três) projetos</a:t>
              </a:r>
              <a:endParaRPr sz="1800">
                <a:solidFill>
                  <a:srgbClr val="0000FF"/>
                </a:solidFill>
                <a:latin typeface="Calibri"/>
                <a:ea typeface="Calibri"/>
                <a:cs typeface="Calibri"/>
                <a:sym typeface="Calibri"/>
              </a:endParaRPr>
            </a:p>
          </p:txBody>
        </p:sp>
      </p:grpSp>
      <p:grpSp>
        <p:nvGrpSpPr>
          <p:cNvPr id="6042" name="Google Shape;6042;g1df91a4005e_0_307"/>
          <p:cNvGrpSpPr/>
          <p:nvPr/>
        </p:nvGrpSpPr>
        <p:grpSpPr>
          <a:xfrm>
            <a:off x="70903" y="5646513"/>
            <a:ext cx="11880468" cy="467100"/>
            <a:chOff x="45776" y="3973141"/>
            <a:chExt cx="11880468" cy="467100"/>
          </a:xfrm>
        </p:grpSpPr>
        <p:sp>
          <p:nvSpPr>
            <p:cNvPr id="6043" name="Google Shape;6043;g1df91a4005e_0_30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044" name="Google Shape;6044;g1df91a4005e_0_30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Ampliar a limitação do trabalho docente</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9" name="Shape 6049"/>
        <p:cNvGrpSpPr/>
        <p:nvPr/>
      </p:nvGrpSpPr>
      <p:grpSpPr>
        <a:xfrm>
          <a:off x="0" y="0"/>
          <a:ext cx="0" cy="0"/>
          <a:chOff x="0" y="0"/>
          <a:chExt cx="0" cy="0"/>
        </a:xfrm>
      </p:grpSpPr>
      <p:sp>
        <p:nvSpPr>
          <p:cNvPr id="6050" name="Google Shape;6050;g1df91a4005e_0_32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051" name="Google Shape;6051;g1df91a4005e_0_32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052" name="Google Shape;6052;g1df91a4005e_0_32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053" name="Google Shape;6053;g1df91a4005e_0_32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054" name="Google Shape;6054;g1df91a4005e_0_32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055" name="Google Shape;6055;g1df91a4005e_0_32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056" name="Google Shape;6056;g1df91a4005e_0_32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057" name="Google Shape;6057;g1df91a4005e_0_32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6058" name="Google Shape;6058;g1df91a4005e_0_328"/>
          <p:cNvGrpSpPr/>
          <p:nvPr/>
        </p:nvGrpSpPr>
        <p:grpSpPr>
          <a:xfrm>
            <a:off x="70903" y="3832641"/>
            <a:ext cx="11880468" cy="923400"/>
            <a:chOff x="45776" y="3545009"/>
            <a:chExt cx="11880468" cy="923400"/>
          </a:xfrm>
        </p:grpSpPr>
        <p:sp>
          <p:nvSpPr>
            <p:cNvPr id="6059" name="Google Shape;6059;g1df91a4005e_0_32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60" name="Google Shape;6060;g1df91a4005e_0_328"/>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31. Para a orientação de projetos de iniciação científica e tecnológica o servidor docente poderá computar, em sua carga horária semanal de trabalho, </a:t>
              </a:r>
              <a:r>
                <a:rPr lang="pt-BR" sz="1800">
                  <a:solidFill>
                    <a:srgbClr val="0000FF"/>
                  </a:solidFill>
                  <a:latin typeface="Calibri"/>
                  <a:ea typeface="Calibri"/>
                  <a:cs typeface="Calibri"/>
                  <a:sym typeface="Calibri"/>
                </a:rPr>
                <a:t>2 (dois) pontos por orientação, limitado a 2 (dois) projetos orientados</a:t>
              </a:r>
              <a:r>
                <a:rPr lang="pt-BR" sz="1800">
                  <a:solidFill>
                    <a:schemeClr val="dk1"/>
                  </a:solidFill>
                  <a:latin typeface="Calibri"/>
                  <a:ea typeface="Calibri"/>
                  <a:cs typeface="Calibri"/>
                  <a:sym typeface="Calibri"/>
                </a:rPr>
                <a:t>.</a:t>
              </a:r>
              <a:endParaRPr sz="1800">
                <a:solidFill>
                  <a:srgbClr val="0000FF"/>
                </a:solidFill>
                <a:latin typeface="Calibri"/>
                <a:ea typeface="Calibri"/>
                <a:cs typeface="Calibri"/>
                <a:sym typeface="Calibri"/>
              </a:endParaRPr>
            </a:p>
          </p:txBody>
        </p:sp>
      </p:grpSp>
      <p:grpSp>
        <p:nvGrpSpPr>
          <p:cNvPr id="6061" name="Google Shape;6061;g1df91a4005e_0_328"/>
          <p:cNvGrpSpPr/>
          <p:nvPr/>
        </p:nvGrpSpPr>
        <p:grpSpPr>
          <a:xfrm>
            <a:off x="70903" y="5646513"/>
            <a:ext cx="11880468" cy="467100"/>
            <a:chOff x="45776" y="3973141"/>
            <a:chExt cx="11880468" cy="467100"/>
          </a:xfrm>
        </p:grpSpPr>
        <p:sp>
          <p:nvSpPr>
            <p:cNvPr id="6062" name="Google Shape;6062;g1df91a4005e_0_32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063" name="Google Shape;6063;g1df91a4005e_0_32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Adequação da pontuação à média de hora de atividade</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8" name="Shape 6068"/>
        <p:cNvGrpSpPr/>
        <p:nvPr/>
      </p:nvGrpSpPr>
      <p:grpSpPr>
        <a:xfrm>
          <a:off x="0" y="0"/>
          <a:ext cx="0" cy="0"/>
          <a:chOff x="0" y="0"/>
          <a:chExt cx="0" cy="0"/>
        </a:xfrm>
      </p:grpSpPr>
      <p:sp>
        <p:nvSpPr>
          <p:cNvPr id="6069" name="Google Shape;6069;g1df91a4005e_0_34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070" name="Google Shape;6070;g1df91a4005e_0_34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071" name="Google Shape;6071;g1df91a4005e_0_34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072" name="Google Shape;6072;g1df91a4005e_0_34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073" name="Google Shape;6073;g1df91a4005e_0_34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074" name="Google Shape;6074;g1df91a4005e_0_34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075" name="Google Shape;6075;g1df91a4005e_0_34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076" name="Google Shape;6076;g1df91a4005e_0_34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 </a:t>
            </a:r>
            <a:endParaRPr sz="2200">
              <a:solidFill>
                <a:schemeClr val="dk1"/>
              </a:solidFill>
              <a:latin typeface="Calibri"/>
              <a:ea typeface="Calibri"/>
              <a:cs typeface="Calibri"/>
              <a:sym typeface="Calibri"/>
            </a:endParaRPr>
          </a:p>
        </p:txBody>
      </p:sp>
      <p:grpSp>
        <p:nvGrpSpPr>
          <p:cNvPr id="6077" name="Google Shape;6077;g1df91a4005e_0_349"/>
          <p:cNvGrpSpPr/>
          <p:nvPr/>
        </p:nvGrpSpPr>
        <p:grpSpPr>
          <a:xfrm>
            <a:off x="55903" y="3832641"/>
            <a:ext cx="11895468" cy="923400"/>
            <a:chOff x="30776" y="3545009"/>
            <a:chExt cx="11895468" cy="923400"/>
          </a:xfrm>
        </p:grpSpPr>
        <p:sp>
          <p:nvSpPr>
            <p:cNvPr id="6078" name="Google Shape;6078;g1df91a4005e_0_349"/>
            <p:cNvSpPr txBox="1"/>
            <p:nvPr/>
          </p:nvSpPr>
          <p:spPr>
            <a:xfrm>
              <a:off x="30776" y="37591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79" name="Google Shape;6079;g1df91a4005e_0_349"/>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Para Art. 31. Para a orientação de projetos de iniciação científica e tecnológica, o servidor docente poderá computar, em sua carga horária semanal de trabalho, 3 (três) pontos, </a:t>
              </a:r>
              <a:r>
                <a:rPr lang="pt-BR" sz="1800">
                  <a:solidFill>
                    <a:srgbClr val="0000FF"/>
                  </a:solidFill>
                  <a:latin typeface="Calibri"/>
                  <a:ea typeface="Calibri"/>
                  <a:cs typeface="Calibri"/>
                  <a:sym typeface="Calibri"/>
                </a:rPr>
                <a:t>limitado a 4 (quatro) projetos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080" name="Google Shape;6080;g1df91a4005e_0_349"/>
          <p:cNvGrpSpPr/>
          <p:nvPr/>
        </p:nvGrpSpPr>
        <p:grpSpPr>
          <a:xfrm>
            <a:off x="55903" y="5543034"/>
            <a:ext cx="11887968" cy="646500"/>
            <a:chOff x="38276" y="4022062"/>
            <a:chExt cx="11887968" cy="646500"/>
          </a:xfrm>
        </p:grpSpPr>
        <p:sp>
          <p:nvSpPr>
            <p:cNvPr id="6081" name="Google Shape;6081;g1df91a4005e_0_349"/>
            <p:cNvSpPr txBox="1"/>
            <p:nvPr/>
          </p:nvSpPr>
          <p:spPr>
            <a:xfrm>
              <a:off x="38276" y="4087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082" name="Google Shape;6082;g1df91a4005e_0_349"/>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Diversos colegas têm contribuído sistematicamente com muitos trabalhos, muito além dos 2 permitidos. Além de atender a esses colegas, pode induzir ao aumento de propostas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7" name="Shape 6087"/>
        <p:cNvGrpSpPr/>
        <p:nvPr/>
      </p:nvGrpSpPr>
      <p:grpSpPr>
        <a:xfrm>
          <a:off x="0" y="0"/>
          <a:ext cx="0" cy="0"/>
          <a:chOff x="0" y="0"/>
          <a:chExt cx="0" cy="0"/>
        </a:xfrm>
      </p:grpSpPr>
      <p:sp>
        <p:nvSpPr>
          <p:cNvPr id="6088" name="Google Shape;6088;g1df91a4005e_0_36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089" name="Google Shape;6089;g1df91a4005e_0_36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090" name="Google Shape;6090;g1df91a4005e_0_36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091" name="Google Shape;6091;g1df91a4005e_0_3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092" name="Google Shape;6092;g1df91a4005e_0_36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093" name="Google Shape;6093;g1df91a4005e_0_36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094" name="Google Shape;6094;g1df91a4005e_0_36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095" name="Google Shape;6095;g1df91a4005e_0_36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r>
              <a:rPr lang="pt-BR"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grpSp>
        <p:nvGrpSpPr>
          <p:cNvPr id="6096" name="Google Shape;6096;g1df91a4005e_0_369"/>
          <p:cNvGrpSpPr/>
          <p:nvPr/>
        </p:nvGrpSpPr>
        <p:grpSpPr>
          <a:xfrm>
            <a:off x="55903" y="3832641"/>
            <a:ext cx="11895468" cy="923400"/>
            <a:chOff x="30776" y="3545009"/>
            <a:chExt cx="11895468" cy="923400"/>
          </a:xfrm>
        </p:grpSpPr>
        <p:sp>
          <p:nvSpPr>
            <p:cNvPr id="6097" name="Google Shape;6097;g1df91a4005e_0_369"/>
            <p:cNvSpPr txBox="1"/>
            <p:nvPr/>
          </p:nvSpPr>
          <p:spPr>
            <a:xfrm>
              <a:off x="30776" y="37591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098" name="Google Shape;6098;g1df91a4005e_0_369"/>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31. Para a orientação de projetos de iniciação científica e tecnológica, o servidor docente poderá computar, em sua carga horária semanal de trabalho, </a:t>
              </a:r>
              <a:r>
                <a:rPr lang="pt-BR" sz="1800">
                  <a:solidFill>
                    <a:srgbClr val="0000FF"/>
                  </a:solidFill>
                  <a:latin typeface="Calibri"/>
                  <a:ea typeface="Calibri"/>
                  <a:cs typeface="Calibri"/>
                  <a:sym typeface="Calibri"/>
                </a:rPr>
                <a:t>8 (oito) pontos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099" name="Google Shape;6099;g1df91a4005e_0_369"/>
          <p:cNvGrpSpPr/>
          <p:nvPr/>
        </p:nvGrpSpPr>
        <p:grpSpPr>
          <a:xfrm>
            <a:off x="55903" y="5543034"/>
            <a:ext cx="11887968" cy="532329"/>
            <a:chOff x="38276" y="4022062"/>
            <a:chExt cx="11887968" cy="532329"/>
          </a:xfrm>
        </p:grpSpPr>
        <p:sp>
          <p:nvSpPr>
            <p:cNvPr id="6100" name="Google Shape;6100;g1df91a4005e_0_369"/>
            <p:cNvSpPr txBox="1"/>
            <p:nvPr/>
          </p:nvSpPr>
          <p:spPr>
            <a:xfrm>
              <a:off x="38276" y="4087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101" name="Google Shape;6101;g1df91a4005e_0_36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é necessário limitar número de projetos.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6" name="Shape 6106"/>
        <p:cNvGrpSpPr/>
        <p:nvPr/>
      </p:nvGrpSpPr>
      <p:grpSpPr>
        <a:xfrm>
          <a:off x="0" y="0"/>
          <a:ext cx="0" cy="0"/>
          <a:chOff x="0" y="0"/>
          <a:chExt cx="0" cy="0"/>
        </a:xfrm>
      </p:grpSpPr>
      <p:sp>
        <p:nvSpPr>
          <p:cNvPr id="6107" name="Google Shape;6107;g1df84adbfc8_1_1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108" name="Google Shape;6108;g1df84adbfc8_1_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109" name="Google Shape;6109;g1df84adbfc8_1_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110" name="Google Shape;6110;g1df84adbfc8_1_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111" name="Google Shape;6111;g1df84adbfc8_1_1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112" name="Google Shape;6112;g1df84adbfc8_1_1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113" name="Google Shape;6113;g1df84adbfc8_1_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114" name="Google Shape;6114;g1df84adbfc8_1_1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6115" name="Google Shape;6115;g1df84adbfc8_1_18"/>
          <p:cNvGrpSpPr/>
          <p:nvPr/>
        </p:nvGrpSpPr>
        <p:grpSpPr>
          <a:xfrm>
            <a:off x="25903" y="2973541"/>
            <a:ext cx="11880493" cy="1754700"/>
            <a:chOff x="30776" y="2513409"/>
            <a:chExt cx="11880493" cy="1754700"/>
          </a:xfrm>
        </p:grpSpPr>
        <p:sp>
          <p:nvSpPr>
            <p:cNvPr id="6116" name="Google Shape;6116;g1df84adbfc8_1_18"/>
            <p:cNvSpPr txBox="1"/>
            <p:nvPr/>
          </p:nvSpPr>
          <p:spPr>
            <a:xfrm>
              <a:off x="30776" y="3392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117" name="Google Shape;6117;g1df84adbfc8_1_18"/>
            <p:cNvSpPr txBox="1"/>
            <p:nvPr/>
          </p:nvSpPr>
          <p:spPr>
            <a:xfrm>
              <a:off x="1540869" y="2513409"/>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31o  - Para a orientação de projetos de iniciação científica e tecnológica, o servidor docente poderá computar, em sua carga horária semanal de trabalho, 3 (três) pontos, limitado a </a:t>
              </a:r>
              <a:r>
                <a:rPr lang="pt-BR" sz="1800">
                  <a:solidFill>
                    <a:srgbClr val="0000FF"/>
                  </a:solidFill>
                  <a:latin typeface="Calibri"/>
                  <a:ea typeface="Calibri"/>
                  <a:cs typeface="Calibri"/>
                  <a:sym typeface="Calibri"/>
                </a:rPr>
                <a:t>3 (dois) projetos</a:t>
              </a:r>
              <a:r>
                <a:rPr lang="pt-B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Parágrafo único: Ao servidor docente coordenador de projeto de pesquisa para o cumprimento de suas atribuições, será atribuída ao Departamento de Áreas Acadêmicas, juntamente com o Colegiado de Áreas, por avaliação de necessidade, a responsabilidade da distribuição de no mínimo seis horas da carga horária de aulas semanais;</a:t>
              </a:r>
              <a:endParaRPr sz="1800">
                <a:solidFill>
                  <a:schemeClr val="dk1"/>
                </a:solidFill>
                <a:latin typeface="Calibri"/>
                <a:ea typeface="Calibri"/>
                <a:cs typeface="Calibri"/>
                <a:sym typeface="Calibri"/>
              </a:endParaRPr>
            </a:p>
          </p:txBody>
        </p:sp>
      </p:grpSp>
      <p:grpSp>
        <p:nvGrpSpPr>
          <p:cNvPr id="6118" name="Google Shape;6118;g1df84adbfc8_1_18"/>
          <p:cNvGrpSpPr/>
          <p:nvPr/>
        </p:nvGrpSpPr>
        <p:grpSpPr>
          <a:xfrm>
            <a:off x="70903" y="4787634"/>
            <a:ext cx="11865493" cy="2031900"/>
            <a:chOff x="45776" y="3114262"/>
            <a:chExt cx="11865493" cy="2031900"/>
          </a:xfrm>
        </p:grpSpPr>
        <p:sp>
          <p:nvSpPr>
            <p:cNvPr id="6119" name="Google Shape;6119;g1df84adbfc8_1_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120" name="Google Shape;6120;g1df84adbfc8_1_18"/>
            <p:cNvSpPr txBox="1"/>
            <p:nvPr/>
          </p:nvSpPr>
          <p:spPr>
            <a:xfrm>
              <a:off x="1540869" y="3114262"/>
              <a:ext cx="10370400" cy="203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Se nos editais de iniciação científica e tecnológica é possível orientar até 3 projetos, não faz sentido limitar a dois aqui. Com a nova portaria 983/2020 não há nenhum estímulo para pesquisa e extensão. Ela força o docente a dar aulas basicamente. No item 7.7 da mesma portaria está escrito: "A instituição poderá dispensar os docentes em processo de capacitação, qualificação ou responsáveis por programas e projetos institucionais da carga horária, total ou parcialmente, mediante portaria específica do seu dirigente máximo." Portanto, a portaria permite que o IFG possa ter mecanismos de diminuir a carga horária mínima de 14h para os docentes que fizerem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5" name="Shape 6125"/>
        <p:cNvGrpSpPr/>
        <p:nvPr/>
      </p:nvGrpSpPr>
      <p:grpSpPr>
        <a:xfrm>
          <a:off x="0" y="0"/>
          <a:ext cx="0" cy="0"/>
          <a:chOff x="0" y="0"/>
          <a:chExt cx="0" cy="0"/>
        </a:xfrm>
      </p:grpSpPr>
      <p:sp>
        <p:nvSpPr>
          <p:cNvPr id="6126" name="Google Shape;6126;g1df84adbfc8_1_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127" name="Google Shape;6127;g1df84adbfc8_1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128" name="Google Shape;6128;g1df84adbfc8_1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129" name="Google Shape;6129;g1df84adbfc8_1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130" name="Google Shape;6130;g1df84adbfc8_1_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131" name="Google Shape;6131;g1df84adbfc8_1_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132" name="Google Shape;6132;g1df84adbfc8_1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133" name="Google Shape;6133;g1df84adbfc8_1_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6134" name="Google Shape;6134;g1df84adbfc8_1_0"/>
          <p:cNvGrpSpPr/>
          <p:nvPr/>
        </p:nvGrpSpPr>
        <p:grpSpPr>
          <a:xfrm>
            <a:off x="70903" y="4157541"/>
            <a:ext cx="11880468" cy="923400"/>
            <a:chOff x="45776" y="3545009"/>
            <a:chExt cx="11880468" cy="923400"/>
          </a:xfrm>
        </p:grpSpPr>
        <p:sp>
          <p:nvSpPr>
            <p:cNvPr id="6135" name="Google Shape;6135;g1df84adbfc8_1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136" name="Google Shape;6136;g1df84adbfc8_1_0"/>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31. Para a orientação e </a:t>
              </a:r>
              <a:r>
                <a:rPr lang="pt-BR" sz="1800">
                  <a:solidFill>
                    <a:srgbClr val="0000FF"/>
                  </a:solidFill>
                  <a:latin typeface="Calibri"/>
                  <a:ea typeface="Calibri"/>
                  <a:cs typeface="Calibri"/>
                  <a:sym typeface="Calibri"/>
                </a:rPr>
                <a:t>co-orientação</a:t>
              </a:r>
              <a:r>
                <a:rPr lang="pt-BR" sz="1800">
                  <a:solidFill>
                    <a:schemeClr val="dk1"/>
                  </a:solidFill>
                  <a:latin typeface="Calibri"/>
                  <a:ea typeface="Calibri"/>
                  <a:cs typeface="Calibri"/>
                  <a:sym typeface="Calibri"/>
                </a:rPr>
                <a:t> de projetos de iniciação científica e tecnológica, o servidor docente poderá computar, em sua carga horária semanal de trabalho, 3 (três) pontos por projeto, limitado a 2 (dois) projetos.</a:t>
              </a:r>
              <a:endParaRPr sz="1800">
                <a:solidFill>
                  <a:schemeClr val="dk1"/>
                </a:solidFill>
                <a:latin typeface="Calibri"/>
                <a:ea typeface="Calibri"/>
                <a:cs typeface="Calibri"/>
                <a:sym typeface="Calibri"/>
              </a:endParaRPr>
            </a:p>
          </p:txBody>
        </p:sp>
      </p:grpSp>
      <p:grpSp>
        <p:nvGrpSpPr>
          <p:cNvPr id="6137" name="Google Shape;6137;g1df84adbfc8_1_0"/>
          <p:cNvGrpSpPr/>
          <p:nvPr/>
        </p:nvGrpSpPr>
        <p:grpSpPr>
          <a:xfrm>
            <a:off x="70903" y="5646513"/>
            <a:ext cx="11880468" cy="467100"/>
            <a:chOff x="45776" y="3973141"/>
            <a:chExt cx="11880468" cy="467100"/>
          </a:xfrm>
        </p:grpSpPr>
        <p:sp>
          <p:nvSpPr>
            <p:cNvPr id="6138" name="Google Shape;6138;g1df84adbfc8_1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139" name="Google Shape;6139;g1df84adbfc8_1_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Inclusão de co-orientações no artigo 31 atendem a demandas do campus Luziânia.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4" name="Shape 6144"/>
        <p:cNvGrpSpPr/>
        <p:nvPr/>
      </p:nvGrpSpPr>
      <p:grpSpPr>
        <a:xfrm>
          <a:off x="0" y="0"/>
          <a:ext cx="0" cy="0"/>
          <a:chOff x="0" y="0"/>
          <a:chExt cx="0" cy="0"/>
        </a:xfrm>
      </p:grpSpPr>
      <p:sp>
        <p:nvSpPr>
          <p:cNvPr id="6145" name="Google Shape;6145;g1df91a4005e_0_40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146" name="Google Shape;6146;g1df91a4005e_0_40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147" name="Google Shape;6147;g1df91a4005e_0_40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148" name="Google Shape;6148;g1df91a4005e_0_40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149" name="Google Shape;6149;g1df91a4005e_0_40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150" name="Google Shape;6150;g1df91a4005e_0_40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151" name="Google Shape;6151;g1df91a4005e_0_40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152" name="Google Shape;6152;g1df91a4005e_0_40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6153" name="Google Shape;6153;g1df91a4005e_0_408"/>
          <p:cNvGrpSpPr/>
          <p:nvPr/>
        </p:nvGrpSpPr>
        <p:grpSpPr>
          <a:xfrm>
            <a:off x="185078" y="3224604"/>
            <a:ext cx="11880593" cy="646500"/>
            <a:chOff x="159951" y="2612072"/>
            <a:chExt cx="11880593" cy="646500"/>
          </a:xfrm>
        </p:grpSpPr>
        <p:sp>
          <p:nvSpPr>
            <p:cNvPr id="6154" name="Google Shape;6154;g1df91a4005e_0_408"/>
            <p:cNvSpPr txBox="1"/>
            <p:nvPr/>
          </p:nvSpPr>
          <p:spPr>
            <a:xfrm>
              <a:off x="159951" y="27017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155" name="Google Shape;6155;g1df91a4005e_0_408"/>
            <p:cNvSpPr txBox="1"/>
            <p:nvPr/>
          </p:nvSpPr>
          <p:spPr>
            <a:xfrm>
              <a:off x="1670144" y="261207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Para a orientação de projetos de iniciação científica e tecnológica, o servidor docente poderá computar, em sua carga horária semanal de trabalho, </a:t>
              </a:r>
              <a:r>
                <a:rPr lang="pt-BR" sz="1800">
                  <a:solidFill>
                    <a:srgbClr val="0000FF"/>
                  </a:solidFill>
                  <a:latin typeface="Calibri"/>
                  <a:ea typeface="Calibri"/>
                  <a:cs typeface="Calibri"/>
                  <a:sym typeface="Calibri"/>
                </a:rPr>
                <a:t>3 (três) pontos, limitado a 3 (três) projetos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156" name="Google Shape;6156;g1df91a4005e_0_408"/>
          <p:cNvGrpSpPr/>
          <p:nvPr/>
        </p:nvGrpSpPr>
        <p:grpSpPr>
          <a:xfrm>
            <a:off x="70903" y="5646513"/>
            <a:ext cx="11880468" cy="467100"/>
            <a:chOff x="45776" y="3973141"/>
            <a:chExt cx="11880468" cy="467100"/>
          </a:xfrm>
        </p:grpSpPr>
        <p:sp>
          <p:nvSpPr>
            <p:cNvPr id="6157" name="Google Shape;6157;g1df91a4005e_0_4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158" name="Google Shape;6158;g1df91a4005e_0_40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Achamos a limitação a 2 projetos pouco.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3" name="Shape 6163"/>
        <p:cNvGrpSpPr/>
        <p:nvPr/>
      </p:nvGrpSpPr>
      <p:grpSpPr>
        <a:xfrm>
          <a:off x="0" y="0"/>
          <a:ext cx="0" cy="0"/>
          <a:chOff x="0" y="0"/>
          <a:chExt cx="0" cy="0"/>
        </a:xfrm>
      </p:grpSpPr>
      <p:sp>
        <p:nvSpPr>
          <p:cNvPr id="6164" name="Google Shape;6164;g1df91a4005e_0_42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165" name="Google Shape;6165;g1df91a4005e_0_42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166" name="Google Shape;6166;g1df91a4005e_0_42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167" name="Google Shape;6167;g1df91a4005e_0_42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168" name="Google Shape;6168;g1df91a4005e_0_42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169" name="Google Shape;6169;g1df91a4005e_0_42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170" name="Google Shape;6170;g1df91a4005e_0_42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171" name="Google Shape;6171;g1df91a4005e_0_42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6172" name="Google Shape;6172;g1df91a4005e_0_426"/>
          <p:cNvGrpSpPr/>
          <p:nvPr/>
        </p:nvGrpSpPr>
        <p:grpSpPr>
          <a:xfrm>
            <a:off x="55903" y="3541591"/>
            <a:ext cx="11895593" cy="1493100"/>
            <a:chOff x="30776" y="2929059"/>
            <a:chExt cx="11895593" cy="1493100"/>
          </a:xfrm>
        </p:grpSpPr>
        <p:sp>
          <p:nvSpPr>
            <p:cNvPr id="6173" name="Google Shape;6173;g1df91a4005e_0_426"/>
            <p:cNvSpPr txBox="1"/>
            <p:nvPr/>
          </p:nvSpPr>
          <p:spPr>
            <a:xfrm>
              <a:off x="30776" y="3392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174" name="Google Shape;6174;g1df91a4005e_0_426"/>
            <p:cNvSpPr txBox="1"/>
            <p:nvPr/>
          </p:nvSpPr>
          <p:spPr>
            <a:xfrm>
              <a:off x="1555969" y="2929059"/>
              <a:ext cx="10370400" cy="1493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Para a orientação e coorientação </a:t>
              </a:r>
              <a:r>
                <a:rPr lang="pt-BR" sz="1800">
                  <a:solidFill>
                    <a:srgbClr val="0000FF"/>
                  </a:solidFill>
                  <a:latin typeface="Calibri"/>
                  <a:ea typeface="Calibri"/>
                  <a:cs typeface="Calibri"/>
                  <a:sym typeface="Calibri"/>
                </a:rPr>
                <a:t>de projetos cadastrados em sistema oficial da instituição (incluindo-se os programas PIBICTI nas suas diferentes modalidades, cadastros de projetos de pesquisa, desde que aprovados pelo conselho departamental; programas de apoio a pesquisa e ao pesquisador) o servidor docente computará, em sua carga horária semanal de trabalho, 2 (dois) pontos para cada orientação e 1 (um) ponto para cada coorientação, limitado a 8 (oito) orientações/coorientações.</a:t>
              </a:r>
              <a:endParaRPr sz="1800">
                <a:solidFill>
                  <a:srgbClr val="0000FF"/>
                </a:solidFill>
                <a:latin typeface="Calibri"/>
                <a:ea typeface="Calibri"/>
                <a:cs typeface="Calibri"/>
                <a:sym typeface="Calibri"/>
              </a:endParaRPr>
            </a:p>
          </p:txBody>
        </p:sp>
      </p:grpSp>
      <p:grpSp>
        <p:nvGrpSpPr>
          <p:cNvPr id="6175" name="Google Shape;6175;g1df91a4005e_0_426"/>
          <p:cNvGrpSpPr/>
          <p:nvPr/>
        </p:nvGrpSpPr>
        <p:grpSpPr>
          <a:xfrm>
            <a:off x="70903" y="5279784"/>
            <a:ext cx="11865493" cy="1200600"/>
            <a:chOff x="45776" y="3606412"/>
            <a:chExt cx="11865493" cy="1200600"/>
          </a:xfrm>
        </p:grpSpPr>
        <p:sp>
          <p:nvSpPr>
            <p:cNvPr id="6176" name="Google Shape;6176;g1df91a4005e_0_42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177" name="Google Shape;6177;g1df91a4005e_0_426"/>
            <p:cNvSpPr txBox="1"/>
            <p:nvPr/>
          </p:nvSpPr>
          <p:spPr>
            <a:xfrm>
              <a:off x="1540869" y="3606412"/>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Dois pontos, pois a dedicação a orientação de iniciação científica corresponde, em média, duas horas semanais, e o limite de quatro </a:t>
              </a:r>
              <a:r>
                <a:rPr lang="pt-BR" sz="1800">
                  <a:solidFill>
                    <a:schemeClr val="dk1"/>
                  </a:solidFill>
                  <a:latin typeface="Calibri"/>
                  <a:ea typeface="Calibri"/>
                  <a:cs typeface="Calibri"/>
                  <a:sym typeface="Calibri"/>
                </a:rPr>
                <a:t>projetos</a:t>
              </a:r>
              <a:r>
                <a:rPr lang="pt-BR" sz="1800">
                  <a:solidFill>
                    <a:schemeClr val="dk1"/>
                  </a:solidFill>
                  <a:latin typeface="Calibri"/>
                  <a:ea typeface="Calibri"/>
                  <a:cs typeface="Calibri"/>
                  <a:sym typeface="Calibri"/>
                </a:rPr>
                <a:t> está de acordo com os limites dos editais de iniciação científica. Ampliação de limite convergindo com os limites máximos passíveis de orientação por projeto em editais e programas institucionais.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655" name="Google Shape;655;p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56" name="Google Shape;656;p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57" name="Google Shape;657;p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58" name="Google Shape;658;p7"/>
          <p:cNvSpPr txBox="1"/>
          <p:nvPr>
            <p:ph idx="1" type="body"/>
          </p:nvPr>
        </p:nvSpPr>
        <p:spPr>
          <a:xfrm>
            <a:off x="45776" y="2292666"/>
            <a:ext cx="1510068" cy="6354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59" name="Google Shape;659;p7"/>
          <p:cNvSpPr txBox="1"/>
          <p:nvPr/>
        </p:nvSpPr>
        <p:spPr>
          <a:xfrm>
            <a:off x="1555845" y="1944571"/>
            <a:ext cx="10370400" cy="6465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1104" lvl="0" marL="94475" marR="0" rtl="0" algn="just">
              <a:spcBef>
                <a:spcPts val="96"/>
              </a:spcBef>
              <a:spcAft>
                <a:spcPts val="0"/>
              </a:spcAft>
              <a:buNone/>
            </a:pPr>
            <a:r>
              <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661" name="Google Shape;661;p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662" name="Google Shape;662;p7"/>
          <p:cNvGrpSpPr/>
          <p:nvPr/>
        </p:nvGrpSpPr>
        <p:grpSpPr>
          <a:xfrm>
            <a:off x="45714" y="3379323"/>
            <a:ext cx="11880543" cy="1139111"/>
            <a:chOff x="91489" y="2406136"/>
            <a:chExt cx="11880543" cy="1139111"/>
          </a:xfrm>
        </p:grpSpPr>
        <p:sp>
          <p:nvSpPr>
            <p:cNvPr id="663" name="Google Shape;663;p7"/>
            <p:cNvSpPr txBox="1"/>
            <p:nvPr/>
          </p:nvSpPr>
          <p:spPr>
            <a:xfrm>
              <a:off x="91488" y="240613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64" name="Google Shape;664;p7"/>
            <p:cNvSpPr txBox="1"/>
            <p:nvPr/>
          </p:nvSpPr>
          <p:spPr>
            <a:xfrm>
              <a:off x="1601632" y="2406147"/>
              <a:ext cx="10370400" cy="1139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sz="1700">
                  <a:solidFill>
                    <a:schemeClr val="dk1"/>
                  </a:solidFill>
                  <a:latin typeface="Calibri"/>
                  <a:ea typeface="Calibri"/>
                  <a:cs typeface="Calibri"/>
                  <a:sym typeface="Calibri"/>
                </a:rPr>
                <a:t>Art.7º A distribuição da carga horária semanal do servidor docente deverá atender às necessidades do Campus do Instituto Federal de Educação, Ciência e Tecnologia de Goiás no qual o servidor esteja lotado, observado o princípio da indissociabilidade e paridade entre as atividades de Ensino, Pesquisa e Extensão, de acordo com as disposições e definições deste Regulamento.</a:t>
              </a:r>
              <a:endParaRPr sz="1200"/>
            </a:p>
          </p:txBody>
        </p:sp>
      </p:grpSp>
      <p:grpSp>
        <p:nvGrpSpPr>
          <p:cNvPr id="665" name="Google Shape;665;p7"/>
          <p:cNvGrpSpPr/>
          <p:nvPr/>
        </p:nvGrpSpPr>
        <p:grpSpPr>
          <a:xfrm>
            <a:off x="45778" y="4848875"/>
            <a:ext cx="11880406" cy="1757384"/>
            <a:chOff x="20651" y="3175504"/>
            <a:chExt cx="11880406" cy="1757383"/>
          </a:xfrm>
        </p:grpSpPr>
        <p:sp>
          <p:nvSpPr>
            <p:cNvPr id="666" name="Google Shape;666;p7"/>
            <p:cNvSpPr txBox="1"/>
            <p:nvPr/>
          </p:nvSpPr>
          <p:spPr>
            <a:xfrm>
              <a:off x="20651" y="317550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67" name="Google Shape;667;p7"/>
            <p:cNvSpPr txBox="1"/>
            <p:nvPr/>
          </p:nvSpPr>
          <p:spPr>
            <a:xfrm>
              <a:off x="1530657" y="3224387"/>
              <a:ext cx="10370400" cy="1708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sz="1500">
                  <a:solidFill>
                    <a:schemeClr val="dk1"/>
                  </a:solidFill>
                  <a:latin typeface="Calibri"/>
                  <a:ea typeface="Calibri"/>
                  <a:cs typeface="Calibri"/>
                  <a:sym typeface="Calibri"/>
                </a:rPr>
                <a:t>É necessário criar dispositivos que efetivem a paridade e indissociabilidade entre ensino, pesquisa e extensão, de forma que haja garantia de cerca de 30% da jornada de trabalho docente para cada uma dessas áreas de atuação. A excepcionalidade para que o docente exerça exclusivamente atividades de ensino se torna necessária para atender às especificidades de determinadas áreas e também afinidades de cada docente, de forma que não se torne obrigatória a atuação em pesquisa e/ou extensão. Portanto, cabe ao docente, considerando a identidade da instituição, fazer suas escolhas dentro de sua jornada de trabalho, para que atue de maneira satisfatória no tripé e também tenha oportunidade de manter sua formação continuada (qualificação) e também possa participar da gestão institucional democraticamente estabelecida em nossa instituição.</a:t>
              </a:r>
              <a:endParaRPr sz="1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2" name="Shape 6182"/>
        <p:cNvGrpSpPr/>
        <p:nvPr/>
      </p:nvGrpSpPr>
      <p:grpSpPr>
        <a:xfrm>
          <a:off x="0" y="0"/>
          <a:ext cx="0" cy="0"/>
          <a:chOff x="0" y="0"/>
          <a:chExt cx="0" cy="0"/>
        </a:xfrm>
      </p:grpSpPr>
      <p:sp>
        <p:nvSpPr>
          <p:cNvPr id="6183" name="Google Shape;6183;g1dff426b600_0_2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184" name="Google Shape;6184;g1dff426b600_0_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185" name="Google Shape;6185;g1dff426b600_0_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186" name="Google Shape;6186;g1dff426b600_0_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187" name="Google Shape;6187;g1dff426b600_0_2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188" name="Google Shape;6188;g1dff426b600_0_2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iniciação científica e tecnológica, o servidor docente poderá computar, em sua carga horária semanal de trabalho, 3 (três) pontos, limitado a 2 (dois) projetos.  </a:t>
            </a:r>
            <a:endParaRPr b="0" i="0" sz="2000" u="none" strike="noStrike">
              <a:solidFill>
                <a:schemeClr val="dk1"/>
              </a:solidFill>
              <a:latin typeface="Calibri"/>
              <a:ea typeface="Calibri"/>
              <a:cs typeface="Calibri"/>
              <a:sym typeface="Calibri"/>
            </a:endParaRPr>
          </a:p>
        </p:txBody>
      </p:sp>
      <p:sp>
        <p:nvSpPr>
          <p:cNvPr id="6189" name="Google Shape;6189;g1dff426b600_0_2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latin typeface="Century"/>
                <a:ea typeface="Century"/>
                <a:cs typeface="Century"/>
                <a:sym typeface="Century"/>
              </a:rPr>
              <a:t>Inclusão</a:t>
            </a:r>
            <a:endParaRPr sz="2200">
              <a:latin typeface="Calibri"/>
              <a:ea typeface="Calibri"/>
              <a:cs typeface="Calibri"/>
              <a:sym typeface="Calibri"/>
            </a:endParaRPr>
          </a:p>
        </p:txBody>
      </p:sp>
      <p:sp>
        <p:nvSpPr>
          <p:cNvPr id="6190" name="Google Shape;6190;g1dff426b600_0_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6191" name="Google Shape;6191;g1dff426b600_0_20"/>
          <p:cNvGrpSpPr/>
          <p:nvPr/>
        </p:nvGrpSpPr>
        <p:grpSpPr>
          <a:xfrm>
            <a:off x="55903" y="3541591"/>
            <a:ext cx="11895593" cy="1215900"/>
            <a:chOff x="30776" y="2929059"/>
            <a:chExt cx="11895593" cy="1215900"/>
          </a:xfrm>
        </p:grpSpPr>
        <p:sp>
          <p:nvSpPr>
            <p:cNvPr id="6192" name="Google Shape;6192;g1dff426b600_0_20"/>
            <p:cNvSpPr txBox="1"/>
            <p:nvPr/>
          </p:nvSpPr>
          <p:spPr>
            <a:xfrm>
              <a:off x="30776" y="33923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193" name="Google Shape;6193;g1dff426b600_0_20"/>
            <p:cNvSpPr txBox="1"/>
            <p:nvPr/>
          </p:nvSpPr>
          <p:spPr>
            <a:xfrm>
              <a:off x="1555969" y="2929059"/>
              <a:ext cx="10370400" cy="1215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Parágrafo único: Ao servidor docente coordenador de projeto de pesquisa para o cumprimento de suas atribuições, será atribuída ao Departamento de Áreas Acadêmicas, juntamente com o Colegiado de Áreas, por avaliação de necessidade, a responsabilidade da distribuição de no mínimo seis horas da carga horária de aulas semanais;</a:t>
              </a:r>
              <a:endParaRPr sz="1800">
                <a:solidFill>
                  <a:schemeClr val="dk1"/>
                </a:solidFill>
                <a:latin typeface="Calibri"/>
                <a:ea typeface="Calibri"/>
                <a:cs typeface="Calibri"/>
                <a:sym typeface="Calibri"/>
              </a:endParaRPr>
            </a:p>
          </p:txBody>
        </p:sp>
      </p:grpSp>
      <p:grpSp>
        <p:nvGrpSpPr>
          <p:cNvPr id="6194" name="Google Shape;6194;g1dff426b600_0_20"/>
          <p:cNvGrpSpPr/>
          <p:nvPr/>
        </p:nvGrpSpPr>
        <p:grpSpPr>
          <a:xfrm>
            <a:off x="70953" y="4908309"/>
            <a:ext cx="11865493" cy="1754700"/>
            <a:chOff x="45776" y="3606412"/>
            <a:chExt cx="11865493" cy="1754700"/>
          </a:xfrm>
        </p:grpSpPr>
        <p:sp>
          <p:nvSpPr>
            <p:cNvPr id="6195" name="Google Shape;6195;g1dff426b600_0_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196" name="Google Shape;6196;g1dff426b600_0_20"/>
            <p:cNvSpPr txBox="1"/>
            <p:nvPr/>
          </p:nvSpPr>
          <p:spPr>
            <a:xfrm>
              <a:off x="1540869" y="3606412"/>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Com a nova portaria 983/2020 não há nenhum estímulo para pesquisa e extensão. Ela força o docente a dar aulas basicamente. No item 7.7 da mesma portaria está escrito: "A instituição poderá dispensar os docentes em processo de capacitação, qualificação ou responsáveis por programas e projetos institucionais da carga horária, total ou parcialmente, mediante portaria específica do seu dirigente máximo." Portanto, a portaria permite que o IFG possa ter mecanismos de diminuir a carga horária mínima de 14h para os docentes que fizerem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1" name="Shape 6201"/>
        <p:cNvGrpSpPr/>
        <p:nvPr/>
      </p:nvGrpSpPr>
      <p:grpSpPr>
        <a:xfrm>
          <a:off x="0" y="0"/>
          <a:ext cx="0" cy="0"/>
          <a:chOff x="0" y="0"/>
          <a:chExt cx="0" cy="0"/>
        </a:xfrm>
      </p:grpSpPr>
      <p:sp>
        <p:nvSpPr>
          <p:cNvPr id="6202" name="Google Shape;6202;p94"/>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203" name="Google Shape;6203;p9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204" name="Google Shape;6204;p9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205" name="Google Shape;6205;p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206" name="Google Shape;6206;p94"/>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207" name="Google Shape;6207;p94"/>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208" name="Google Shape;6208;p9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6209" name="Google Shape;6209;p9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6210" name="Google Shape;6210;p94"/>
          <p:cNvGrpSpPr/>
          <p:nvPr/>
        </p:nvGrpSpPr>
        <p:grpSpPr>
          <a:xfrm>
            <a:off x="70903" y="5646513"/>
            <a:ext cx="11880603" cy="467175"/>
            <a:chOff x="45776" y="3973141"/>
            <a:chExt cx="11880603" cy="467175"/>
          </a:xfrm>
        </p:grpSpPr>
        <p:sp>
          <p:nvSpPr>
            <p:cNvPr id="6211" name="Google Shape;6211;p9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212" name="Google Shape;6212;p94"/>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7" name="Shape 6217"/>
        <p:cNvGrpSpPr/>
        <p:nvPr/>
      </p:nvGrpSpPr>
      <p:grpSpPr>
        <a:xfrm>
          <a:off x="0" y="0"/>
          <a:ext cx="0" cy="0"/>
          <a:chOff x="0" y="0"/>
          <a:chExt cx="0" cy="0"/>
        </a:xfrm>
      </p:grpSpPr>
      <p:sp>
        <p:nvSpPr>
          <p:cNvPr id="6218" name="Google Shape;6218;p95"/>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219" name="Google Shape;6219;p9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220" name="Google Shape;6220;p9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221" name="Google Shape;6221;p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222" name="Google Shape;6222;p9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223" name="Google Shape;6223;p95"/>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224" name="Google Shape;6224;p9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225" name="Google Shape;6225;p9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6226" name="Google Shape;6226;p95"/>
          <p:cNvGrpSpPr/>
          <p:nvPr/>
        </p:nvGrpSpPr>
        <p:grpSpPr>
          <a:xfrm>
            <a:off x="55915" y="4157541"/>
            <a:ext cx="11895456" cy="923400"/>
            <a:chOff x="30789" y="3545009"/>
            <a:chExt cx="11895456" cy="923400"/>
          </a:xfrm>
        </p:grpSpPr>
        <p:sp>
          <p:nvSpPr>
            <p:cNvPr id="6227" name="Google Shape;6227;p95"/>
            <p:cNvSpPr txBox="1"/>
            <p:nvPr/>
          </p:nvSpPr>
          <p:spPr>
            <a:xfrm>
              <a:off x="30789" y="36429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228" name="Google Shape;6228;p95"/>
            <p:cNvSpPr txBox="1"/>
            <p:nvPr/>
          </p:nvSpPr>
          <p:spPr>
            <a:xfrm>
              <a:off x="1555844" y="35450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Art. 32º. Para a autoria/coordenação de projeto de pesquisa, de acordo com regulamentação específica aprovada pelo Conselho Superior, o servidor docente poderá computar, em sua carga horária semanal de trabalho, </a:t>
              </a:r>
              <a:r>
                <a:rPr lang="pt-BR" sz="1800">
                  <a:solidFill>
                    <a:srgbClr val="0000FF"/>
                  </a:solidFill>
                  <a:latin typeface="Calibri"/>
                  <a:ea typeface="Calibri"/>
                  <a:cs typeface="Calibri"/>
                  <a:sym typeface="Calibri"/>
                </a:rPr>
                <a:t>20 (vinte) pontos</a:t>
              </a:r>
              <a:r>
                <a:rPr lang="pt-BR" sz="1800">
                  <a:solidFill>
                    <a:schemeClr val="dk1"/>
                  </a:solidFill>
                  <a:latin typeface="Calibri"/>
                  <a:ea typeface="Calibri"/>
                  <a:cs typeface="Calibri"/>
                  <a:sym typeface="Calibri"/>
                </a:rPr>
                <a:t>, limitado a 1 (um) projeto</a:t>
              </a:r>
              <a:endParaRPr sz="1800">
                <a:solidFill>
                  <a:schemeClr val="dk1"/>
                </a:solidFill>
                <a:latin typeface="Calibri"/>
                <a:ea typeface="Calibri"/>
                <a:cs typeface="Calibri"/>
                <a:sym typeface="Calibri"/>
              </a:endParaRPr>
            </a:p>
          </p:txBody>
        </p:sp>
      </p:grpSp>
      <p:grpSp>
        <p:nvGrpSpPr>
          <p:cNvPr id="6229" name="Google Shape;6229;p95"/>
          <p:cNvGrpSpPr/>
          <p:nvPr/>
        </p:nvGrpSpPr>
        <p:grpSpPr>
          <a:xfrm>
            <a:off x="70903" y="5646513"/>
            <a:ext cx="11880603" cy="467175"/>
            <a:chOff x="45776" y="3973141"/>
            <a:chExt cx="11880603" cy="467175"/>
          </a:xfrm>
        </p:grpSpPr>
        <p:sp>
          <p:nvSpPr>
            <p:cNvPr id="6230" name="Google Shape;6230;p9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231" name="Google Shape;6231;p95"/>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6" name="Shape 6236"/>
        <p:cNvGrpSpPr/>
        <p:nvPr/>
      </p:nvGrpSpPr>
      <p:grpSpPr>
        <a:xfrm>
          <a:off x="0" y="0"/>
          <a:ext cx="0" cy="0"/>
          <a:chOff x="0" y="0"/>
          <a:chExt cx="0" cy="0"/>
        </a:xfrm>
      </p:grpSpPr>
      <p:sp>
        <p:nvSpPr>
          <p:cNvPr id="6237" name="Google Shape;6237;g1df91a4005e_0_46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238" name="Google Shape;6238;g1df91a4005e_0_46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239" name="Google Shape;6239;g1df91a4005e_0_46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240" name="Google Shape;6240;g1df91a4005e_0_4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241" name="Google Shape;6241;g1df91a4005e_0_46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242" name="Google Shape;6242;g1df91a4005e_0_46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243" name="Google Shape;6243;g1df91a4005e_0_46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244" name="Google Shape;6244;g1df91a4005e_0_46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6245" name="Google Shape;6245;g1df91a4005e_0_469"/>
          <p:cNvGrpSpPr/>
          <p:nvPr/>
        </p:nvGrpSpPr>
        <p:grpSpPr>
          <a:xfrm>
            <a:off x="55903" y="3646666"/>
            <a:ext cx="11865493" cy="939000"/>
            <a:chOff x="30776" y="3034134"/>
            <a:chExt cx="11865493" cy="939000"/>
          </a:xfrm>
        </p:grpSpPr>
        <p:sp>
          <p:nvSpPr>
            <p:cNvPr id="6246" name="Google Shape;6246;g1df91a4005e_0_469"/>
            <p:cNvSpPr txBox="1"/>
            <p:nvPr/>
          </p:nvSpPr>
          <p:spPr>
            <a:xfrm>
              <a:off x="30776" y="3270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247" name="Google Shape;6247;g1df91a4005e_0_469"/>
            <p:cNvSpPr txBox="1"/>
            <p:nvPr/>
          </p:nvSpPr>
          <p:spPr>
            <a:xfrm>
              <a:off x="1525869" y="3034134"/>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lang="pt-BR" sz="1800">
                  <a:solidFill>
                    <a:schemeClr val="dk1"/>
                  </a:solidFill>
                  <a:latin typeface="Calibri"/>
                  <a:ea typeface="Calibri"/>
                  <a:cs typeface="Calibri"/>
                  <a:sym typeface="Calibri"/>
                </a:rPr>
                <a:t> – Para a c</a:t>
              </a:r>
              <a:r>
                <a:rPr lang="pt-BR" sz="1800">
                  <a:solidFill>
                    <a:srgbClr val="0000FF"/>
                  </a:solidFill>
                  <a:latin typeface="Calibri"/>
                  <a:ea typeface="Calibri"/>
                  <a:cs typeface="Calibri"/>
                  <a:sym typeface="Calibri"/>
                </a:rPr>
                <a:t>oordenação de projeto de pesquisa</a:t>
              </a:r>
              <a:r>
                <a:rPr lang="pt-BR" sz="1800">
                  <a:solidFill>
                    <a:schemeClr val="dk1"/>
                  </a:solidFill>
                  <a:latin typeface="Calibri"/>
                  <a:ea typeface="Calibri"/>
                  <a:cs typeface="Calibri"/>
                  <a:sym typeface="Calibri"/>
                </a:rPr>
                <a:t>, de acordo com regulamentação específica aprovada pelo Conselho Superior, o servidor docente </a:t>
              </a:r>
              <a:r>
                <a:rPr lang="pt-BR" sz="1800">
                  <a:solidFill>
                    <a:srgbClr val="0000FF"/>
                  </a:solidFill>
                  <a:latin typeface="Calibri"/>
                  <a:ea typeface="Calibri"/>
                  <a:cs typeface="Calibri"/>
                  <a:sym typeface="Calibri"/>
                </a:rPr>
                <a:t>computará</a:t>
              </a:r>
              <a:r>
                <a:rPr lang="pt-BR" sz="1800">
                  <a:solidFill>
                    <a:schemeClr val="dk1"/>
                  </a:solidFill>
                  <a:latin typeface="Calibri"/>
                  <a:ea typeface="Calibri"/>
                  <a:cs typeface="Calibri"/>
                  <a:sym typeface="Calibri"/>
                </a:rPr>
                <a:t>, em sua carga horária semanal de trabalho, </a:t>
              </a:r>
              <a:r>
                <a:rPr lang="pt-BR" sz="1800">
                  <a:solidFill>
                    <a:srgbClr val="0000FF"/>
                  </a:solidFill>
                  <a:latin typeface="Calibri"/>
                  <a:ea typeface="Calibri"/>
                  <a:cs typeface="Calibri"/>
                  <a:sym typeface="Calibri"/>
                </a:rPr>
                <a:t>até 6 horas, limitado a dois projetos por período, conforme o plano de trabalho do projeto.</a:t>
              </a:r>
              <a:endParaRPr sz="1800">
                <a:solidFill>
                  <a:srgbClr val="0000FF"/>
                </a:solidFill>
                <a:latin typeface="Calibri"/>
                <a:ea typeface="Calibri"/>
                <a:cs typeface="Calibri"/>
                <a:sym typeface="Calibri"/>
              </a:endParaRPr>
            </a:p>
          </p:txBody>
        </p:sp>
      </p:grpSp>
      <p:grpSp>
        <p:nvGrpSpPr>
          <p:cNvPr id="6248" name="Google Shape;6248;g1df91a4005e_0_469"/>
          <p:cNvGrpSpPr/>
          <p:nvPr/>
        </p:nvGrpSpPr>
        <p:grpSpPr>
          <a:xfrm>
            <a:off x="70903" y="5646513"/>
            <a:ext cx="11880468" cy="467100"/>
            <a:chOff x="45776" y="3973141"/>
            <a:chExt cx="11880468" cy="467100"/>
          </a:xfrm>
        </p:grpSpPr>
        <p:sp>
          <p:nvSpPr>
            <p:cNvPr id="6249" name="Google Shape;6249;g1df91a4005e_0_46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250" name="Google Shape;6250;g1df91a4005e_0_46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Alteração aprovada pelo colegiado do Câmpus Anápolis.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5" name="Shape 6255"/>
        <p:cNvGrpSpPr/>
        <p:nvPr/>
      </p:nvGrpSpPr>
      <p:grpSpPr>
        <a:xfrm>
          <a:off x="0" y="0"/>
          <a:ext cx="0" cy="0"/>
          <a:chOff x="0" y="0"/>
          <a:chExt cx="0" cy="0"/>
        </a:xfrm>
      </p:grpSpPr>
      <p:sp>
        <p:nvSpPr>
          <p:cNvPr id="6256" name="Google Shape;6256;g1df91a4005e_0_45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257" name="Google Shape;6257;g1df91a4005e_0_45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258" name="Google Shape;6258;g1df91a4005e_0_45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259" name="Google Shape;6259;g1df91a4005e_0_4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260" name="Google Shape;6260;g1df91a4005e_0_45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261" name="Google Shape;6261;g1df91a4005e_0_45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262" name="Google Shape;6262;g1df91a4005e_0_45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263" name="Google Shape;6263;g1df91a4005e_0_45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6264" name="Google Shape;6264;g1df91a4005e_0_451"/>
          <p:cNvGrpSpPr/>
          <p:nvPr/>
        </p:nvGrpSpPr>
        <p:grpSpPr>
          <a:xfrm>
            <a:off x="70903" y="4157541"/>
            <a:ext cx="11880468" cy="939000"/>
            <a:chOff x="45776" y="3545009"/>
            <a:chExt cx="11880468" cy="939000"/>
          </a:xfrm>
        </p:grpSpPr>
        <p:sp>
          <p:nvSpPr>
            <p:cNvPr id="6265" name="Google Shape;6265;g1df91a4005e_0_45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266" name="Google Shape;6266;g1df91a4005e_0_451"/>
            <p:cNvSpPr txBox="1"/>
            <p:nvPr/>
          </p:nvSpPr>
          <p:spPr>
            <a:xfrm>
              <a:off x="1555844" y="3545009"/>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Para a autoria/coordenação de projeto de pesquisa, de acordo com regulamentação específica aprovada pelo Conselho Superior, o servidor docente poderá computar, em sua carga horária semanal de trabalho, 8 (oito) pontos, limitado a </a:t>
              </a:r>
              <a:r>
                <a:rPr lang="pt-BR" sz="1800">
                  <a:solidFill>
                    <a:srgbClr val="0000FF"/>
                  </a:solidFill>
                  <a:latin typeface="Calibri"/>
                  <a:ea typeface="Calibri"/>
                  <a:cs typeface="Calibri"/>
                  <a:sym typeface="Calibri"/>
                </a:rPr>
                <a:t>2 (dois) projetos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267" name="Google Shape;6267;g1df91a4005e_0_451"/>
          <p:cNvGrpSpPr/>
          <p:nvPr/>
        </p:nvGrpSpPr>
        <p:grpSpPr>
          <a:xfrm>
            <a:off x="70903" y="5646513"/>
            <a:ext cx="11880468" cy="467100"/>
            <a:chOff x="45776" y="3973141"/>
            <a:chExt cx="11880468" cy="467100"/>
          </a:xfrm>
        </p:grpSpPr>
        <p:sp>
          <p:nvSpPr>
            <p:cNvPr id="6268" name="Google Shape;6268;g1df91a4005e_0_45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269" name="Google Shape;6269;g1df91a4005e_0_45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Ampliar a limitação do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4" name="Shape 6274"/>
        <p:cNvGrpSpPr/>
        <p:nvPr/>
      </p:nvGrpSpPr>
      <p:grpSpPr>
        <a:xfrm>
          <a:off x="0" y="0"/>
          <a:ext cx="0" cy="0"/>
          <a:chOff x="0" y="0"/>
          <a:chExt cx="0" cy="0"/>
        </a:xfrm>
      </p:grpSpPr>
      <p:sp>
        <p:nvSpPr>
          <p:cNvPr id="6275" name="Google Shape;6275;g1df91a4005e_0_49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276" name="Google Shape;6276;g1df91a4005e_0_49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277" name="Google Shape;6277;g1df91a4005e_0_49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278" name="Google Shape;6278;g1df91a4005e_0_49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279" name="Google Shape;6279;g1df91a4005e_0_49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280" name="Google Shape;6280;g1df91a4005e_0_493"/>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281" name="Google Shape;6281;g1df91a4005e_0_49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282" name="Google Shape;6282;g1df91a4005e_0_493"/>
          <p:cNvSpPr txBox="1"/>
          <p:nvPr/>
        </p:nvSpPr>
        <p:spPr>
          <a:xfrm>
            <a:off x="6289875" y="1305000"/>
            <a:ext cx="3454200" cy="467100"/>
          </a:xfrm>
          <a:prstGeom prst="rect">
            <a:avLst/>
          </a:prstGeom>
          <a:solidFill>
            <a:schemeClr val="lt1">
              <a:alpha val="52940"/>
            </a:schemeClr>
          </a:solid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Formosa, Itumbiara e Uruaçu</a:t>
            </a:r>
            <a:endParaRPr sz="2200">
              <a:solidFill>
                <a:schemeClr val="dk1"/>
              </a:solidFill>
              <a:latin typeface="Calibri"/>
              <a:ea typeface="Calibri"/>
              <a:cs typeface="Calibri"/>
              <a:sym typeface="Calibri"/>
            </a:endParaRPr>
          </a:p>
        </p:txBody>
      </p:sp>
      <p:grpSp>
        <p:nvGrpSpPr>
          <p:cNvPr id="6283" name="Google Shape;6283;g1df91a4005e_0_493"/>
          <p:cNvGrpSpPr/>
          <p:nvPr/>
        </p:nvGrpSpPr>
        <p:grpSpPr>
          <a:xfrm>
            <a:off x="70903" y="4157541"/>
            <a:ext cx="11880468" cy="939000"/>
            <a:chOff x="45776" y="3545009"/>
            <a:chExt cx="11880468" cy="939000"/>
          </a:xfrm>
        </p:grpSpPr>
        <p:sp>
          <p:nvSpPr>
            <p:cNvPr id="6284" name="Google Shape;6284;g1df91a4005e_0_49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285" name="Google Shape;6285;g1df91a4005e_0_493"/>
            <p:cNvSpPr txBox="1"/>
            <p:nvPr/>
          </p:nvSpPr>
          <p:spPr>
            <a:xfrm>
              <a:off x="1555844" y="3545009"/>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Para a autoria/coordenação de projeto de pesquisa, de acordo com regulamentação específica aprovada pelo Conselho Superior, o servidor docente poderá computar, em sua carga horária semanal de trabalho, 8 (oito) pontos, limitado a </a:t>
              </a:r>
              <a:r>
                <a:rPr lang="pt-BR" sz="1800">
                  <a:solidFill>
                    <a:srgbClr val="0000FF"/>
                  </a:solidFill>
                  <a:latin typeface="Calibri"/>
                  <a:ea typeface="Calibri"/>
                  <a:cs typeface="Calibri"/>
                  <a:sym typeface="Calibri"/>
                </a:rPr>
                <a:t>2 (dois) projetos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286" name="Google Shape;6286;g1df91a4005e_0_493"/>
          <p:cNvGrpSpPr/>
          <p:nvPr/>
        </p:nvGrpSpPr>
        <p:grpSpPr>
          <a:xfrm>
            <a:off x="70903" y="5646513"/>
            <a:ext cx="11880468" cy="467100"/>
            <a:chOff x="45776" y="3973141"/>
            <a:chExt cx="11880468" cy="467100"/>
          </a:xfrm>
        </p:grpSpPr>
        <p:sp>
          <p:nvSpPr>
            <p:cNvPr id="6287" name="Google Shape;6287;g1df91a4005e_0_49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288" name="Google Shape;6288;g1df91a4005e_0_493"/>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Ampliar a limitação do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3" name="Shape 6293"/>
        <p:cNvGrpSpPr/>
        <p:nvPr/>
      </p:nvGrpSpPr>
      <p:grpSpPr>
        <a:xfrm>
          <a:off x="0" y="0"/>
          <a:ext cx="0" cy="0"/>
          <a:chOff x="0" y="0"/>
          <a:chExt cx="0" cy="0"/>
        </a:xfrm>
      </p:grpSpPr>
      <p:sp>
        <p:nvSpPr>
          <p:cNvPr id="6294" name="Google Shape;6294;g1df91a4005e_0_51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295" name="Google Shape;6295;g1df91a4005e_0_51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296" name="Google Shape;6296;g1df91a4005e_0_51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297" name="Google Shape;6297;g1df91a4005e_0_51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298" name="Google Shape;6298;g1df91a4005e_0_51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299" name="Google Shape;6299;g1df91a4005e_0_51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300" name="Google Shape;6300;g1df91a4005e_0_51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301" name="Google Shape;6301;g1df91a4005e_0_51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6302" name="Google Shape;6302;g1df91a4005e_0_511"/>
          <p:cNvGrpSpPr/>
          <p:nvPr/>
        </p:nvGrpSpPr>
        <p:grpSpPr>
          <a:xfrm>
            <a:off x="70903" y="4157541"/>
            <a:ext cx="11880468" cy="939000"/>
            <a:chOff x="45776" y="3545009"/>
            <a:chExt cx="11880468" cy="939000"/>
          </a:xfrm>
        </p:grpSpPr>
        <p:sp>
          <p:nvSpPr>
            <p:cNvPr id="6303" name="Google Shape;6303;g1df91a4005e_0_51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304" name="Google Shape;6304;g1df91a4005e_0_511"/>
            <p:cNvSpPr txBox="1"/>
            <p:nvPr/>
          </p:nvSpPr>
          <p:spPr>
            <a:xfrm>
              <a:off x="1555844" y="3545009"/>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Para a autoria/coordenação de projeto de pesquisa, de acordo com regulamentação específica aprovada pelo Conselho Superior, o servidor docente poderá computar, em sua carga horária semanal de trabalho,</a:t>
              </a:r>
              <a:r>
                <a:rPr lang="pt-BR" sz="1800">
                  <a:solidFill>
                    <a:srgbClr val="0000FF"/>
                  </a:solidFill>
                  <a:latin typeface="Calibri"/>
                  <a:ea typeface="Calibri"/>
                  <a:cs typeface="Calibri"/>
                  <a:sym typeface="Calibri"/>
                </a:rPr>
                <a:t> 6 (seis) pontos</a:t>
              </a:r>
              <a:r>
                <a:rPr lang="pt-BR" sz="1800">
                  <a:solidFill>
                    <a:schemeClr val="dk1"/>
                  </a:solidFill>
                  <a:latin typeface="Calibri"/>
                  <a:ea typeface="Calibri"/>
                  <a:cs typeface="Calibri"/>
                  <a:sym typeface="Calibri"/>
                </a:rPr>
                <a:t>, limitado a 1 (um) projeto</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305" name="Google Shape;6305;g1df91a4005e_0_511"/>
          <p:cNvGrpSpPr/>
          <p:nvPr/>
        </p:nvGrpSpPr>
        <p:grpSpPr>
          <a:xfrm>
            <a:off x="70903" y="5646513"/>
            <a:ext cx="11880468" cy="467100"/>
            <a:chOff x="45776" y="3973141"/>
            <a:chExt cx="11880468" cy="467100"/>
          </a:xfrm>
        </p:grpSpPr>
        <p:sp>
          <p:nvSpPr>
            <p:cNvPr id="6306" name="Google Shape;6306;g1df91a4005e_0_51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307" name="Google Shape;6307;g1df91a4005e_0_51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Adequação da pontuação à média de hora de atividade</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2" name="Shape 6312"/>
        <p:cNvGrpSpPr/>
        <p:nvPr/>
      </p:nvGrpSpPr>
      <p:grpSpPr>
        <a:xfrm>
          <a:off x="0" y="0"/>
          <a:ext cx="0" cy="0"/>
          <a:chOff x="0" y="0"/>
          <a:chExt cx="0" cy="0"/>
        </a:xfrm>
      </p:grpSpPr>
      <p:sp>
        <p:nvSpPr>
          <p:cNvPr id="6313" name="Google Shape;6313;g1df91a4005e_0_55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314" name="Google Shape;6314;g1df91a4005e_0_55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315" name="Google Shape;6315;g1df91a4005e_0_55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316" name="Google Shape;6316;g1df91a4005e_0_55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317" name="Google Shape;6317;g1df91a4005e_0_55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318" name="Google Shape;6318;g1df91a4005e_0_55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319" name="Google Shape;6319;g1df91a4005e_0_55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320" name="Google Shape;6320;g1df91a4005e_0_55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6321" name="Google Shape;6321;g1df91a4005e_0_550"/>
          <p:cNvGrpSpPr/>
          <p:nvPr/>
        </p:nvGrpSpPr>
        <p:grpSpPr>
          <a:xfrm>
            <a:off x="70903" y="4157541"/>
            <a:ext cx="11880468" cy="939000"/>
            <a:chOff x="45776" y="3545009"/>
            <a:chExt cx="11880468" cy="939000"/>
          </a:xfrm>
        </p:grpSpPr>
        <p:sp>
          <p:nvSpPr>
            <p:cNvPr id="6322" name="Google Shape;6322;g1df91a4005e_0_55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323" name="Google Shape;6323;g1df91a4005e_0_550"/>
            <p:cNvSpPr txBox="1"/>
            <p:nvPr/>
          </p:nvSpPr>
          <p:spPr>
            <a:xfrm>
              <a:off x="1555844" y="3545009"/>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Para a autoria/coordenação de projeto de pesquisa, de acordo com regulamentação específica aprovada pelo Conselho Superior, o servidor docente poderá computar, em sua carga horária semanal de trabalho,</a:t>
              </a:r>
              <a:r>
                <a:rPr lang="pt-BR" sz="1800">
                  <a:solidFill>
                    <a:srgbClr val="0000FF"/>
                  </a:solidFill>
                  <a:latin typeface="Calibri"/>
                  <a:ea typeface="Calibri"/>
                  <a:cs typeface="Calibri"/>
                  <a:sym typeface="Calibri"/>
                </a:rPr>
                <a:t> </a:t>
              </a:r>
              <a:r>
                <a:rPr lang="pt-BR" sz="1800">
                  <a:solidFill>
                    <a:schemeClr val="dk1"/>
                  </a:solidFill>
                  <a:latin typeface="Calibri"/>
                  <a:ea typeface="Calibri"/>
                  <a:cs typeface="Calibri"/>
                  <a:sym typeface="Calibri"/>
                </a:rPr>
                <a:t>8 (oito) pontos.</a:t>
              </a:r>
              <a:endParaRPr sz="1800">
                <a:solidFill>
                  <a:schemeClr val="dk1"/>
                </a:solidFill>
                <a:latin typeface="Calibri"/>
                <a:ea typeface="Calibri"/>
                <a:cs typeface="Calibri"/>
                <a:sym typeface="Calibri"/>
              </a:endParaRPr>
            </a:p>
          </p:txBody>
        </p:sp>
      </p:grpSp>
      <p:grpSp>
        <p:nvGrpSpPr>
          <p:cNvPr id="6324" name="Google Shape;6324;g1df91a4005e_0_550"/>
          <p:cNvGrpSpPr/>
          <p:nvPr/>
        </p:nvGrpSpPr>
        <p:grpSpPr>
          <a:xfrm>
            <a:off x="70903" y="5646513"/>
            <a:ext cx="11880468" cy="467100"/>
            <a:chOff x="45776" y="3973141"/>
            <a:chExt cx="11880468" cy="467100"/>
          </a:xfrm>
        </p:grpSpPr>
        <p:sp>
          <p:nvSpPr>
            <p:cNvPr id="6325" name="Google Shape;6325;g1df91a4005e_0_55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326" name="Google Shape;6326;g1df91a4005e_0_55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é necessário limitar número de projetos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1" name="Shape 6331"/>
        <p:cNvGrpSpPr/>
        <p:nvPr/>
      </p:nvGrpSpPr>
      <p:grpSpPr>
        <a:xfrm>
          <a:off x="0" y="0"/>
          <a:ext cx="0" cy="0"/>
          <a:chOff x="0" y="0"/>
          <a:chExt cx="0" cy="0"/>
        </a:xfrm>
      </p:grpSpPr>
      <p:sp>
        <p:nvSpPr>
          <p:cNvPr id="6332" name="Google Shape;6332;g1dfd49864dd_0_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333" name="Google Shape;6333;g1dfd49864dd_0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334" name="Google Shape;6334;g1dfd49864dd_0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335" name="Google Shape;6335;g1dfd49864dd_0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336" name="Google Shape;6336;g1dfd49864dd_0_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337" name="Google Shape;6337;g1dfd49864dd_0_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338" name="Google Shape;6338;g1dfd49864dd_0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339" name="Google Shape;6339;g1dfd49864dd_0_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6340" name="Google Shape;6340;g1dfd49864dd_0_0"/>
          <p:cNvGrpSpPr/>
          <p:nvPr/>
        </p:nvGrpSpPr>
        <p:grpSpPr>
          <a:xfrm>
            <a:off x="70903" y="4157541"/>
            <a:ext cx="11880468" cy="1215900"/>
            <a:chOff x="45776" y="3545009"/>
            <a:chExt cx="11880468" cy="1215900"/>
          </a:xfrm>
        </p:grpSpPr>
        <p:sp>
          <p:nvSpPr>
            <p:cNvPr id="6341" name="Google Shape;6341;g1dfd49864dd_0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342" name="Google Shape;6342;g1dfd49864dd_0_0"/>
            <p:cNvSpPr txBox="1"/>
            <p:nvPr/>
          </p:nvSpPr>
          <p:spPr>
            <a:xfrm>
              <a:off x="1555844" y="3545009"/>
              <a:ext cx="10370400" cy="1215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Para autoria/coordenação de projeto de pesquisa, de acordo com regulamentação específica aprovada pelo Conselho Superior, o servidor docente poderá computar, em sua carga horária semanal de trabalho, a</a:t>
              </a:r>
              <a:r>
                <a:rPr lang="pt-BR" sz="1800">
                  <a:solidFill>
                    <a:srgbClr val="0000FF"/>
                  </a:solidFill>
                  <a:latin typeface="Calibri"/>
                  <a:ea typeface="Calibri"/>
                  <a:cs typeface="Calibri"/>
                  <a:sym typeface="Calibri"/>
                </a:rPr>
                <a:t>té 10 (dez) pontos, limitados a 1 (um) projeto, assim estabelecido 1. Projetos de pesquisa atinentes à área de formação (8,0) 2. Projetos de pesquisa em interface com a área de atuação no ensino (10,0).</a:t>
              </a:r>
              <a:endParaRPr sz="1800">
                <a:solidFill>
                  <a:srgbClr val="0000FF"/>
                </a:solidFill>
                <a:latin typeface="Calibri"/>
                <a:ea typeface="Calibri"/>
                <a:cs typeface="Calibri"/>
                <a:sym typeface="Calibri"/>
              </a:endParaRPr>
            </a:p>
          </p:txBody>
        </p:sp>
      </p:grpSp>
      <p:grpSp>
        <p:nvGrpSpPr>
          <p:cNvPr id="6343" name="Google Shape;6343;g1dfd49864dd_0_0"/>
          <p:cNvGrpSpPr/>
          <p:nvPr/>
        </p:nvGrpSpPr>
        <p:grpSpPr>
          <a:xfrm>
            <a:off x="70903" y="5646513"/>
            <a:ext cx="11880468" cy="467100"/>
            <a:chOff x="45776" y="3973141"/>
            <a:chExt cx="11880468" cy="467100"/>
          </a:xfrm>
        </p:grpSpPr>
        <p:sp>
          <p:nvSpPr>
            <p:cNvPr id="6344" name="Google Shape;6344;g1dfd49864dd_0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345" name="Google Shape;6345;g1dfd49864dd_0_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0" name="Shape 6350"/>
        <p:cNvGrpSpPr/>
        <p:nvPr/>
      </p:nvGrpSpPr>
      <p:grpSpPr>
        <a:xfrm>
          <a:off x="0" y="0"/>
          <a:ext cx="0" cy="0"/>
          <a:chOff x="0" y="0"/>
          <a:chExt cx="0" cy="0"/>
        </a:xfrm>
      </p:grpSpPr>
      <p:sp>
        <p:nvSpPr>
          <p:cNvPr id="6351" name="Google Shape;6351;g1dfd49864dd_0_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352" name="Google Shape;6352;g1dfd49864dd_0_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353" name="Google Shape;6353;g1dfd49864dd_0_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354" name="Google Shape;6354;g1dfd49864dd_0_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355" name="Google Shape;6355;g1dfd49864dd_0_1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356" name="Google Shape;6356;g1dfd49864dd_0_1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pesquisa, de acordo com regulamentação específica aprovada pelo Conselho Superior, o servidor docente poderá computar, em sua carga horária semanal de trabalho, 8 (oito) pontos, limitado a 1 (um) projeto.  </a:t>
            </a:r>
            <a:endParaRPr b="0" i="0" sz="2000" u="none" strike="noStrike">
              <a:solidFill>
                <a:schemeClr val="dk1"/>
              </a:solidFill>
              <a:latin typeface="Calibri"/>
              <a:ea typeface="Calibri"/>
              <a:cs typeface="Calibri"/>
              <a:sym typeface="Calibri"/>
            </a:endParaRPr>
          </a:p>
        </p:txBody>
      </p:sp>
      <p:sp>
        <p:nvSpPr>
          <p:cNvPr id="6357" name="Google Shape;6357;g1dfd49864dd_0_1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358" name="Google Shape;6358;g1dfd49864dd_0_19"/>
          <p:cNvSpPr txBox="1"/>
          <p:nvPr/>
        </p:nvSpPr>
        <p:spPr>
          <a:xfrm>
            <a:off x="6289875" y="1305000"/>
            <a:ext cx="34542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6359" name="Google Shape;6359;g1dfd49864dd_0_19"/>
          <p:cNvGrpSpPr/>
          <p:nvPr/>
        </p:nvGrpSpPr>
        <p:grpSpPr>
          <a:xfrm>
            <a:off x="70903" y="4157541"/>
            <a:ext cx="11880468" cy="939000"/>
            <a:chOff x="45776" y="3545009"/>
            <a:chExt cx="11880468" cy="939000"/>
          </a:xfrm>
        </p:grpSpPr>
        <p:sp>
          <p:nvSpPr>
            <p:cNvPr id="6360" name="Google Shape;6360;g1dfd49864dd_0_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361" name="Google Shape;6361;g1dfd49864dd_0_19"/>
            <p:cNvSpPr txBox="1"/>
            <p:nvPr/>
          </p:nvSpPr>
          <p:spPr>
            <a:xfrm>
              <a:off x="1555844" y="3545009"/>
              <a:ext cx="10370400" cy="93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900">
                  <a:solidFill>
                    <a:schemeClr val="dk1"/>
                  </a:solidFill>
                  <a:latin typeface="Calibri"/>
                  <a:ea typeface="Calibri"/>
                  <a:cs typeface="Calibri"/>
                  <a:sym typeface="Calibri"/>
                </a:rPr>
                <a:t>Art. 32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Para a autoria/coordenação de projeto de pesquisa, de acordo com regulamentação específica aprovada pelo Conselho Superior, o servidor docente poderá computar, em sua carga horária semanal de trabalho, 8 (oito) pontos, limitado a </a:t>
              </a:r>
              <a:r>
                <a:rPr lang="pt-BR" sz="1800">
                  <a:solidFill>
                    <a:srgbClr val="0000FF"/>
                  </a:solidFill>
                  <a:latin typeface="Calibri"/>
                  <a:ea typeface="Calibri"/>
                  <a:cs typeface="Calibri"/>
                  <a:sym typeface="Calibri"/>
                </a:rPr>
                <a:t>4</a:t>
              </a:r>
              <a:r>
                <a:rPr lang="pt-BR" sz="1800">
                  <a:solidFill>
                    <a:srgbClr val="0000FF"/>
                  </a:solidFill>
                  <a:latin typeface="Calibri"/>
                  <a:ea typeface="Calibri"/>
                  <a:cs typeface="Calibri"/>
                  <a:sym typeface="Calibri"/>
                </a:rPr>
                <a:t> (quatro) projetos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362" name="Google Shape;6362;g1dfd49864dd_0_19"/>
          <p:cNvGrpSpPr/>
          <p:nvPr/>
        </p:nvGrpSpPr>
        <p:grpSpPr>
          <a:xfrm>
            <a:off x="70903" y="5646513"/>
            <a:ext cx="11880468" cy="695421"/>
            <a:chOff x="45776" y="3973141"/>
            <a:chExt cx="11880468" cy="695421"/>
          </a:xfrm>
        </p:grpSpPr>
        <p:sp>
          <p:nvSpPr>
            <p:cNvPr id="6363" name="Google Shape;6363;g1dfd49864dd_0_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364" name="Google Shape;6364;g1dfd49864dd_0_19"/>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Aumentar o limite de projeto já que o docente pode participar de três núcleos de pesquisa e em cada núcleo ele pode desenvolver um projeto de pesquisa diferente.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1e0d4280c43_1_130"/>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674" name="Google Shape;674;g1e0d4280c43_1_13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75" name="Google Shape;675;g1e0d4280c43_1_13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76" name="Google Shape;676;g1e0d4280c43_1_1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77" name="Google Shape;677;g1e0d4280c43_1_130"/>
          <p:cNvSpPr txBox="1"/>
          <p:nvPr>
            <p:ph idx="1" type="body"/>
          </p:nvPr>
        </p:nvSpPr>
        <p:spPr>
          <a:xfrm>
            <a:off x="45775" y="1950121"/>
            <a:ext cx="1510200" cy="37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678" name="Google Shape;678;g1e0d4280c43_1_130"/>
          <p:cNvSpPr txBox="1"/>
          <p:nvPr/>
        </p:nvSpPr>
        <p:spPr>
          <a:xfrm>
            <a:off x="1555850" y="1944574"/>
            <a:ext cx="10370400" cy="369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g1e0d4280c43_1_13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680" name="Google Shape;680;g1e0d4280c43_1_13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681" name="Google Shape;681;g1e0d4280c43_1_130"/>
          <p:cNvGrpSpPr/>
          <p:nvPr/>
        </p:nvGrpSpPr>
        <p:grpSpPr>
          <a:xfrm>
            <a:off x="45775" y="2456644"/>
            <a:ext cx="11880493" cy="2555034"/>
            <a:chOff x="91539" y="1483436"/>
            <a:chExt cx="11880493" cy="2277011"/>
          </a:xfrm>
        </p:grpSpPr>
        <p:sp>
          <p:nvSpPr>
            <p:cNvPr id="682" name="Google Shape;682;g1e0d4280c43_1_130"/>
            <p:cNvSpPr txBox="1"/>
            <p:nvPr/>
          </p:nvSpPr>
          <p:spPr>
            <a:xfrm>
              <a:off x="91538" y="148343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83" name="Google Shape;683;g1e0d4280c43_1_130"/>
            <p:cNvSpPr txBox="1"/>
            <p:nvPr/>
          </p:nvSpPr>
          <p:spPr>
            <a:xfrm>
              <a:off x="1601632" y="1483447"/>
              <a:ext cx="10370400" cy="2277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a:solidFill>
                    <a:schemeClr val="dk1"/>
                  </a:solidFill>
                  <a:latin typeface="Calibri"/>
                  <a:ea typeface="Calibri"/>
                  <a:cs typeface="Calibri"/>
                  <a:sym typeface="Calibri"/>
                </a:rPr>
                <a:t>Art 8º Para fins de distribuição da jornada de trabalho docente e cumprimento do disposto no Art 7º, ficam estabelecidos os seguintes limites de carga horária para as atividades de ensino, pesquisa e extensão: </a:t>
              </a:r>
              <a:endParaRPr b="1">
                <a:solidFill>
                  <a:schemeClr val="dk1"/>
                </a:solidFill>
                <a:latin typeface="Calibri"/>
                <a:ea typeface="Calibri"/>
                <a:cs typeface="Calibri"/>
                <a:sym typeface="Calibri"/>
              </a:endParaRPr>
            </a:p>
            <a:p>
              <a:pPr indent="0" lvl="0" marL="0" rtl="0" algn="just">
                <a:spcBef>
                  <a:spcPts val="0"/>
                </a:spcBef>
                <a:spcAft>
                  <a:spcPts val="0"/>
                </a:spcAft>
                <a:buSzPts val="1100"/>
                <a:buNone/>
              </a:pPr>
              <a:r>
                <a:rPr b="1" lang="pt-BR" sz="1200">
                  <a:solidFill>
                    <a:schemeClr val="dk1"/>
                  </a:solidFill>
                  <a:latin typeface="Calibri"/>
                  <a:ea typeface="Calibri"/>
                  <a:cs typeface="Calibri"/>
                  <a:sym typeface="Calibri"/>
                </a:rPr>
                <a:t>I. Ensino: o docente terá direito a exercer atividades de ensino, até o limite de 24h em sua jornada de trabalho semanal. Parágrafo único: o docente poderá, excepcionalmente e desde que seja sua opção, exercer exclusivamente atividades de ensino, até o limite de 20h (vinte horas) ou 40h (quarenta horas) conforme regime de trabalho, distribuindo sua jornada de trabalho semanal entre as atividades constantes na Tabela de Distribuição da Jornada Docente (ANEXO), respeitados os dispositivos deste Regulamento;</a:t>
              </a:r>
              <a:endParaRPr b="1" sz="1200">
                <a:solidFill>
                  <a:schemeClr val="dk1"/>
                </a:solidFill>
                <a:latin typeface="Calibri"/>
                <a:ea typeface="Calibri"/>
                <a:cs typeface="Calibri"/>
                <a:sym typeface="Calibri"/>
              </a:endParaRPr>
            </a:p>
            <a:p>
              <a:pPr indent="0" lvl="0" marL="0" rtl="0" algn="just">
                <a:spcBef>
                  <a:spcPts val="0"/>
                </a:spcBef>
                <a:spcAft>
                  <a:spcPts val="0"/>
                </a:spcAft>
                <a:buSzPts val="1100"/>
                <a:buNone/>
              </a:pPr>
              <a:r>
                <a:rPr b="1" lang="pt-BR" sz="1200">
                  <a:solidFill>
                    <a:schemeClr val="dk1"/>
                  </a:solidFill>
                  <a:latin typeface="Calibri"/>
                  <a:ea typeface="Calibri"/>
                  <a:cs typeface="Calibri"/>
                  <a:sym typeface="Calibri"/>
                </a:rPr>
                <a:t>II. Pesquisa: o docente terá direito a exercer atividades de pesquisa, até o limite de 24h em sua jornada de trabalho semanal, respeitados os limites mínimos de atividades de ensino e demais dispositivos constantes neste Regulamento;</a:t>
              </a:r>
              <a:endParaRPr b="1" sz="1200">
                <a:solidFill>
                  <a:schemeClr val="dk1"/>
                </a:solidFill>
                <a:latin typeface="Calibri"/>
                <a:ea typeface="Calibri"/>
                <a:cs typeface="Calibri"/>
                <a:sym typeface="Calibri"/>
              </a:endParaRPr>
            </a:p>
            <a:p>
              <a:pPr indent="0" lvl="0" marL="0" rtl="0" algn="just">
                <a:spcBef>
                  <a:spcPts val="0"/>
                </a:spcBef>
                <a:spcAft>
                  <a:spcPts val="0"/>
                </a:spcAft>
                <a:buSzPts val="1100"/>
                <a:buNone/>
              </a:pPr>
              <a:r>
                <a:rPr b="1" lang="pt-BR" sz="1200">
                  <a:solidFill>
                    <a:schemeClr val="dk1"/>
                  </a:solidFill>
                  <a:latin typeface="Calibri"/>
                  <a:ea typeface="Calibri"/>
                  <a:cs typeface="Calibri"/>
                  <a:sym typeface="Calibri"/>
                </a:rPr>
                <a:t>III. Extensão: o docente terá direito a exercer atividades de pesquisa, até o limite de 24h em sua jornada de trabalho semanal, respeitados os limites mínimos de atividades de ensino e demais dispositivos constantes neste Regulamento . Parágrafo único: o docente terá direito de exercer, em sua jornada de trabalho, atividades de Formação Continuada, Produção Intelectual, Cultural e Técnica, Gestão Institucional, concomitantemente às atividades de ensino, pesquisa e extensão, desde que respeitados os dispositivos deste Regulamento e de acordo com o limite de carga horária destinada a cada atividade constante na Tabela de Distribuição da Jornada Docente (ANEXO).</a:t>
              </a:r>
              <a:endParaRPr b="1" sz="1200">
                <a:solidFill>
                  <a:schemeClr val="dk1"/>
                </a:solidFill>
                <a:latin typeface="Calibri"/>
                <a:ea typeface="Calibri"/>
                <a:cs typeface="Calibri"/>
                <a:sym typeface="Calibri"/>
              </a:endParaRPr>
            </a:p>
          </p:txBody>
        </p:sp>
      </p:grpSp>
      <p:grpSp>
        <p:nvGrpSpPr>
          <p:cNvPr id="684" name="Google Shape;684;g1e0d4280c43_1_130"/>
          <p:cNvGrpSpPr/>
          <p:nvPr/>
        </p:nvGrpSpPr>
        <p:grpSpPr>
          <a:xfrm>
            <a:off x="45778" y="5459734"/>
            <a:ext cx="11880481" cy="1293000"/>
            <a:chOff x="20651" y="3786362"/>
            <a:chExt cx="11880481" cy="1293000"/>
          </a:xfrm>
        </p:grpSpPr>
        <p:sp>
          <p:nvSpPr>
            <p:cNvPr id="685" name="Google Shape;685;g1e0d4280c43_1_130"/>
            <p:cNvSpPr txBox="1"/>
            <p:nvPr/>
          </p:nvSpPr>
          <p:spPr>
            <a:xfrm>
              <a:off x="20651" y="4089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86" name="Google Shape;686;g1e0d4280c43_1_130"/>
            <p:cNvSpPr txBox="1"/>
            <p:nvPr/>
          </p:nvSpPr>
          <p:spPr>
            <a:xfrm>
              <a:off x="1530732" y="3786362"/>
              <a:ext cx="10370400" cy="1293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b="1" lang="pt-BR" sz="1300">
                  <a:solidFill>
                    <a:schemeClr val="dk1"/>
                  </a:solidFill>
                  <a:latin typeface="Calibri"/>
                  <a:ea typeface="Calibri"/>
                  <a:cs typeface="Calibri"/>
                  <a:sym typeface="Calibri"/>
                </a:rPr>
                <a:t>É necessário criar dispositivos que efetivem a paridade e indissociabilidade entre ensino, pesquisa e extensão, de forma que haja garantia de cerca de 30% da jornada de trabalho docente para cada uma dessas áreas de atuação. A excepcionalidade para que o docente exerça exclusivamente atividades de ensino se torna necessária para atender às especificidades de determinadas áreas e também afinidades de cada docente, de forma que não se torne obrigatória a atuação em pesquisa e/ou extensão. Portanto, cabe ao docente, considerando a identidade da instituição, fazer suas escolhas dentro de sua jornada de trabalho, para que atue de maneira satisfatória no tripé e também tenha oportunidade de manter sua formação continuada (qualificação) e também possa participar da gestão institucional democraticamente estabelecida em nossa instituição.</a:t>
              </a:r>
              <a:endParaRPr>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9" name="Shape 6369"/>
        <p:cNvGrpSpPr/>
        <p:nvPr/>
      </p:nvGrpSpPr>
      <p:grpSpPr>
        <a:xfrm>
          <a:off x="0" y="0"/>
          <a:ext cx="0" cy="0"/>
          <a:chOff x="0" y="0"/>
          <a:chExt cx="0" cy="0"/>
        </a:xfrm>
      </p:grpSpPr>
      <p:sp>
        <p:nvSpPr>
          <p:cNvPr id="6370" name="Google Shape;6370;p9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371" name="Google Shape;6371;p9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372" name="Google Shape;6372;p9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373" name="Google Shape;6373;p9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374" name="Google Shape;6374;p97"/>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375" name="Google Shape;6375;p97"/>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pesquisa, de acordo com regulamentação específica aprovada pelo Conselho Superior, poderá computar, em sua carga horária semanal de trabalho, 4 (quatro) pontos, limitado a 1 (um) projeto.  . </a:t>
            </a:r>
            <a:endParaRPr b="0" i="0" sz="2000" u="none" strike="noStrike">
              <a:solidFill>
                <a:schemeClr val="dk1"/>
              </a:solidFill>
              <a:latin typeface="Calibri"/>
              <a:ea typeface="Calibri"/>
              <a:cs typeface="Calibri"/>
              <a:sym typeface="Calibri"/>
            </a:endParaRPr>
          </a:p>
        </p:txBody>
      </p:sp>
      <p:sp>
        <p:nvSpPr>
          <p:cNvPr id="6376" name="Google Shape;6376;p97"/>
          <p:cNvSpPr txBox="1"/>
          <p:nvPr/>
        </p:nvSpPr>
        <p:spPr>
          <a:xfrm>
            <a:off x="3549945" y="1290953"/>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6377" name="Google Shape;6377;p9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6378" name="Google Shape;6378;p97"/>
          <p:cNvGrpSpPr/>
          <p:nvPr/>
        </p:nvGrpSpPr>
        <p:grpSpPr>
          <a:xfrm>
            <a:off x="70903" y="4027263"/>
            <a:ext cx="11880603" cy="467175"/>
            <a:chOff x="45776" y="3973141"/>
            <a:chExt cx="11880603" cy="467175"/>
          </a:xfrm>
        </p:grpSpPr>
        <p:sp>
          <p:nvSpPr>
            <p:cNvPr id="6379" name="Google Shape;6379;p9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380" name="Google Shape;6380;p97"/>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5" name="Shape 6385"/>
        <p:cNvGrpSpPr/>
        <p:nvPr/>
      </p:nvGrpSpPr>
      <p:grpSpPr>
        <a:xfrm>
          <a:off x="0" y="0"/>
          <a:ext cx="0" cy="0"/>
          <a:chOff x="0" y="0"/>
          <a:chExt cx="0" cy="0"/>
        </a:xfrm>
      </p:grpSpPr>
      <p:sp>
        <p:nvSpPr>
          <p:cNvPr id="6386" name="Google Shape;6386;p9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387" name="Google Shape;6387;p9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388" name="Google Shape;6388;p9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389" name="Google Shape;6389;p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390" name="Google Shape;6390;p9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391" name="Google Shape;6391;p98"/>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pesquisa, de acordo com regulamentação específica aprovada pelo Conselho Superior, poderá computar, em sua carga horária semanal de trabalho, 4 (quatro) pontos, limitado a 1 (um) projeto.  . </a:t>
            </a:r>
            <a:endParaRPr b="0" i="0" sz="2000" u="none" strike="noStrike">
              <a:solidFill>
                <a:schemeClr val="dk1"/>
              </a:solidFill>
              <a:latin typeface="Calibri"/>
              <a:ea typeface="Calibri"/>
              <a:cs typeface="Calibri"/>
              <a:sym typeface="Calibri"/>
            </a:endParaRPr>
          </a:p>
        </p:txBody>
      </p:sp>
      <p:sp>
        <p:nvSpPr>
          <p:cNvPr id="6392" name="Google Shape;6392;p9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393" name="Google Shape;6393;p9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6394" name="Google Shape;6394;p98"/>
          <p:cNvGrpSpPr/>
          <p:nvPr/>
        </p:nvGrpSpPr>
        <p:grpSpPr>
          <a:xfrm>
            <a:off x="70903" y="4157541"/>
            <a:ext cx="11880468" cy="923400"/>
            <a:chOff x="45776" y="3545009"/>
            <a:chExt cx="11880468" cy="923400"/>
          </a:xfrm>
        </p:grpSpPr>
        <p:sp>
          <p:nvSpPr>
            <p:cNvPr id="6395" name="Google Shape;6395;p9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396" name="Google Shape;6396;p98"/>
            <p:cNvSpPr txBox="1"/>
            <p:nvPr/>
          </p:nvSpPr>
          <p:spPr>
            <a:xfrm>
              <a:off x="1555844" y="35450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33º  - O servidor docente que tiver participação em projeto de Pesquisa, de acordo com regulamentação específica aprovada pelo Conselho Superior, poderá computar </a:t>
              </a:r>
              <a:r>
                <a:rPr lang="pt-BR" sz="1800">
                  <a:solidFill>
                    <a:srgbClr val="0000FF"/>
                  </a:solidFill>
                  <a:latin typeface="Calibri"/>
                  <a:ea typeface="Calibri"/>
                  <a:cs typeface="Calibri"/>
                  <a:sym typeface="Calibri"/>
                </a:rPr>
                <a:t>10 (dez) pontos</a:t>
              </a:r>
              <a:r>
                <a:rPr lang="pt-BR" sz="1800">
                  <a:solidFill>
                    <a:schemeClr val="dk1"/>
                  </a:solidFill>
                  <a:latin typeface="Calibri"/>
                  <a:ea typeface="Calibri"/>
                  <a:cs typeface="Calibri"/>
                  <a:sym typeface="Calibri"/>
                </a:rPr>
                <a:t>, limitado a 1 (um) projeto. </a:t>
              </a:r>
              <a:r>
                <a:rPr lang="pt-BR" sz="1800">
                  <a:solidFill>
                    <a:srgbClr val="0000FF"/>
                  </a:solidFill>
                  <a:latin typeface="Calibri"/>
                  <a:ea typeface="Calibri"/>
                  <a:cs typeface="Calibri"/>
                  <a:sym typeface="Calibri"/>
                </a:rPr>
                <a:t>Para projeto externo ao IFG, o servidor docente poderá computar 5 (cinco) pontos, limitando-se a 1 (um) projeto</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397" name="Google Shape;6397;p98"/>
          <p:cNvGrpSpPr/>
          <p:nvPr/>
        </p:nvGrpSpPr>
        <p:grpSpPr>
          <a:xfrm>
            <a:off x="70903" y="5646513"/>
            <a:ext cx="11880468" cy="695421"/>
            <a:chOff x="45776" y="3973141"/>
            <a:chExt cx="11880468" cy="695421"/>
          </a:xfrm>
        </p:grpSpPr>
        <p:sp>
          <p:nvSpPr>
            <p:cNvPr id="6398" name="Google Shape;6398;p9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399" name="Google Shape;6399;p98"/>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Qualificar a participação do docente em projetos desenvolvidos em parceria com outras instituições de ensino.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4" name="Shape 6404"/>
        <p:cNvGrpSpPr/>
        <p:nvPr/>
      </p:nvGrpSpPr>
      <p:grpSpPr>
        <a:xfrm>
          <a:off x="0" y="0"/>
          <a:ext cx="0" cy="0"/>
          <a:chOff x="0" y="0"/>
          <a:chExt cx="0" cy="0"/>
        </a:xfrm>
      </p:grpSpPr>
      <p:sp>
        <p:nvSpPr>
          <p:cNvPr id="6405" name="Google Shape;6405;g1dfd49864dd_0_4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406" name="Google Shape;6406;g1dfd49864dd_0_4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407" name="Google Shape;6407;g1dfd49864dd_0_4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408" name="Google Shape;6408;g1dfd49864dd_0_4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409" name="Google Shape;6409;g1dfd49864dd_0_4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410" name="Google Shape;6410;g1dfd49864dd_0_4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pesquisa, de acordo com regulamentação específica aprovada pelo Conselho Superior, poderá computar, em sua carga horária semanal de trabalho, 4 (quatro) pontos, limitado a 1 (um) projeto.  </a:t>
            </a:r>
            <a:endParaRPr b="0" i="0" sz="2000" u="none" strike="noStrike">
              <a:solidFill>
                <a:schemeClr val="dk1"/>
              </a:solidFill>
              <a:latin typeface="Calibri"/>
              <a:ea typeface="Calibri"/>
              <a:cs typeface="Calibri"/>
              <a:sym typeface="Calibri"/>
            </a:endParaRPr>
          </a:p>
        </p:txBody>
      </p:sp>
      <p:sp>
        <p:nvSpPr>
          <p:cNvPr id="6411" name="Google Shape;6411;g1dfd49864dd_0_4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412" name="Google Shape;6412;g1dfd49864dd_0_4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6413" name="Google Shape;6413;g1dfd49864dd_0_42"/>
          <p:cNvGrpSpPr/>
          <p:nvPr/>
        </p:nvGrpSpPr>
        <p:grpSpPr>
          <a:xfrm>
            <a:off x="70903" y="4157541"/>
            <a:ext cx="11880468" cy="923400"/>
            <a:chOff x="45776" y="3545009"/>
            <a:chExt cx="11880468" cy="923400"/>
          </a:xfrm>
        </p:grpSpPr>
        <p:sp>
          <p:nvSpPr>
            <p:cNvPr id="6414" name="Google Shape;6414;g1dfd49864dd_0_4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415" name="Google Shape;6415;g1dfd49864dd_0_42"/>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33º  - </a:t>
              </a:r>
              <a:r>
                <a:rPr lang="pt-BR" sz="1800">
                  <a:solidFill>
                    <a:schemeClr val="dk1"/>
                  </a:solidFill>
                  <a:latin typeface="Calibri"/>
                  <a:ea typeface="Calibri"/>
                  <a:cs typeface="Calibri"/>
                  <a:sym typeface="Calibri"/>
                </a:rPr>
                <a:t>O servidor docente que tiver participação em projeto de pesquisa cadastrado no IFG, de acordo com regulamentação específica aprovada pelo Conselho Superior, computará em sua carga horária semanal de trabalho </a:t>
              </a:r>
              <a:r>
                <a:rPr lang="pt-BR" sz="1800">
                  <a:solidFill>
                    <a:srgbClr val="0000FF"/>
                  </a:solidFill>
                  <a:latin typeface="Calibri"/>
                  <a:ea typeface="Calibri"/>
                  <a:cs typeface="Calibri"/>
                  <a:sym typeface="Calibri"/>
                </a:rPr>
                <a:t>até 2 horas por projeto, limitado a 6 horas semanais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416" name="Google Shape;6416;g1dfd49864dd_0_42"/>
          <p:cNvGrpSpPr/>
          <p:nvPr/>
        </p:nvGrpSpPr>
        <p:grpSpPr>
          <a:xfrm>
            <a:off x="70903" y="5646513"/>
            <a:ext cx="11880468" cy="467100"/>
            <a:chOff x="45776" y="3973141"/>
            <a:chExt cx="11880468" cy="467100"/>
          </a:xfrm>
        </p:grpSpPr>
        <p:sp>
          <p:nvSpPr>
            <p:cNvPr id="6417" name="Google Shape;6417;g1dfd49864dd_0_4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418" name="Google Shape;6418;g1dfd49864dd_0_42"/>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3" name="Shape 6423"/>
        <p:cNvGrpSpPr/>
        <p:nvPr/>
      </p:nvGrpSpPr>
      <p:grpSpPr>
        <a:xfrm>
          <a:off x="0" y="0"/>
          <a:ext cx="0" cy="0"/>
          <a:chOff x="0" y="0"/>
          <a:chExt cx="0" cy="0"/>
        </a:xfrm>
      </p:grpSpPr>
      <p:sp>
        <p:nvSpPr>
          <p:cNvPr id="6424" name="Google Shape;6424;g1dfd49864dd_0_6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425" name="Google Shape;6425;g1dfd49864dd_0_6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426" name="Google Shape;6426;g1dfd49864dd_0_6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427" name="Google Shape;6427;g1dfd49864dd_0_6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428" name="Google Shape;6428;g1dfd49864dd_0_6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429" name="Google Shape;6429;g1dfd49864dd_0_6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pesquisa, de acordo com regulamentação específica aprovada pelo Conselho Superior, poderá computar, em sua carga horária semanal de trabalho, 4 (quatro) pontos, limitado a 1 (um) projeto.  </a:t>
            </a:r>
            <a:endParaRPr b="0" i="0" sz="2000" u="none" strike="noStrike">
              <a:solidFill>
                <a:schemeClr val="dk1"/>
              </a:solidFill>
              <a:latin typeface="Calibri"/>
              <a:ea typeface="Calibri"/>
              <a:cs typeface="Calibri"/>
              <a:sym typeface="Calibri"/>
            </a:endParaRPr>
          </a:p>
        </p:txBody>
      </p:sp>
      <p:sp>
        <p:nvSpPr>
          <p:cNvPr id="6430" name="Google Shape;6430;g1dfd49864dd_0_6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431" name="Google Shape;6431;g1dfd49864dd_0_61"/>
          <p:cNvSpPr txBox="1"/>
          <p:nvPr/>
        </p:nvSpPr>
        <p:spPr>
          <a:xfrm>
            <a:off x="6289875" y="1305000"/>
            <a:ext cx="43209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 Uruaçu e Goiânia DAA II</a:t>
            </a:r>
            <a:endParaRPr sz="2200">
              <a:solidFill>
                <a:schemeClr val="dk1"/>
              </a:solidFill>
              <a:latin typeface="Calibri"/>
              <a:ea typeface="Calibri"/>
              <a:cs typeface="Calibri"/>
              <a:sym typeface="Calibri"/>
            </a:endParaRPr>
          </a:p>
        </p:txBody>
      </p:sp>
      <p:grpSp>
        <p:nvGrpSpPr>
          <p:cNvPr id="6432" name="Google Shape;6432;g1dfd49864dd_0_61"/>
          <p:cNvGrpSpPr/>
          <p:nvPr/>
        </p:nvGrpSpPr>
        <p:grpSpPr>
          <a:xfrm>
            <a:off x="70903" y="4157541"/>
            <a:ext cx="11880468" cy="923400"/>
            <a:chOff x="45776" y="3545009"/>
            <a:chExt cx="11880468" cy="923400"/>
          </a:xfrm>
        </p:grpSpPr>
        <p:sp>
          <p:nvSpPr>
            <p:cNvPr id="6433" name="Google Shape;6433;g1dfd49864dd_0_6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434" name="Google Shape;6434;g1dfd49864dd_0_61"/>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33°  - O servidor docente que tiver participação em projeto de pesquisa, de acordo com regulamentação específica aprovada pelo Conselho Superior, poderá computar, em sua carga horária semanal de trabalho, 4 (quatro) pontos, limitado </a:t>
              </a:r>
              <a:r>
                <a:rPr lang="pt-BR" sz="1800">
                  <a:solidFill>
                    <a:srgbClr val="0000FF"/>
                  </a:solidFill>
                  <a:latin typeface="Calibri"/>
                  <a:ea typeface="Calibri"/>
                  <a:cs typeface="Calibri"/>
                  <a:sym typeface="Calibri"/>
                </a:rPr>
                <a:t>a 2 (dois) projetos</a:t>
              </a:r>
              <a:r>
                <a:rPr lang="pt-B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grpSp>
      <p:grpSp>
        <p:nvGrpSpPr>
          <p:cNvPr id="6435" name="Google Shape;6435;g1dfd49864dd_0_61"/>
          <p:cNvGrpSpPr/>
          <p:nvPr/>
        </p:nvGrpSpPr>
        <p:grpSpPr>
          <a:xfrm>
            <a:off x="70903" y="5646513"/>
            <a:ext cx="11880468" cy="467100"/>
            <a:chOff x="45776" y="3973141"/>
            <a:chExt cx="11880468" cy="467100"/>
          </a:xfrm>
        </p:grpSpPr>
        <p:sp>
          <p:nvSpPr>
            <p:cNvPr id="6436" name="Google Shape;6436;g1dfd49864dd_0_6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437" name="Google Shape;6437;g1dfd49864dd_0_6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É perfeitamente factível o professor trabalhar em dois projetos de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2" name="Shape 6442"/>
        <p:cNvGrpSpPr/>
        <p:nvPr/>
      </p:nvGrpSpPr>
      <p:grpSpPr>
        <a:xfrm>
          <a:off x="0" y="0"/>
          <a:ext cx="0" cy="0"/>
          <a:chOff x="0" y="0"/>
          <a:chExt cx="0" cy="0"/>
        </a:xfrm>
      </p:grpSpPr>
      <p:sp>
        <p:nvSpPr>
          <p:cNvPr id="6443" name="Google Shape;6443;g1dfd49864dd_0_8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444" name="Google Shape;6444;g1dfd49864dd_0_8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445" name="Google Shape;6445;g1dfd49864dd_0_8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446" name="Google Shape;6446;g1dfd49864dd_0_8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447" name="Google Shape;6447;g1dfd49864dd_0_8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448" name="Google Shape;6448;g1dfd49864dd_0_8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pesquisa, de acordo com regulamentação específica aprovada pelo Conselho Superior, poderá computar, em sua carga horária semanal de trabalho, 4 (quatro) pontos, limitado a 1 (um) projeto.  </a:t>
            </a:r>
            <a:endParaRPr b="0" i="0" sz="2000" u="none" strike="noStrike">
              <a:solidFill>
                <a:schemeClr val="dk1"/>
              </a:solidFill>
              <a:latin typeface="Calibri"/>
              <a:ea typeface="Calibri"/>
              <a:cs typeface="Calibri"/>
              <a:sym typeface="Calibri"/>
            </a:endParaRPr>
          </a:p>
        </p:txBody>
      </p:sp>
      <p:sp>
        <p:nvSpPr>
          <p:cNvPr id="6449" name="Google Shape;6449;g1dfd49864dd_0_8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450" name="Google Shape;6450;g1dfd49864dd_0_8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6451" name="Google Shape;6451;g1dfd49864dd_0_81"/>
          <p:cNvGrpSpPr/>
          <p:nvPr/>
        </p:nvGrpSpPr>
        <p:grpSpPr>
          <a:xfrm>
            <a:off x="70903" y="4157541"/>
            <a:ext cx="11880468" cy="923400"/>
            <a:chOff x="45776" y="3545009"/>
            <a:chExt cx="11880468" cy="923400"/>
          </a:xfrm>
        </p:grpSpPr>
        <p:sp>
          <p:nvSpPr>
            <p:cNvPr id="6452" name="Google Shape;6452;g1dfd49864dd_0_8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453" name="Google Shape;6453;g1dfd49864dd_0_81"/>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33°  - O servidor docente que tiver participação em projeto de pesquisa, de acordo com regulamentação específica aprovada pelo Conselho Superior, poderá computar, em sua carga horária semanal de trabalho, 4 (quatro) pontos.  </a:t>
              </a:r>
              <a:endParaRPr sz="1800">
                <a:solidFill>
                  <a:schemeClr val="dk1"/>
                </a:solidFill>
                <a:latin typeface="Calibri"/>
                <a:ea typeface="Calibri"/>
                <a:cs typeface="Calibri"/>
                <a:sym typeface="Calibri"/>
              </a:endParaRPr>
            </a:p>
          </p:txBody>
        </p:sp>
      </p:grpSp>
      <p:grpSp>
        <p:nvGrpSpPr>
          <p:cNvPr id="6454" name="Google Shape;6454;g1dfd49864dd_0_81"/>
          <p:cNvGrpSpPr/>
          <p:nvPr/>
        </p:nvGrpSpPr>
        <p:grpSpPr>
          <a:xfrm>
            <a:off x="70903" y="5646513"/>
            <a:ext cx="11880468" cy="467100"/>
            <a:chOff x="45776" y="3973141"/>
            <a:chExt cx="11880468" cy="467100"/>
          </a:xfrm>
        </p:grpSpPr>
        <p:sp>
          <p:nvSpPr>
            <p:cNvPr id="6455" name="Google Shape;6455;g1dfd49864dd_0_8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456" name="Google Shape;6456;g1dfd49864dd_0_8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Não é necessário limitar.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1" name="Shape 6461"/>
        <p:cNvGrpSpPr/>
        <p:nvPr/>
      </p:nvGrpSpPr>
      <p:grpSpPr>
        <a:xfrm>
          <a:off x="0" y="0"/>
          <a:ext cx="0" cy="0"/>
          <a:chOff x="0" y="0"/>
          <a:chExt cx="0" cy="0"/>
        </a:xfrm>
      </p:grpSpPr>
      <p:sp>
        <p:nvSpPr>
          <p:cNvPr id="6462" name="Google Shape;6462;g1dfd49864dd_0_10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463" name="Google Shape;6463;g1dfd49864dd_0_10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464" name="Google Shape;6464;g1dfd49864dd_0_10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465" name="Google Shape;6465;g1dfd49864dd_0_10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466" name="Google Shape;6466;g1dfd49864dd_0_10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467" name="Google Shape;6467;g1dfd49864dd_0_10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pesquisa, de acordo com regulamentação específica aprovada pelo Conselho Superior, poderá computar, em sua carga horária semanal de trabalho, 4 (quatro) pontos, limitado a 1 (um) projeto.  </a:t>
            </a:r>
            <a:endParaRPr b="0" i="0" sz="2000" u="none" strike="noStrike">
              <a:solidFill>
                <a:schemeClr val="dk1"/>
              </a:solidFill>
              <a:latin typeface="Calibri"/>
              <a:ea typeface="Calibri"/>
              <a:cs typeface="Calibri"/>
              <a:sym typeface="Calibri"/>
            </a:endParaRPr>
          </a:p>
        </p:txBody>
      </p:sp>
      <p:sp>
        <p:nvSpPr>
          <p:cNvPr id="6468" name="Google Shape;6468;g1dfd49864dd_0_10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469" name="Google Shape;6469;g1dfd49864dd_0_10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6470" name="Google Shape;6470;g1dfd49864dd_0_100"/>
          <p:cNvGrpSpPr/>
          <p:nvPr/>
        </p:nvGrpSpPr>
        <p:grpSpPr>
          <a:xfrm>
            <a:off x="70903" y="4157541"/>
            <a:ext cx="11880468" cy="1200600"/>
            <a:chOff x="45776" y="3545009"/>
            <a:chExt cx="11880468" cy="1200600"/>
          </a:xfrm>
        </p:grpSpPr>
        <p:sp>
          <p:nvSpPr>
            <p:cNvPr id="6471" name="Google Shape;6471;g1dfd49864dd_0_10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472" name="Google Shape;6472;g1dfd49864dd_0_100"/>
            <p:cNvSpPr txBox="1"/>
            <p:nvPr/>
          </p:nvSpPr>
          <p:spPr>
            <a:xfrm>
              <a:off x="1555844" y="3545009"/>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33°  - </a:t>
              </a:r>
              <a:r>
                <a:rPr lang="pt-BR" sz="1800">
                  <a:solidFill>
                    <a:schemeClr val="dk1"/>
                  </a:solidFill>
                  <a:latin typeface="Calibri"/>
                  <a:ea typeface="Calibri"/>
                  <a:cs typeface="Calibri"/>
                  <a:sym typeface="Calibri"/>
                </a:rPr>
                <a:t>O servidor docente que tiver participação em projeto de pesquisa, de acordo com regulamentação específica aprovada pelo Conselho Superior, poderá computar, em sua carga horária semanal de trabalho, </a:t>
              </a:r>
              <a:r>
                <a:rPr lang="pt-BR" sz="1800">
                  <a:solidFill>
                    <a:srgbClr val="0000FF"/>
                  </a:solidFill>
                  <a:latin typeface="Calibri"/>
                  <a:ea typeface="Calibri"/>
                  <a:cs typeface="Calibri"/>
                  <a:sym typeface="Calibri"/>
                </a:rPr>
                <a:t>5 (cinco) pontos para projetos vinculados à área de ensino e 4 (quatro) pontos para projetos atinentes à área de formação, limitando a 1 (um) projeto.</a:t>
              </a:r>
              <a:r>
                <a:rPr lang="pt-BR" sz="1800">
                  <a:solidFill>
                    <a:srgbClr val="0000FF"/>
                  </a:solidFill>
                  <a:latin typeface="Calibri"/>
                  <a:ea typeface="Calibri"/>
                  <a:cs typeface="Calibri"/>
                  <a:sym typeface="Calibri"/>
                </a:rPr>
                <a:t>  </a:t>
              </a:r>
              <a:endParaRPr sz="1800">
                <a:solidFill>
                  <a:srgbClr val="0000FF"/>
                </a:solidFill>
                <a:latin typeface="Calibri"/>
                <a:ea typeface="Calibri"/>
                <a:cs typeface="Calibri"/>
                <a:sym typeface="Calibri"/>
              </a:endParaRPr>
            </a:p>
          </p:txBody>
        </p:sp>
      </p:grpSp>
      <p:grpSp>
        <p:nvGrpSpPr>
          <p:cNvPr id="6473" name="Google Shape;6473;g1dfd49864dd_0_100"/>
          <p:cNvGrpSpPr/>
          <p:nvPr/>
        </p:nvGrpSpPr>
        <p:grpSpPr>
          <a:xfrm>
            <a:off x="70903" y="5646513"/>
            <a:ext cx="11880468" cy="467100"/>
            <a:chOff x="45776" y="3973141"/>
            <a:chExt cx="11880468" cy="467100"/>
          </a:xfrm>
        </p:grpSpPr>
        <p:sp>
          <p:nvSpPr>
            <p:cNvPr id="6474" name="Google Shape;6474;g1dfd49864dd_0_10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475" name="Google Shape;6475;g1dfd49864dd_0_10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0" name="Shape 6480"/>
        <p:cNvGrpSpPr/>
        <p:nvPr/>
      </p:nvGrpSpPr>
      <p:grpSpPr>
        <a:xfrm>
          <a:off x="0" y="0"/>
          <a:ext cx="0" cy="0"/>
          <a:chOff x="0" y="0"/>
          <a:chExt cx="0" cy="0"/>
        </a:xfrm>
      </p:grpSpPr>
      <p:sp>
        <p:nvSpPr>
          <p:cNvPr id="6481" name="Google Shape;6481;g1dfd49864dd_0_1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482" name="Google Shape;6482;g1dfd49864dd_0_1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483" name="Google Shape;6483;g1dfd49864dd_0_1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484" name="Google Shape;6484;g1dfd49864dd_0_1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485" name="Google Shape;6485;g1dfd49864dd_0_11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486" name="Google Shape;6486;g1dfd49864dd_0_11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pesquisa, de acordo com regulamentação específica aprovada pelo Conselho Superior, poderá computar, em sua carga horária semanal de trabalho, 4 (quatro) pontos, limitado a 1 (um) projeto.  </a:t>
            </a:r>
            <a:endParaRPr b="0" i="0" sz="2000" u="none" strike="noStrike">
              <a:solidFill>
                <a:schemeClr val="dk1"/>
              </a:solidFill>
              <a:latin typeface="Calibri"/>
              <a:ea typeface="Calibri"/>
              <a:cs typeface="Calibri"/>
              <a:sym typeface="Calibri"/>
            </a:endParaRPr>
          </a:p>
        </p:txBody>
      </p:sp>
      <p:sp>
        <p:nvSpPr>
          <p:cNvPr id="6487" name="Google Shape;6487;g1dfd49864dd_0_11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488" name="Google Shape;6488;g1dfd49864dd_0_119"/>
          <p:cNvSpPr txBox="1"/>
          <p:nvPr/>
        </p:nvSpPr>
        <p:spPr>
          <a:xfrm>
            <a:off x="6289875" y="1305000"/>
            <a:ext cx="43209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6489" name="Google Shape;6489;g1dfd49864dd_0_119"/>
          <p:cNvGrpSpPr/>
          <p:nvPr/>
        </p:nvGrpSpPr>
        <p:grpSpPr>
          <a:xfrm>
            <a:off x="70903" y="4157541"/>
            <a:ext cx="11880468" cy="923400"/>
            <a:chOff x="45776" y="3545009"/>
            <a:chExt cx="11880468" cy="923400"/>
          </a:xfrm>
        </p:grpSpPr>
        <p:sp>
          <p:nvSpPr>
            <p:cNvPr id="6490" name="Google Shape;6490;g1dfd49864dd_0_1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491" name="Google Shape;6491;g1dfd49864dd_0_119"/>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33°  - O servidor docente que tiver participação em projeto de pesquisa, de acordo com regulamentação específica aprovada pelo Conselho Superior, poderá computar, em sua carga horária semanal de trabalho, 4 (quatro) pontos, limitado </a:t>
              </a:r>
              <a:r>
                <a:rPr lang="pt-BR" sz="1800">
                  <a:solidFill>
                    <a:srgbClr val="0000FF"/>
                  </a:solidFill>
                  <a:latin typeface="Calibri"/>
                  <a:ea typeface="Calibri"/>
                  <a:cs typeface="Calibri"/>
                  <a:sym typeface="Calibri"/>
                </a:rPr>
                <a:t>a 4 (quatro) projetos</a:t>
              </a:r>
              <a:r>
                <a:rPr lang="pt-B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grpSp>
      <p:grpSp>
        <p:nvGrpSpPr>
          <p:cNvPr id="6492" name="Google Shape;6492;g1dfd49864dd_0_119"/>
          <p:cNvGrpSpPr/>
          <p:nvPr/>
        </p:nvGrpSpPr>
        <p:grpSpPr>
          <a:xfrm>
            <a:off x="70903" y="5646513"/>
            <a:ext cx="11880468" cy="695421"/>
            <a:chOff x="45776" y="3973141"/>
            <a:chExt cx="11880468" cy="695421"/>
          </a:xfrm>
        </p:grpSpPr>
        <p:sp>
          <p:nvSpPr>
            <p:cNvPr id="6493" name="Google Shape;6493;g1dfd49864dd_0_1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494" name="Google Shape;6494;g1dfd49864dd_0_119"/>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O limite de participação em núcleos de pesquisa é três. Em cada núcleo, o docente pode desenvolver um projeto diferente e ainda participar de um outro.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9" name="Shape 6499"/>
        <p:cNvGrpSpPr/>
        <p:nvPr/>
      </p:nvGrpSpPr>
      <p:grpSpPr>
        <a:xfrm>
          <a:off x="0" y="0"/>
          <a:ext cx="0" cy="0"/>
          <a:chOff x="0" y="0"/>
          <a:chExt cx="0" cy="0"/>
        </a:xfrm>
      </p:grpSpPr>
      <p:sp>
        <p:nvSpPr>
          <p:cNvPr id="6500" name="Google Shape;6500;p10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501" name="Google Shape;6501;p10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502" name="Google Shape;6502;p10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503" name="Google Shape;6503;p10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504" name="Google Shape;6504;p10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505" name="Google Shape;6505;p100"/>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506" name="Google Shape;6506;p10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6507" name="Google Shape;6507;p10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6508" name="Google Shape;6508;p100"/>
          <p:cNvGrpSpPr/>
          <p:nvPr/>
        </p:nvGrpSpPr>
        <p:grpSpPr>
          <a:xfrm>
            <a:off x="70903" y="4322680"/>
            <a:ext cx="11880468" cy="467175"/>
            <a:chOff x="45776" y="3973141"/>
            <a:chExt cx="11880468" cy="467175"/>
          </a:xfrm>
        </p:grpSpPr>
        <p:sp>
          <p:nvSpPr>
            <p:cNvPr id="6509" name="Google Shape;6509;p10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510" name="Google Shape;6510;p100"/>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5" name="Shape 6515"/>
        <p:cNvGrpSpPr/>
        <p:nvPr/>
      </p:nvGrpSpPr>
      <p:grpSpPr>
        <a:xfrm>
          <a:off x="0" y="0"/>
          <a:ext cx="0" cy="0"/>
          <a:chOff x="0" y="0"/>
          <a:chExt cx="0" cy="0"/>
        </a:xfrm>
      </p:grpSpPr>
      <p:sp>
        <p:nvSpPr>
          <p:cNvPr id="6516" name="Google Shape;6516;p101"/>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517" name="Google Shape;6517;p10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518" name="Google Shape;6518;p10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519" name="Google Shape;6519;p10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520" name="Google Shape;6520;p10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521" name="Google Shape;6521;p101"/>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522" name="Google Shape;6522;p10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523" name="Google Shape;6523;p10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6524" name="Google Shape;6524;p101"/>
          <p:cNvGrpSpPr/>
          <p:nvPr/>
        </p:nvGrpSpPr>
        <p:grpSpPr>
          <a:xfrm>
            <a:off x="70903" y="4157541"/>
            <a:ext cx="11880468" cy="923400"/>
            <a:chOff x="45776" y="3545009"/>
            <a:chExt cx="11880468" cy="923400"/>
          </a:xfrm>
        </p:grpSpPr>
        <p:sp>
          <p:nvSpPr>
            <p:cNvPr id="6525" name="Google Shape;6525;p10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526" name="Google Shape;6526;p101"/>
            <p:cNvSpPr txBox="1"/>
            <p:nvPr/>
          </p:nvSpPr>
          <p:spPr>
            <a:xfrm>
              <a:off x="1555844" y="35450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Para a coordenação de Núcleo de Pesquisa, cadastrado no Diretório de Pesquisa do CNPq e certificado pela Instituição, o servidor docente poderá computar, em sua carga horária semanal de trabalho, </a:t>
              </a:r>
              <a:r>
                <a:rPr lang="pt-BR" sz="1800">
                  <a:solidFill>
                    <a:srgbClr val="0000FF"/>
                  </a:solidFill>
                  <a:latin typeface="Calibri"/>
                  <a:ea typeface="Calibri"/>
                  <a:cs typeface="Calibri"/>
                  <a:sym typeface="Calibri"/>
                </a:rPr>
                <a:t>5 (cinco) </a:t>
              </a:r>
              <a:r>
                <a:rPr lang="pt-BR" sz="1800">
                  <a:solidFill>
                    <a:schemeClr val="dk1"/>
                  </a:solidFill>
                  <a:latin typeface="Calibri"/>
                  <a:ea typeface="Calibri"/>
                  <a:cs typeface="Calibri"/>
                  <a:sym typeface="Calibri"/>
                </a:rPr>
                <a:t>pontos, limitado a 1 (um) núcleo.</a:t>
              </a:r>
              <a:endParaRPr sz="1800">
                <a:solidFill>
                  <a:schemeClr val="dk1"/>
                </a:solidFill>
                <a:latin typeface="Calibri"/>
                <a:ea typeface="Calibri"/>
                <a:cs typeface="Calibri"/>
                <a:sym typeface="Calibri"/>
              </a:endParaRPr>
            </a:p>
          </p:txBody>
        </p:sp>
      </p:grpSp>
      <p:grpSp>
        <p:nvGrpSpPr>
          <p:cNvPr id="6527" name="Google Shape;6527;p101"/>
          <p:cNvGrpSpPr/>
          <p:nvPr/>
        </p:nvGrpSpPr>
        <p:grpSpPr>
          <a:xfrm>
            <a:off x="70903" y="5646513"/>
            <a:ext cx="11880468" cy="467175"/>
            <a:chOff x="45776" y="3973141"/>
            <a:chExt cx="11880468" cy="467175"/>
          </a:xfrm>
        </p:grpSpPr>
        <p:sp>
          <p:nvSpPr>
            <p:cNvPr id="6528" name="Google Shape;6528;p10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529" name="Google Shape;6529;p101"/>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4" name="Shape 6534"/>
        <p:cNvGrpSpPr/>
        <p:nvPr/>
      </p:nvGrpSpPr>
      <p:grpSpPr>
        <a:xfrm>
          <a:off x="0" y="0"/>
          <a:ext cx="0" cy="0"/>
          <a:chOff x="0" y="0"/>
          <a:chExt cx="0" cy="0"/>
        </a:xfrm>
      </p:grpSpPr>
      <p:sp>
        <p:nvSpPr>
          <p:cNvPr id="6535" name="Google Shape;6535;g1dfd49864dd_0_14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536" name="Google Shape;6536;g1dfd49864dd_0_14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537" name="Google Shape;6537;g1dfd49864dd_0_14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538" name="Google Shape;6538;g1dfd49864dd_0_14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539" name="Google Shape;6539;g1dfd49864dd_0_14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540" name="Google Shape;6540;g1dfd49864dd_0_14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541" name="Google Shape;6541;g1dfd49864dd_0_14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542" name="Google Shape;6542;g1dfd49864dd_0_14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6543" name="Google Shape;6543;g1dfd49864dd_0_141"/>
          <p:cNvGrpSpPr/>
          <p:nvPr/>
        </p:nvGrpSpPr>
        <p:grpSpPr>
          <a:xfrm>
            <a:off x="55903" y="3195516"/>
            <a:ext cx="11880493" cy="1754700"/>
            <a:chOff x="30776" y="2582984"/>
            <a:chExt cx="11880493" cy="1754700"/>
          </a:xfrm>
        </p:grpSpPr>
        <p:sp>
          <p:nvSpPr>
            <p:cNvPr id="6544" name="Google Shape;6544;g1dfd49864dd_0_141"/>
            <p:cNvSpPr txBox="1"/>
            <p:nvPr/>
          </p:nvSpPr>
          <p:spPr>
            <a:xfrm>
              <a:off x="30776" y="3287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545" name="Google Shape;6545;g1dfd49864dd_0_141"/>
            <p:cNvSpPr txBox="1"/>
            <p:nvPr/>
          </p:nvSpPr>
          <p:spPr>
            <a:xfrm>
              <a:off x="1540869" y="2582984"/>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Para a coordenação de Núcleo de Pesquisa, cadastrado no Diretório de Pesquisa do CNPq </a:t>
              </a:r>
              <a:r>
                <a:rPr lang="pt-BR" sz="1800">
                  <a:solidFill>
                    <a:srgbClr val="0000FF"/>
                  </a:solidFill>
                  <a:latin typeface="Calibri"/>
                  <a:ea typeface="Calibri"/>
                  <a:cs typeface="Calibri"/>
                  <a:sym typeface="Calibri"/>
                </a:rPr>
                <a:t>será computada da seguinte forma: I - 2 horas para atuação como líder de Grupo; II - 1 hora para participação. § 1º - As atuações descritas nos incisos do presente artigo não serão computadas de forma cumulativas; § 2º - A carga horária de trabalho referente às atividades apresentadas no presente artigo será computada até o limite máximo de participação em quatro grupos por servidor, independente da condição de líder ou participante.</a:t>
              </a:r>
              <a:endParaRPr sz="1800">
                <a:solidFill>
                  <a:srgbClr val="0000FF"/>
                </a:solidFill>
                <a:latin typeface="Calibri"/>
                <a:ea typeface="Calibri"/>
                <a:cs typeface="Calibri"/>
                <a:sym typeface="Calibri"/>
              </a:endParaRPr>
            </a:p>
          </p:txBody>
        </p:sp>
      </p:grpSp>
      <p:grpSp>
        <p:nvGrpSpPr>
          <p:cNvPr id="6546" name="Google Shape;6546;g1dfd49864dd_0_141"/>
          <p:cNvGrpSpPr/>
          <p:nvPr/>
        </p:nvGrpSpPr>
        <p:grpSpPr>
          <a:xfrm>
            <a:off x="70903" y="5646513"/>
            <a:ext cx="11880468" cy="467100"/>
            <a:chOff x="45776" y="3973141"/>
            <a:chExt cx="11880468" cy="467100"/>
          </a:xfrm>
        </p:grpSpPr>
        <p:sp>
          <p:nvSpPr>
            <p:cNvPr id="6547" name="Google Shape;6547;g1dfd49864dd_0_14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548" name="Google Shape;6548;g1dfd49864dd_0_14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1e0d4280c43_1_14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693" name="Google Shape;693;g1e0d4280c43_1_14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94" name="Google Shape;694;g1e0d4280c43_1_14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95" name="Google Shape;695;g1e0d4280c43_1_14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96" name="Google Shape;696;g1e0d4280c43_1_148"/>
          <p:cNvSpPr txBox="1"/>
          <p:nvPr>
            <p:ph idx="1" type="body"/>
          </p:nvPr>
        </p:nvSpPr>
        <p:spPr>
          <a:xfrm>
            <a:off x="45775" y="1950121"/>
            <a:ext cx="1510200" cy="37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697" name="Google Shape;697;g1e0d4280c43_1_148"/>
          <p:cNvSpPr txBox="1"/>
          <p:nvPr/>
        </p:nvSpPr>
        <p:spPr>
          <a:xfrm>
            <a:off x="1555850" y="1944574"/>
            <a:ext cx="10370400" cy="369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g1e0d4280c43_1_14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699" name="Google Shape;699;g1e0d4280c43_1_14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700" name="Google Shape;700;g1e0d4280c43_1_148"/>
          <p:cNvGrpSpPr/>
          <p:nvPr/>
        </p:nvGrpSpPr>
        <p:grpSpPr>
          <a:xfrm>
            <a:off x="45775" y="3275794"/>
            <a:ext cx="11880468" cy="569918"/>
            <a:chOff x="91539" y="2213451"/>
            <a:chExt cx="11880468" cy="507903"/>
          </a:xfrm>
        </p:grpSpPr>
        <p:sp>
          <p:nvSpPr>
            <p:cNvPr id="701" name="Google Shape;701;g1e0d4280c43_1_148"/>
            <p:cNvSpPr txBox="1"/>
            <p:nvPr/>
          </p:nvSpPr>
          <p:spPr>
            <a:xfrm>
              <a:off x="91538" y="221345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02" name="Google Shape;702;g1e0d4280c43_1_148"/>
            <p:cNvSpPr txBox="1"/>
            <p:nvPr/>
          </p:nvSpPr>
          <p:spPr>
            <a:xfrm>
              <a:off x="1601607" y="2227554"/>
              <a:ext cx="10370400" cy="49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sz="1500">
                  <a:solidFill>
                    <a:schemeClr val="dk1"/>
                  </a:solidFill>
                  <a:latin typeface="Calibri"/>
                  <a:ea typeface="Calibri"/>
                  <a:cs typeface="Calibri"/>
                  <a:sym typeface="Calibri"/>
                </a:rPr>
                <a:t>A carga total do trabalho docente deve ser aferida anualmente, com um total de 1840 horas divididas entre as diversas atividades (ensino, pesquisa, extensão etc.)</a:t>
              </a:r>
              <a:endParaRPr b="1">
                <a:solidFill>
                  <a:schemeClr val="dk1"/>
                </a:solidFill>
                <a:latin typeface="Calibri"/>
                <a:ea typeface="Calibri"/>
                <a:cs typeface="Calibri"/>
                <a:sym typeface="Calibri"/>
              </a:endParaRPr>
            </a:p>
          </p:txBody>
        </p:sp>
      </p:grpSp>
      <p:grpSp>
        <p:nvGrpSpPr>
          <p:cNvPr id="703" name="Google Shape;703;g1e0d4280c43_1_148"/>
          <p:cNvGrpSpPr/>
          <p:nvPr/>
        </p:nvGrpSpPr>
        <p:grpSpPr>
          <a:xfrm>
            <a:off x="3" y="4362338"/>
            <a:ext cx="11880606" cy="467100"/>
            <a:chOff x="-25124" y="2688966"/>
            <a:chExt cx="11880606" cy="467100"/>
          </a:xfrm>
        </p:grpSpPr>
        <p:sp>
          <p:nvSpPr>
            <p:cNvPr id="704" name="Google Shape;704;g1e0d4280c43_1_148"/>
            <p:cNvSpPr txBox="1"/>
            <p:nvPr/>
          </p:nvSpPr>
          <p:spPr>
            <a:xfrm>
              <a:off x="-25124" y="2688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05" name="Google Shape;705;g1e0d4280c43_1_148"/>
            <p:cNvSpPr txBox="1"/>
            <p:nvPr/>
          </p:nvSpPr>
          <p:spPr>
            <a:xfrm>
              <a:off x="1485082" y="2814812"/>
              <a:ext cx="10370400" cy="292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b="1" lang="pt-BR" sz="1300">
                  <a:solidFill>
                    <a:schemeClr val="dk1"/>
                  </a:solidFill>
                  <a:latin typeface="Calibri"/>
                  <a:ea typeface="Calibri"/>
                  <a:cs typeface="Calibri"/>
                  <a:sym typeface="Calibri"/>
                </a:rPr>
                <a:t>Não apresentada.</a:t>
              </a:r>
              <a:endParaRPr>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3" name="Shape 6553"/>
        <p:cNvGrpSpPr/>
        <p:nvPr/>
      </p:nvGrpSpPr>
      <p:grpSpPr>
        <a:xfrm>
          <a:off x="0" y="0"/>
          <a:ext cx="0" cy="0"/>
          <a:chOff x="0" y="0"/>
          <a:chExt cx="0" cy="0"/>
        </a:xfrm>
      </p:grpSpPr>
      <p:sp>
        <p:nvSpPr>
          <p:cNvPr id="6554" name="Google Shape;6554;g1dfd49864dd_0_17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555" name="Google Shape;6555;g1dfd49864dd_0_1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556" name="Google Shape;6556;g1dfd49864dd_0_1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557" name="Google Shape;6557;g1dfd49864dd_0_1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558" name="Google Shape;6558;g1dfd49864dd_0_17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559" name="Google Shape;6559;g1dfd49864dd_0_17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560" name="Google Shape;6560;g1dfd49864dd_0_1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561" name="Google Shape;6561;g1dfd49864dd_0_1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6562" name="Google Shape;6562;g1dfd49864dd_0_178"/>
          <p:cNvGrpSpPr/>
          <p:nvPr/>
        </p:nvGrpSpPr>
        <p:grpSpPr>
          <a:xfrm>
            <a:off x="70903" y="4157541"/>
            <a:ext cx="11880468" cy="923400"/>
            <a:chOff x="45776" y="3545009"/>
            <a:chExt cx="11880468" cy="923400"/>
          </a:xfrm>
        </p:grpSpPr>
        <p:sp>
          <p:nvSpPr>
            <p:cNvPr id="6563" name="Google Shape;6563;g1dfd49864dd_0_1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564" name="Google Shape;6564;g1dfd49864dd_0_178"/>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P</a:t>
              </a:r>
              <a:r>
                <a:rPr lang="pt-BR" sz="1800">
                  <a:solidFill>
                    <a:schemeClr val="dk1"/>
                  </a:solidFill>
                  <a:latin typeface="Calibri"/>
                  <a:ea typeface="Calibri"/>
                  <a:cs typeface="Calibri"/>
                  <a:sym typeface="Calibri"/>
                </a:rPr>
                <a:t>ara a coordenação de Núcleo de Pesquisa </a:t>
              </a:r>
              <a:r>
                <a:rPr lang="pt-BR" sz="1800">
                  <a:solidFill>
                    <a:srgbClr val="0000FF"/>
                  </a:solidFill>
                  <a:latin typeface="Calibri"/>
                  <a:ea typeface="Calibri"/>
                  <a:cs typeface="Calibri"/>
                  <a:sym typeface="Calibri"/>
                </a:rPr>
                <a:t>certificado pela Instituição e cadastrado como grupo de pesquisa no Diretório de grupos de pesquisa do CNPq</a:t>
              </a:r>
              <a:r>
                <a:rPr lang="pt-BR" sz="1800">
                  <a:solidFill>
                    <a:schemeClr val="dk1"/>
                  </a:solidFill>
                  <a:latin typeface="Calibri"/>
                  <a:ea typeface="Calibri"/>
                  <a:cs typeface="Calibri"/>
                  <a:sym typeface="Calibri"/>
                </a:rPr>
                <a:t>, o servidor docente poderá computar, em sua carga horária semanal de trabalho 2 (dois) pontos, limitado a 1 (um) núcleo.</a:t>
              </a:r>
              <a:endParaRPr sz="1800">
                <a:solidFill>
                  <a:schemeClr val="dk1"/>
                </a:solidFill>
                <a:latin typeface="Calibri"/>
                <a:ea typeface="Calibri"/>
                <a:cs typeface="Calibri"/>
                <a:sym typeface="Calibri"/>
              </a:endParaRPr>
            </a:p>
          </p:txBody>
        </p:sp>
      </p:grpSp>
      <p:grpSp>
        <p:nvGrpSpPr>
          <p:cNvPr id="6565" name="Google Shape;6565;g1dfd49864dd_0_178"/>
          <p:cNvGrpSpPr/>
          <p:nvPr/>
        </p:nvGrpSpPr>
        <p:grpSpPr>
          <a:xfrm>
            <a:off x="70903" y="5646513"/>
            <a:ext cx="11880468" cy="695421"/>
            <a:chOff x="45776" y="3973141"/>
            <a:chExt cx="11880468" cy="695421"/>
          </a:xfrm>
        </p:grpSpPr>
        <p:sp>
          <p:nvSpPr>
            <p:cNvPr id="6566" name="Google Shape;6566;g1dfd49864dd_0_1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567" name="Google Shape;6567;g1dfd49864dd_0_17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Existe uma discrepância entre as nomenclaturas adotadas pelo IFG e pelo CNPq. O que o IFG chama de núcleo o CNPq chama de grupo. A redação da forma proposta evita confusão entre os termos.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2" name="Shape 6572"/>
        <p:cNvGrpSpPr/>
        <p:nvPr/>
      </p:nvGrpSpPr>
      <p:grpSpPr>
        <a:xfrm>
          <a:off x="0" y="0"/>
          <a:ext cx="0" cy="0"/>
          <a:chOff x="0" y="0"/>
          <a:chExt cx="0" cy="0"/>
        </a:xfrm>
      </p:grpSpPr>
      <p:sp>
        <p:nvSpPr>
          <p:cNvPr id="6573" name="Google Shape;6573;g1dfd49864dd_0_1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574" name="Google Shape;6574;g1dfd49864dd_0_1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575" name="Google Shape;6575;g1dfd49864dd_0_1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576" name="Google Shape;6576;g1dfd49864dd_0_1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577" name="Google Shape;6577;g1dfd49864dd_0_1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578" name="Google Shape;6578;g1dfd49864dd_0_19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579" name="Google Shape;6579;g1dfd49864dd_0_1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580" name="Google Shape;6580;g1dfd49864dd_0_1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6581" name="Google Shape;6581;g1dfd49864dd_0_198"/>
          <p:cNvGrpSpPr/>
          <p:nvPr/>
        </p:nvGrpSpPr>
        <p:grpSpPr>
          <a:xfrm>
            <a:off x="70903" y="4157541"/>
            <a:ext cx="11880468" cy="923400"/>
            <a:chOff x="45776" y="3545009"/>
            <a:chExt cx="11880468" cy="923400"/>
          </a:xfrm>
        </p:grpSpPr>
        <p:sp>
          <p:nvSpPr>
            <p:cNvPr id="6582" name="Google Shape;6582;g1dfd49864dd_0_1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583" name="Google Shape;6583;g1dfd49864dd_0_198"/>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a:t>
              </a:r>
              <a:r>
                <a:rPr lang="pt-BR" sz="1800">
                  <a:solidFill>
                    <a:schemeClr val="dk1"/>
                  </a:solidFill>
                  <a:latin typeface="Calibri"/>
                  <a:ea typeface="Calibri"/>
                  <a:cs typeface="Calibri"/>
                  <a:sym typeface="Calibri"/>
                </a:rPr>
                <a:t>Para a coordenação de Núcleo de Pesquisa, cadastrado no Diretório de Pesquisa do CNPq, l</a:t>
              </a:r>
              <a:r>
                <a:rPr lang="pt-BR" sz="1800">
                  <a:solidFill>
                    <a:srgbClr val="0000FF"/>
                  </a:solidFill>
                  <a:latin typeface="Calibri"/>
                  <a:ea typeface="Calibri"/>
                  <a:cs typeface="Calibri"/>
                  <a:sym typeface="Calibri"/>
                </a:rPr>
                <a:t>ocalizado no câmpus de lotação do servidor</a:t>
              </a:r>
              <a:r>
                <a:rPr lang="pt-BR" sz="1800">
                  <a:solidFill>
                    <a:schemeClr val="dk1"/>
                  </a:solidFill>
                  <a:latin typeface="Calibri"/>
                  <a:ea typeface="Calibri"/>
                  <a:cs typeface="Calibri"/>
                  <a:sym typeface="Calibri"/>
                </a:rPr>
                <a:t>, e certificado pela Instituição, o servidor docente poderá computar, em sua carga horária semanal de trabalho, 2 (dois) pontos, limitado a 1 (um) núcleo.</a:t>
              </a:r>
              <a:endParaRPr sz="1800">
                <a:solidFill>
                  <a:schemeClr val="dk1"/>
                </a:solidFill>
                <a:latin typeface="Calibri"/>
                <a:ea typeface="Calibri"/>
                <a:cs typeface="Calibri"/>
                <a:sym typeface="Calibri"/>
              </a:endParaRPr>
            </a:p>
          </p:txBody>
        </p:sp>
      </p:grpSp>
      <p:grpSp>
        <p:nvGrpSpPr>
          <p:cNvPr id="6584" name="Google Shape;6584;g1dfd49864dd_0_198"/>
          <p:cNvGrpSpPr/>
          <p:nvPr/>
        </p:nvGrpSpPr>
        <p:grpSpPr>
          <a:xfrm>
            <a:off x="70903" y="5646513"/>
            <a:ext cx="11880468" cy="467100"/>
            <a:chOff x="45776" y="3973141"/>
            <a:chExt cx="11880468" cy="467100"/>
          </a:xfrm>
        </p:grpSpPr>
        <p:sp>
          <p:nvSpPr>
            <p:cNvPr id="6585" name="Google Shape;6585;g1dfd49864dd_0_1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586" name="Google Shape;6586;g1dfd49864dd_0_19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Valorizar o trabalho realizado no campus.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1" name="Shape 6591"/>
        <p:cNvGrpSpPr/>
        <p:nvPr/>
      </p:nvGrpSpPr>
      <p:grpSpPr>
        <a:xfrm>
          <a:off x="0" y="0"/>
          <a:ext cx="0" cy="0"/>
          <a:chOff x="0" y="0"/>
          <a:chExt cx="0" cy="0"/>
        </a:xfrm>
      </p:grpSpPr>
      <p:sp>
        <p:nvSpPr>
          <p:cNvPr id="6592" name="Google Shape;6592;g1dfd49864dd_0_23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593" name="Google Shape;6593;g1dfd49864dd_0_2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594" name="Google Shape;6594;g1dfd49864dd_0_2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595" name="Google Shape;6595;g1dfd49864dd_0_2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596" name="Google Shape;6596;g1dfd49864dd_0_23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597" name="Google Shape;6597;g1dfd49864dd_0_23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598" name="Google Shape;6598;g1dfd49864dd_0_2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599" name="Google Shape;6599;g1dfd49864dd_0_236"/>
          <p:cNvSpPr txBox="1"/>
          <p:nvPr/>
        </p:nvSpPr>
        <p:spPr>
          <a:xfrm>
            <a:off x="6289882" y="1305000"/>
            <a:ext cx="37590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 Goiânia DAA IV e Luziânia</a:t>
            </a:r>
            <a:endParaRPr sz="2200">
              <a:solidFill>
                <a:schemeClr val="dk1"/>
              </a:solidFill>
              <a:latin typeface="Calibri"/>
              <a:ea typeface="Calibri"/>
              <a:cs typeface="Calibri"/>
              <a:sym typeface="Calibri"/>
            </a:endParaRPr>
          </a:p>
        </p:txBody>
      </p:sp>
      <p:grpSp>
        <p:nvGrpSpPr>
          <p:cNvPr id="6600" name="Google Shape;6600;g1dfd49864dd_0_236"/>
          <p:cNvGrpSpPr/>
          <p:nvPr/>
        </p:nvGrpSpPr>
        <p:grpSpPr>
          <a:xfrm>
            <a:off x="70903" y="3578566"/>
            <a:ext cx="11865493" cy="923400"/>
            <a:chOff x="45776" y="2966034"/>
            <a:chExt cx="11865493" cy="923400"/>
          </a:xfrm>
        </p:grpSpPr>
        <p:sp>
          <p:nvSpPr>
            <p:cNvPr id="6601" name="Google Shape;6601;g1dfd49864dd_0_236"/>
            <p:cNvSpPr txBox="1"/>
            <p:nvPr/>
          </p:nvSpPr>
          <p:spPr>
            <a:xfrm>
              <a:off x="45776" y="3268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602" name="Google Shape;6602;g1dfd49864dd_0_236"/>
            <p:cNvSpPr txBox="1"/>
            <p:nvPr/>
          </p:nvSpPr>
          <p:spPr>
            <a:xfrm>
              <a:off x="1540869" y="296603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Para a coordenação de Núcleo de Pesquisa, cadastrado no Diretório de Pesquisa do CNPq e certificado pela Instituição, o servidor docente poderá computar, em sua carga horária semanal de trabalho, </a:t>
              </a:r>
              <a:r>
                <a:rPr lang="pt-BR" sz="1800">
                  <a:solidFill>
                    <a:srgbClr val="0000FF"/>
                  </a:solidFill>
                  <a:latin typeface="Calibri"/>
                  <a:ea typeface="Calibri"/>
                  <a:cs typeface="Calibri"/>
                  <a:sym typeface="Calibri"/>
                </a:rPr>
                <a:t>4</a:t>
              </a:r>
              <a:r>
                <a:rPr lang="pt-BR" sz="1800">
                  <a:solidFill>
                    <a:srgbClr val="0000FF"/>
                  </a:solidFill>
                  <a:latin typeface="Calibri"/>
                  <a:ea typeface="Calibri"/>
                  <a:cs typeface="Calibri"/>
                  <a:sym typeface="Calibri"/>
                </a:rPr>
                <a:t> (quatro) </a:t>
              </a:r>
              <a:r>
                <a:rPr lang="pt-BR" sz="1800">
                  <a:solidFill>
                    <a:schemeClr val="dk1"/>
                  </a:solidFill>
                  <a:latin typeface="Calibri"/>
                  <a:ea typeface="Calibri"/>
                  <a:cs typeface="Calibri"/>
                  <a:sym typeface="Calibri"/>
                </a:rPr>
                <a:t>pontos, limitado a 1 (um) núcleo.</a:t>
              </a:r>
              <a:endParaRPr sz="1800">
                <a:solidFill>
                  <a:schemeClr val="dk1"/>
                </a:solidFill>
                <a:latin typeface="Calibri"/>
                <a:ea typeface="Calibri"/>
                <a:cs typeface="Calibri"/>
                <a:sym typeface="Calibri"/>
              </a:endParaRPr>
            </a:p>
          </p:txBody>
        </p:sp>
      </p:grpSp>
      <p:grpSp>
        <p:nvGrpSpPr>
          <p:cNvPr id="6603" name="Google Shape;6603;g1dfd49864dd_0_236"/>
          <p:cNvGrpSpPr/>
          <p:nvPr/>
        </p:nvGrpSpPr>
        <p:grpSpPr>
          <a:xfrm>
            <a:off x="70903" y="4742934"/>
            <a:ext cx="11865493" cy="1477500"/>
            <a:chOff x="45776" y="3069562"/>
            <a:chExt cx="11865493" cy="1477500"/>
          </a:xfrm>
        </p:grpSpPr>
        <p:sp>
          <p:nvSpPr>
            <p:cNvPr id="6604" name="Google Shape;6604;g1dfd49864dd_0_236"/>
            <p:cNvSpPr txBox="1"/>
            <p:nvPr/>
          </p:nvSpPr>
          <p:spPr>
            <a:xfrm>
              <a:off x="45776" y="3576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605" name="Google Shape;6605;g1dfd49864dd_0_236"/>
            <p:cNvSpPr txBox="1"/>
            <p:nvPr/>
          </p:nvSpPr>
          <p:spPr>
            <a:xfrm>
              <a:off x="1540869" y="3069562"/>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Devido à demanda de esforço para coordenar um núcleo de pesquisa atuante, proponho essa atualização na pontuação. São inúmeros deveres de um líder de grupo, inclusive se responsabilizando por alguns projetos específicos (voltados exclusivamente aos grupos), mantendo dados nas plataformas específicas (CNPq, por exemplo), criando parcerias com outros grupos/instituições/redes de pesquisa, etc. Isso tudo demanda tempo e esforço o que, ao meu ver, não é valorizado nessa legislação.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0" name="Shape 6610"/>
        <p:cNvGrpSpPr/>
        <p:nvPr/>
      </p:nvGrpSpPr>
      <p:grpSpPr>
        <a:xfrm>
          <a:off x="0" y="0"/>
          <a:ext cx="0" cy="0"/>
          <a:chOff x="0" y="0"/>
          <a:chExt cx="0" cy="0"/>
        </a:xfrm>
      </p:grpSpPr>
      <p:sp>
        <p:nvSpPr>
          <p:cNvPr id="6611" name="Google Shape;6611;g1dfd49864dd_0_25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612" name="Google Shape;6612;g1dfd49864dd_0_25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613" name="Google Shape;6613;g1dfd49864dd_0_25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614" name="Google Shape;6614;g1dfd49864dd_0_25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615" name="Google Shape;6615;g1dfd49864dd_0_25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616" name="Google Shape;6616;g1dfd49864dd_0_25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617" name="Google Shape;6617;g1dfd49864dd_0_25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618" name="Google Shape;6618;g1dfd49864dd_0_25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6619" name="Google Shape;6619;g1dfd49864dd_0_255"/>
          <p:cNvGrpSpPr/>
          <p:nvPr/>
        </p:nvGrpSpPr>
        <p:grpSpPr>
          <a:xfrm>
            <a:off x="70903" y="3578566"/>
            <a:ext cx="11865493" cy="923400"/>
            <a:chOff x="45776" y="2966034"/>
            <a:chExt cx="11865493" cy="923400"/>
          </a:xfrm>
        </p:grpSpPr>
        <p:sp>
          <p:nvSpPr>
            <p:cNvPr id="6620" name="Google Shape;6620;g1dfd49864dd_0_255"/>
            <p:cNvSpPr txBox="1"/>
            <p:nvPr/>
          </p:nvSpPr>
          <p:spPr>
            <a:xfrm>
              <a:off x="45776" y="3268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621" name="Google Shape;6621;g1dfd49864dd_0_255"/>
            <p:cNvSpPr txBox="1"/>
            <p:nvPr/>
          </p:nvSpPr>
          <p:spPr>
            <a:xfrm>
              <a:off x="1540869" y="296603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Para a coordenação de Núcleo de Pesquisa, cadastrado no Diretório de Pesquisa do CNPq e certificado pela Instituição, o servidor docente poderá computar, em sua carga horária semanal de trabalho, </a:t>
              </a:r>
              <a:r>
                <a:rPr lang="pt-BR" sz="1800">
                  <a:solidFill>
                    <a:srgbClr val="0000FF"/>
                  </a:solidFill>
                  <a:latin typeface="Calibri"/>
                  <a:ea typeface="Calibri"/>
                  <a:cs typeface="Calibri"/>
                  <a:sym typeface="Calibri"/>
                </a:rPr>
                <a:t>&gt;2</a:t>
              </a:r>
              <a:r>
                <a:rPr lang="pt-BR" sz="1800">
                  <a:solidFill>
                    <a:srgbClr val="0000FF"/>
                  </a:solidFill>
                  <a:latin typeface="Calibri"/>
                  <a:ea typeface="Calibri"/>
                  <a:cs typeface="Calibri"/>
                  <a:sym typeface="Calibri"/>
                </a:rPr>
                <a:t> </a:t>
              </a:r>
              <a:r>
                <a:rPr lang="pt-BR" sz="1800">
                  <a:solidFill>
                    <a:schemeClr val="dk1"/>
                  </a:solidFill>
                  <a:latin typeface="Calibri"/>
                  <a:ea typeface="Calibri"/>
                  <a:cs typeface="Calibri"/>
                  <a:sym typeface="Calibri"/>
                </a:rPr>
                <a:t>pontos, limitado a 1 (um) núcleo.</a:t>
              </a:r>
              <a:endParaRPr sz="1800">
                <a:solidFill>
                  <a:schemeClr val="dk1"/>
                </a:solidFill>
                <a:latin typeface="Calibri"/>
                <a:ea typeface="Calibri"/>
                <a:cs typeface="Calibri"/>
                <a:sym typeface="Calibri"/>
              </a:endParaRPr>
            </a:p>
          </p:txBody>
        </p:sp>
      </p:grpSp>
      <p:grpSp>
        <p:nvGrpSpPr>
          <p:cNvPr id="6622" name="Google Shape;6622;g1dfd49864dd_0_255"/>
          <p:cNvGrpSpPr/>
          <p:nvPr/>
        </p:nvGrpSpPr>
        <p:grpSpPr>
          <a:xfrm>
            <a:off x="70903" y="5166384"/>
            <a:ext cx="11865493" cy="550954"/>
            <a:chOff x="45776" y="3493012"/>
            <a:chExt cx="11865493" cy="550954"/>
          </a:xfrm>
        </p:grpSpPr>
        <p:sp>
          <p:nvSpPr>
            <p:cNvPr id="6623" name="Google Shape;6623;g1dfd49864dd_0_255"/>
            <p:cNvSpPr txBox="1"/>
            <p:nvPr/>
          </p:nvSpPr>
          <p:spPr>
            <a:xfrm>
              <a:off x="45776" y="3576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624" name="Google Shape;6624;g1dfd49864dd_0_255"/>
            <p:cNvSpPr txBox="1"/>
            <p:nvPr/>
          </p:nvSpPr>
          <p:spPr>
            <a:xfrm>
              <a:off x="1540869" y="34930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aumentar pontos devido a demanda de trabalho de uma coordenação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9" name="Shape 6629"/>
        <p:cNvGrpSpPr/>
        <p:nvPr/>
      </p:nvGrpSpPr>
      <p:grpSpPr>
        <a:xfrm>
          <a:off x="0" y="0"/>
          <a:ext cx="0" cy="0"/>
          <a:chOff x="0" y="0"/>
          <a:chExt cx="0" cy="0"/>
        </a:xfrm>
      </p:grpSpPr>
      <p:sp>
        <p:nvSpPr>
          <p:cNvPr id="6630" name="Google Shape;6630;g1dfd49864dd_0_27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631" name="Google Shape;6631;g1dfd49864dd_0_27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632" name="Google Shape;6632;g1dfd49864dd_0_27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633" name="Google Shape;6633;g1dfd49864dd_0_2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634" name="Google Shape;6634;g1dfd49864dd_0_27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635" name="Google Shape;6635;g1dfd49864dd_0_27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636" name="Google Shape;6636;g1dfd49864dd_0_27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637" name="Google Shape;6637;g1dfd49864dd_0_27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6638" name="Google Shape;6638;g1dfd49864dd_0_274"/>
          <p:cNvGrpSpPr/>
          <p:nvPr/>
        </p:nvGrpSpPr>
        <p:grpSpPr>
          <a:xfrm>
            <a:off x="70903" y="3578566"/>
            <a:ext cx="11865493" cy="923400"/>
            <a:chOff x="45776" y="2966034"/>
            <a:chExt cx="11865493" cy="923400"/>
          </a:xfrm>
        </p:grpSpPr>
        <p:sp>
          <p:nvSpPr>
            <p:cNvPr id="6639" name="Google Shape;6639;g1dfd49864dd_0_274"/>
            <p:cNvSpPr txBox="1"/>
            <p:nvPr/>
          </p:nvSpPr>
          <p:spPr>
            <a:xfrm>
              <a:off x="45776" y="3268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640" name="Google Shape;6640;g1dfd49864dd_0_274"/>
            <p:cNvSpPr txBox="1"/>
            <p:nvPr/>
          </p:nvSpPr>
          <p:spPr>
            <a:xfrm>
              <a:off x="1540869" y="296603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a:t>
              </a:r>
              <a:r>
                <a:rPr lang="pt-BR" sz="1800">
                  <a:solidFill>
                    <a:schemeClr val="dk1"/>
                  </a:solidFill>
                  <a:latin typeface="Calibri"/>
                  <a:ea typeface="Calibri"/>
                  <a:cs typeface="Calibri"/>
                  <a:sym typeface="Calibri"/>
                </a:rPr>
                <a:t>Para a coordenação de Núcleo de Pesquisa, cadastrado no Diretório de Pesquisa do CNPq e certificado pela Instituição, o servidor docente poderá computar, em sua carga horária semanal de trabalho, </a:t>
              </a:r>
              <a:r>
                <a:rPr lang="pt-BR" sz="1800">
                  <a:solidFill>
                    <a:srgbClr val="0000FF"/>
                  </a:solidFill>
                  <a:latin typeface="Calibri"/>
                  <a:ea typeface="Calibri"/>
                  <a:cs typeface="Calibri"/>
                  <a:sym typeface="Calibri"/>
                </a:rPr>
                <a:t>6 (seis) pontos, limitado a 2 (dois) núcleos.</a:t>
              </a:r>
              <a:endParaRPr sz="1800">
                <a:solidFill>
                  <a:srgbClr val="0000FF"/>
                </a:solidFill>
                <a:latin typeface="Calibri"/>
                <a:ea typeface="Calibri"/>
                <a:cs typeface="Calibri"/>
                <a:sym typeface="Calibri"/>
              </a:endParaRPr>
            </a:p>
          </p:txBody>
        </p:sp>
      </p:grpSp>
      <p:grpSp>
        <p:nvGrpSpPr>
          <p:cNvPr id="6641" name="Google Shape;6641;g1dfd49864dd_0_274"/>
          <p:cNvGrpSpPr/>
          <p:nvPr/>
        </p:nvGrpSpPr>
        <p:grpSpPr>
          <a:xfrm>
            <a:off x="70903" y="5250238"/>
            <a:ext cx="11865493" cy="467100"/>
            <a:chOff x="45776" y="3576866"/>
            <a:chExt cx="11865493" cy="467100"/>
          </a:xfrm>
        </p:grpSpPr>
        <p:sp>
          <p:nvSpPr>
            <p:cNvPr id="6642" name="Google Shape;6642;g1dfd49864dd_0_274"/>
            <p:cNvSpPr txBox="1"/>
            <p:nvPr/>
          </p:nvSpPr>
          <p:spPr>
            <a:xfrm>
              <a:off x="45776" y="3576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643" name="Google Shape;6643;g1dfd49864dd_0_274"/>
            <p:cNvSpPr txBox="1"/>
            <p:nvPr/>
          </p:nvSpPr>
          <p:spPr>
            <a:xfrm>
              <a:off x="1540869" y="35768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Consideramos que 02 pontos e apenas um núcleo é muito pouco para as atividades que já exercemos.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8" name="Shape 6648"/>
        <p:cNvGrpSpPr/>
        <p:nvPr/>
      </p:nvGrpSpPr>
      <p:grpSpPr>
        <a:xfrm>
          <a:off x="0" y="0"/>
          <a:ext cx="0" cy="0"/>
          <a:chOff x="0" y="0"/>
          <a:chExt cx="0" cy="0"/>
        </a:xfrm>
      </p:grpSpPr>
      <p:sp>
        <p:nvSpPr>
          <p:cNvPr id="6649" name="Google Shape;6649;g1dfd49864dd_0_29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650" name="Google Shape;6650;g1dfd49864dd_0_29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651" name="Google Shape;6651;g1dfd49864dd_0_29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652" name="Google Shape;6652;g1dfd49864dd_0_2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653" name="Google Shape;6653;g1dfd49864dd_0_29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654" name="Google Shape;6654;g1dfd49864dd_0_29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coordenação de Núcleo de Pesquisa, cadastrado no Diretório do CNPq e certificado pela Instituição, o servidor docente poderá computar, em sua carga horária semanal de trabalho, 2 (dois) pontos, limitado a 1 (um) núcleo. </a:t>
            </a:r>
            <a:endParaRPr b="0" i="0" sz="2000" u="none" strike="noStrike">
              <a:solidFill>
                <a:schemeClr val="dk1"/>
              </a:solidFill>
              <a:latin typeface="Calibri"/>
              <a:ea typeface="Calibri"/>
              <a:cs typeface="Calibri"/>
              <a:sym typeface="Calibri"/>
            </a:endParaRPr>
          </a:p>
        </p:txBody>
      </p:sp>
      <p:sp>
        <p:nvSpPr>
          <p:cNvPr id="6655" name="Google Shape;6655;g1dfd49864dd_0_29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656" name="Google Shape;6656;g1dfd49864dd_0_2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6657" name="Google Shape;6657;g1dfd49864dd_0_294"/>
          <p:cNvGrpSpPr/>
          <p:nvPr/>
        </p:nvGrpSpPr>
        <p:grpSpPr>
          <a:xfrm>
            <a:off x="70903" y="3578566"/>
            <a:ext cx="11865493" cy="923400"/>
            <a:chOff x="45776" y="2966034"/>
            <a:chExt cx="11865493" cy="923400"/>
          </a:xfrm>
        </p:grpSpPr>
        <p:sp>
          <p:nvSpPr>
            <p:cNvPr id="6658" name="Google Shape;6658;g1dfd49864dd_0_294"/>
            <p:cNvSpPr txBox="1"/>
            <p:nvPr/>
          </p:nvSpPr>
          <p:spPr>
            <a:xfrm>
              <a:off x="45776" y="3268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659" name="Google Shape;6659;g1dfd49864dd_0_294"/>
            <p:cNvSpPr txBox="1"/>
            <p:nvPr/>
          </p:nvSpPr>
          <p:spPr>
            <a:xfrm>
              <a:off x="1540869" y="296603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34º. Para a coordenação de Núcleo de Pesquisa, cadastrado no Diretório de Pesquisa do CNPq e certificado pela Instituição, o servidor docente poderá computar, em sua carga horária semanal de trabalho, </a:t>
              </a:r>
              <a:r>
                <a:rPr lang="pt-BR" sz="1800">
                  <a:solidFill>
                    <a:srgbClr val="0000FF"/>
                  </a:solidFill>
                  <a:latin typeface="Calibri"/>
                  <a:ea typeface="Calibri"/>
                  <a:cs typeface="Calibri"/>
                  <a:sym typeface="Calibri"/>
                </a:rPr>
                <a:t>4 (quatro) pontos, limitado a 2 (dois) núcleos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660" name="Google Shape;6660;g1dfd49864dd_0_294"/>
          <p:cNvGrpSpPr/>
          <p:nvPr/>
        </p:nvGrpSpPr>
        <p:grpSpPr>
          <a:xfrm>
            <a:off x="70903" y="5070859"/>
            <a:ext cx="11865493" cy="646500"/>
            <a:chOff x="45776" y="3397487"/>
            <a:chExt cx="11865493" cy="646500"/>
          </a:xfrm>
        </p:grpSpPr>
        <p:sp>
          <p:nvSpPr>
            <p:cNvPr id="6661" name="Google Shape;6661;g1dfd49864dd_0_294"/>
            <p:cNvSpPr txBox="1"/>
            <p:nvPr/>
          </p:nvSpPr>
          <p:spPr>
            <a:xfrm>
              <a:off x="45776" y="3576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662" name="Google Shape;6662;g1dfd49864dd_0_294"/>
            <p:cNvSpPr txBox="1"/>
            <p:nvPr/>
          </p:nvSpPr>
          <p:spPr>
            <a:xfrm>
              <a:off x="1540869" y="3397487"/>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Ampliação de quantitativo adequando-se ao máximo de participação previstas pelo Conselho Nacional de Desenvolvimento Científico e tecnológico.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7" name="Shape 6667"/>
        <p:cNvGrpSpPr/>
        <p:nvPr/>
      </p:nvGrpSpPr>
      <p:grpSpPr>
        <a:xfrm>
          <a:off x="0" y="0"/>
          <a:ext cx="0" cy="0"/>
          <a:chOff x="0" y="0"/>
          <a:chExt cx="0" cy="0"/>
        </a:xfrm>
      </p:grpSpPr>
      <p:sp>
        <p:nvSpPr>
          <p:cNvPr id="6668" name="Google Shape;6668;p10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669" name="Google Shape;6669;p10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670" name="Google Shape;6670;p10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671" name="Google Shape;6671;p10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672" name="Google Shape;6672;p10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673" name="Google Shape;6673;p103"/>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674" name="Google Shape;6674;p10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6675" name="Google Shape;6675;p103"/>
          <p:cNvSpPr txBox="1"/>
          <p:nvPr/>
        </p:nvSpPr>
        <p:spPr>
          <a:xfrm>
            <a:off x="6289876" y="1305000"/>
            <a:ext cx="3520800" cy="467100"/>
          </a:xfrm>
          <a:prstGeom prst="rect">
            <a:avLst/>
          </a:prstGeom>
          <a:solidFill>
            <a:schemeClr val="lt1">
              <a:alpha val="52941"/>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 e Goiânia Oeste</a:t>
            </a:r>
            <a:endParaRPr sz="2200">
              <a:solidFill>
                <a:schemeClr val="dk1"/>
              </a:solidFill>
              <a:latin typeface="Calibri"/>
              <a:ea typeface="Calibri"/>
              <a:cs typeface="Calibri"/>
              <a:sym typeface="Calibri"/>
            </a:endParaRPr>
          </a:p>
        </p:txBody>
      </p:sp>
      <p:grpSp>
        <p:nvGrpSpPr>
          <p:cNvPr id="6676" name="Google Shape;6676;p103"/>
          <p:cNvGrpSpPr/>
          <p:nvPr/>
        </p:nvGrpSpPr>
        <p:grpSpPr>
          <a:xfrm>
            <a:off x="154173" y="4581988"/>
            <a:ext cx="11880468" cy="695421"/>
            <a:chOff x="45776" y="3973141"/>
            <a:chExt cx="11880468" cy="695421"/>
          </a:xfrm>
        </p:grpSpPr>
        <p:sp>
          <p:nvSpPr>
            <p:cNvPr id="6677" name="Google Shape;6677;p10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678" name="Google Shape;6678;p103"/>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Questões contempladas nos artigos anteriores (Anápolis); As alterações se fazem necessárias para atender à nova lógica de organização que está sendo proposta (Goiânia Oeste)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3" name="Shape 6683"/>
        <p:cNvGrpSpPr/>
        <p:nvPr/>
      </p:nvGrpSpPr>
      <p:grpSpPr>
        <a:xfrm>
          <a:off x="0" y="0"/>
          <a:ext cx="0" cy="0"/>
          <a:chOff x="0" y="0"/>
          <a:chExt cx="0" cy="0"/>
        </a:xfrm>
      </p:grpSpPr>
      <p:sp>
        <p:nvSpPr>
          <p:cNvPr id="6684" name="Google Shape;6684;p104"/>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685" name="Google Shape;6685;p10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686" name="Google Shape;6686;p10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687" name="Google Shape;6687;p10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688" name="Google Shape;6688;p104"/>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689" name="Google Shape;6689;p104"/>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690" name="Google Shape;6690;p10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691" name="Google Shape;6691;p10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6692" name="Google Shape;6692;p104"/>
          <p:cNvGrpSpPr/>
          <p:nvPr/>
        </p:nvGrpSpPr>
        <p:grpSpPr>
          <a:xfrm>
            <a:off x="70903" y="4157541"/>
            <a:ext cx="11880468" cy="923400"/>
            <a:chOff x="45776" y="3545009"/>
            <a:chExt cx="11880468" cy="923400"/>
          </a:xfrm>
        </p:grpSpPr>
        <p:sp>
          <p:nvSpPr>
            <p:cNvPr id="6693" name="Google Shape;6693;p10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694" name="Google Shape;6694;p104"/>
            <p:cNvSpPr txBox="1"/>
            <p:nvPr/>
          </p:nvSpPr>
          <p:spPr>
            <a:xfrm>
              <a:off x="1555844" y="35450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O servidor docente que tiver participação em Núcleo de Pesquisa, cadastrado no CNPq e certificado pela Instituição, poderá computar, em sua carga horária semanal de trabalho, </a:t>
              </a:r>
              <a:r>
                <a:rPr lang="pt-BR" sz="1800">
                  <a:solidFill>
                    <a:srgbClr val="0000FF"/>
                  </a:solidFill>
                  <a:latin typeface="Calibri"/>
                  <a:ea typeface="Calibri"/>
                  <a:cs typeface="Calibri"/>
                  <a:sym typeface="Calibri"/>
                </a:rPr>
                <a:t>4 (quatro) pontos</a:t>
              </a:r>
              <a:r>
                <a:rPr lang="pt-BR" sz="1800">
                  <a:solidFill>
                    <a:schemeClr val="dk1"/>
                  </a:solidFill>
                  <a:latin typeface="Calibri"/>
                  <a:ea typeface="Calibri"/>
                  <a:cs typeface="Calibri"/>
                  <a:sym typeface="Calibri"/>
                </a:rPr>
                <a:t>, limitado a 2 (dois) núcleos.</a:t>
              </a:r>
              <a:endParaRPr sz="1800">
                <a:solidFill>
                  <a:schemeClr val="dk1"/>
                </a:solidFill>
                <a:latin typeface="Calibri"/>
                <a:ea typeface="Calibri"/>
                <a:cs typeface="Calibri"/>
                <a:sym typeface="Calibri"/>
              </a:endParaRPr>
            </a:p>
          </p:txBody>
        </p:sp>
      </p:grpSp>
      <p:grpSp>
        <p:nvGrpSpPr>
          <p:cNvPr id="6695" name="Google Shape;6695;p104"/>
          <p:cNvGrpSpPr/>
          <p:nvPr/>
        </p:nvGrpSpPr>
        <p:grpSpPr>
          <a:xfrm>
            <a:off x="70903" y="5646513"/>
            <a:ext cx="11880603" cy="467175"/>
            <a:chOff x="45776" y="3973141"/>
            <a:chExt cx="11880603" cy="467175"/>
          </a:xfrm>
        </p:grpSpPr>
        <p:sp>
          <p:nvSpPr>
            <p:cNvPr id="6696" name="Google Shape;6696;p10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697" name="Google Shape;6697;p104"/>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2" name="Shape 6702"/>
        <p:cNvGrpSpPr/>
        <p:nvPr/>
      </p:nvGrpSpPr>
      <p:grpSpPr>
        <a:xfrm>
          <a:off x="0" y="0"/>
          <a:ext cx="0" cy="0"/>
          <a:chOff x="0" y="0"/>
          <a:chExt cx="0" cy="0"/>
        </a:xfrm>
      </p:grpSpPr>
      <p:sp>
        <p:nvSpPr>
          <p:cNvPr id="6703" name="Google Shape;6703;g1dfd49864dd_0_31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704" name="Google Shape;6704;g1dfd49864dd_0_31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705" name="Google Shape;6705;g1dfd49864dd_0_31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706" name="Google Shape;6706;g1dfd49864dd_0_3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707" name="Google Shape;6707;g1dfd49864dd_0_31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708" name="Google Shape;6708;g1dfd49864dd_0_31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709" name="Google Shape;6709;g1dfd49864dd_0_31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710" name="Google Shape;6710;g1dfd49864dd_0_31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6711" name="Google Shape;6711;g1dfd49864dd_0_317"/>
          <p:cNvGrpSpPr/>
          <p:nvPr/>
        </p:nvGrpSpPr>
        <p:grpSpPr>
          <a:xfrm>
            <a:off x="70903" y="4157541"/>
            <a:ext cx="11880468" cy="923400"/>
            <a:chOff x="45776" y="3545009"/>
            <a:chExt cx="11880468" cy="923400"/>
          </a:xfrm>
        </p:grpSpPr>
        <p:sp>
          <p:nvSpPr>
            <p:cNvPr id="6712" name="Google Shape;6712;g1dfd49864dd_0_31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713" name="Google Shape;6713;g1dfd49864dd_0_317"/>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a:t>
              </a:r>
              <a:r>
                <a:rPr lang="pt-BR" sz="1800">
                  <a:solidFill>
                    <a:schemeClr val="dk1"/>
                  </a:solidFill>
                  <a:latin typeface="Calibri"/>
                  <a:ea typeface="Calibri"/>
                  <a:cs typeface="Calibri"/>
                  <a:sym typeface="Calibri"/>
                </a:rPr>
                <a:t>O servidor docente que tiver participação em Núcleo de Pesquisa </a:t>
              </a:r>
              <a:r>
                <a:rPr lang="pt-BR" sz="1800">
                  <a:solidFill>
                    <a:srgbClr val="0000FF"/>
                  </a:solidFill>
                  <a:latin typeface="Calibri"/>
                  <a:ea typeface="Calibri"/>
                  <a:cs typeface="Calibri"/>
                  <a:sym typeface="Calibri"/>
                </a:rPr>
                <a:t>certificado pela Instituição e cadastrado como grupo de pesquisa no Diretório de grupos de pesquisa do CNPq</a:t>
              </a:r>
              <a:r>
                <a:rPr lang="pt-BR" sz="1800">
                  <a:solidFill>
                    <a:schemeClr val="dk1"/>
                  </a:solidFill>
                  <a:latin typeface="Calibri"/>
                  <a:ea typeface="Calibri"/>
                  <a:cs typeface="Calibri"/>
                  <a:sym typeface="Calibri"/>
                </a:rPr>
                <a:t>, poderá computar, em sua carga horária semanal de trabalho 1 (um) ponto, limitado a 2 (dois) núcleos</a:t>
              </a:r>
              <a:endParaRPr sz="1800">
                <a:solidFill>
                  <a:schemeClr val="dk1"/>
                </a:solidFill>
                <a:latin typeface="Calibri"/>
                <a:ea typeface="Calibri"/>
                <a:cs typeface="Calibri"/>
                <a:sym typeface="Calibri"/>
              </a:endParaRPr>
            </a:p>
          </p:txBody>
        </p:sp>
      </p:grpSp>
      <p:grpSp>
        <p:nvGrpSpPr>
          <p:cNvPr id="6714" name="Google Shape;6714;g1dfd49864dd_0_317"/>
          <p:cNvGrpSpPr/>
          <p:nvPr/>
        </p:nvGrpSpPr>
        <p:grpSpPr>
          <a:xfrm>
            <a:off x="70903" y="5556834"/>
            <a:ext cx="11865493" cy="646500"/>
            <a:chOff x="45776" y="3883462"/>
            <a:chExt cx="11865493" cy="646500"/>
          </a:xfrm>
        </p:grpSpPr>
        <p:sp>
          <p:nvSpPr>
            <p:cNvPr id="6715" name="Google Shape;6715;g1dfd49864dd_0_31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716" name="Google Shape;6716;g1dfd49864dd_0_317"/>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Existe uma discrepância entre as nomenclaturas adotadas pelo IFG e pelo CNPq. O que o IFG chama de núcleo, o CNPq chama de grupo. A redação da forma proposta evita confusão entre os termos.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1" name="Shape 6721"/>
        <p:cNvGrpSpPr/>
        <p:nvPr/>
      </p:nvGrpSpPr>
      <p:grpSpPr>
        <a:xfrm>
          <a:off x="0" y="0"/>
          <a:ext cx="0" cy="0"/>
          <a:chOff x="0" y="0"/>
          <a:chExt cx="0" cy="0"/>
        </a:xfrm>
      </p:grpSpPr>
      <p:sp>
        <p:nvSpPr>
          <p:cNvPr id="6722" name="Google Shape;6722;g1dfd49864dd_0_33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723" name="Google Shape;6723;g1dfd49864dd_0_33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724" name="Google Shape;6724;g1dfd49864dd_0_33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725" name="Google Shape;6725;g1dfd49864dd_0_3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726" name="Google Shape;6726;g1dfd49864dd_0_33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727" name="Google Shape;6727;g1dfd49864dd_0_33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728" name="Google Shape;6728;g1dfd49864dd_0_33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729" name="Google Shape;6729;g1dfd49864dd_0_33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6730" name="Google Shape;6730;g1dfd49864dd_0_337"/>
          <p:cNvGrpSpPr/>
          <p:nvPr/>
        </p:nvGrpSpPr>
        <p:grpSpPr>
          <a:xfrm>
            <a:off x="70903" y="4157541"/>
            <a:ext cx="11880468" cy="923400"/>
            <a:chOff x="45776" y="3545009"/>
            <a:chExt cx="11880468" cy="923400"/>
          </a:xfrm>
        </p:grpSpPr>
        <p:sp>
          <p:nvSpPr>
            <p:cNvPr id="6731" name="Google Shape;6731;g1dfd49864dd_0_3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732" name="Google Shape;6732;g1dfd49864dd_0_337"/>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a:t>
              </a:r>
              <a:r>
                <a:rPr lang="pt-BR" sz="1800">
                  <a:solidFill>
                    <a:schemeClr val="dk1"/>
                  </a:solidFill>
                  <a:latin typeface="Calibri"/>
                  <a:ea typeface="Calibri"/>
                  <a:cs typeface="Calibri"/>
                  <a:sym typeface="Calibri"/>
                </a:rPr>
                <a:t>O servidor docente que tiver participação em Núcleo de Pesquisa, cadastrado no CNPq e certificado pela Instituição, poderá computar, em sua carga horária semanal de trabalho, </a:t>
              </a:r>
              <a:r>
                <a:rPr lang="pt-BR" sz="1800">
                  <a:solidFill>
                    <a:srgbClr val="0000FF"/>
                  </a:solidFill>
                  <a:latin typeface="Calibri"/>
                  <a:ea typeface="Calibri"/>
                  <a:cs typeface="Calibri"/>
                  <a:sym typeface="Calibri"/>
                </a:rPr>
                <a:t>2 (dois) pontos</a:t>
              </a:r>
              <a:r>
                <a:rPr lang="pt-BR" sz="1800">
                  <a:solidFill>
                    <a:schemeClr val="dk1"/>
                  </a:solidFill>
                  <a:latin typeface="Calibri"/>
                  <a:ea typeface="Calibri"/>
                  <a:cs typeface="Calibri"/>
                  <a:sym typeface="Calibri"/>
                </a:rPr>
                <a:t>, limitado a 2 (dois) núcleos.</a:t>
              </a:r>
              <a:endParaRPr sz="1800">
                <a:solidFill>
                  <a:srgbClr val="0000FF"/>
                </a:solidFill>
                <a:latin typeface="Calibri"/>
                <a:ea typeface="Calibri"/>
                <a:cs typeface="Calibri"/>
                <a:sym typeface="Calibri"/>
              </a:endParaRPr>
            </a:p>
          </p:txBody>
        </p:sp>
      </p:grpSp>
      <p:grpSp>
        <p:nvGrpSpPr>
          <p:cNvPr id="6733" name="Google Shape;6733;g1dfd49864dd_0_337"/>
          <p:cNvGrpSpPr/>
          <p:nvPr/>
        </p:nvGrpSpPr>
        <p:grpSpPr>
          <a:xfrm>
            <a:off x="70903" y="5556834"/>
            <a:ext cx="11865493" cy="556779"/>
            <a:chOff x="45776" y="3883462"/>
            <a:chExt cx="11865493" cy="556779"/>
          </a:xfrm>
        </p:grpSpPr>
        <p:sp>
          <p:nvSpPr>
            <p:cNvPr id="6734" name="Google Shape;6734;g1dfd49864dd_0_3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735" name="Google Shape;6735;g1dfd49864dd_0_337"/>
            <p:cNvSpPr txBox="1"/>
            <p:nvPr/>
          </p:nvSpPr>
          <p:spPr>
            <a:xfrm>
              <a:off x="1540869" y="3883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Consideramos que apenas um ponto para dois núcleos é muito pouco.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1e0d4280c43_1_166"/>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712" name="Google Shape;712;g1e0d4280c43_1_16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13" name="Google Shape;713;g1e0d4280c43_1_16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14" name="Google Shape;714;g1e0d4280c43_1_16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15" name="Google Shape;715;g1e0d4280c43_1_166"/>
          <p:cNvSpPr txBox="1"/>
          <p:nvPr>
            <p:ph idx="1" type="body"/>
          </p:nvPr>
        </p:nvSpPr>
        <p:spPr>
          <a:xfrm>
            <a:off x="45775" y="1950121"/>
            <a:ext cx="1510200" cy="37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Font typeface="Century"/>
              <a:buNone/>
            </a:pPr>
            <a:r>
              <a:rPr b="1" lang="pt-BR" sz="1700">
                <a:latin typeface="Century"/>
                <a:ea typeface="Century"/>
                <a:cs typeface="Century"/>
                <a:sym typeface="Century"/>
              </a:rPr>
              <a:t>Texto Original </a:t>
            </a:r>
            <a:endParaRPr sz="1700"/>
          </a:p>
        </p:txBody>
      </p:sp>
      <p:sp>
        <p:nvSpPr>
          <p:cNvPr id="716" name="Google Shape;716;g1e0d4280c43_1_166"/>
          <p:cNvSpPr txBox="1"/>
          <p:nvPr/>
        </p:nvSpPr>
        <p:spPr>
          <a:xfrm>
            <a:off x="1555850" y="1944574"/>
            <a:ext cx="10370400" cy="369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g1e0d4280c43_1_16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718" name="Google Shape;718;g1e0d4280c43_1_16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719" name="Google Shape;719;g1e0d4280c43_1_166"/>
          <p:cNvGrpSpPr/>
          <p:nvPr/>
        </p:nvGrpSpPr>
        <p:grpSpPr>
          <a:xfrm>
            <a:off x="45775" y="3275794"/>
            <a:ext cx="11880468" cy="631521"/>
            <a:chOff x="91539" y="2213451"/>
            <a:chExt cx="11880468" cy="562803"/>
          </a:xfrm>
        </p:grpSpPr>
        <p:sp>
          <p:nvSpPr>
            <p:cNvPr id="720" name="Google Shape;720;g1e0d4280c43_1_166"/>
            <p:cNvSpPr txBox="1"/>
            <p:nvPr/>
          </p:nvSpPr>
          <p:spPr>
            <a:xfrm>
              <a:off x="91538" y="221345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21" name="Google Shape;721;g1e0d4280c43_1_166"/>
            <p:cNvSpPr txBox="1"/>
            <p:nvPr/>
          </p:nvSpPr>
          <p:spPr>
            <a:xfrm>
              <a:off x="1601607" y="2227554"/>
              <a:ext cx="10370400" cy="548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b="1" lang="pt-BR" sz="1700">
                  <a:solidFill>
                    <a:schemeClr val="dk1"/>
                  </a:solidFill>
                  <a:latin typeface="Calibri"/>
                  <a:ea typeface="Calibri"/>
                  <a:cs typeface="Calibri"/>
                  <a:sym typeface="Calibri"/>
                </a:rPr>
                <a:t>Inclusão de parágrafo: A organização do trabalho docente deverá respeitar a indissociabilidade entre ensino, pesquisa e extensão conforme Art. 7º da Lei 11.892/08 e Art. 2º da Lei 12.772/12.</a:t>
              </a:r>
              <a:endParaRPr b="1" sz="1600">
                <a:solidFill>
                  <a:schemeClr val="dk1"/>
                </a:solidFill>
                <a:latin typeface="Calibri"/>
                <a:ea typeface="Calibri"/>
                <a:cs typeface="Calibri"/>
                <a:sym typeface="Calibri"/>
              </a:endParaRPr>
            </a:p>
          </p:txBody>
        </p:sp>
      </p:grpSp>
      <p:grpSp>
        <p:nvGrpSpPr>
          <p:cNvPr id="722" name="Google Shape;722;g1e0d4280c43_1_166"/>
          <p:cNvGrpSpPr/>
          <p:nvPr/>
        </p:nvGrpSpPr>
        <p:grpSpPr>
          <a:xfrm>
            <a:off x="3" y="4362338"/>
            <a:ext cx="11880606" cy="910946"/>
            <a:chOff x="-25124" y="2688966"/>
            <a:chExt cx="11880606" cy="910946"/>
          </a:xfrm>
        </p:grpSpPr>
        <p:sp>
          <p:nvSpPr>
            <p:cNvPr id="723" name="Google Shape;723;g1e0d4280c43_1_166"/>
            <p:cNvSpPr txBox="1"/>
            <p:nvPr/>
          </p:nvSpPr>
          <p:spPr>
            <a:xfrm>
              <a:off x="-25124" y="2688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24" name="Google Shape;724;g1e0d4280c43_1_166"/>
            <p:cNvSpPr txBox="1"/>
            <p:nvPr/>
          </p:nvSpPr>
          <p:spPr>
            <a:xfrm>
              <a:off x="1485082" y="2814812"/>
              <a:ext cx="10370400" cy="78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b="1" lang="pt-BR" sz="1900">
                  <a:solidFill>
                    <a:schemeClr val="dk1"/>
                  </a:solidFill>
                  <a:latin typeface="Calibri"/>
                  <a:ea typeface="Calibri"/>
                  <a:cs typeface="Calibri"/>
                  <a:sym typeface="Calibri"/>
                </a:rPr>
                <a:t>Deixar claro a indissociabilidade do ensino, pesquisa e extensão.</a:t>
              </a:r>
              <a:endParaRPr b="1" sz="1900">
                <a:solidFill>
                  <a:schemeClr val="dk1"/>
                </a:solidFill>
                <a:latin typeface="Calibri"/>
                <a:ea typeface="Calibri"/>
                <a:cs typeface="Calibri"/>
                <a:sym typeface="Calibri"/>
              </a:endParaRPr>
            </a:p>
            <a:p>
              <a:pPr indent="0" lvl="0" marL="0" rtl="0" algn="just">
                <a:spcBef>
                  <a:spcPts val="0"/>
                </a:spcBef>
                <a:spcAft>
                  <a:spcPts val="0"/>
                </a:spcAft>
                <a:buClr>
                  <a:schemeClr val="dk2"/>
                </a:buClr>
                <a:buSzPts val="1100"/>
                <a:buFont typeface="Arial"/>
                <a:buNone/>
              </a:pPr>
              <a:r>
                <a:t/>
              </a:r>
              <a:endParaRPr b="1" sz="1300">
                <a:solidFill>
                  <a:schemeClr val="dk1"/>
                </a:solidFill>
                <a:latin typeface="Calibri"/>
                <a:ea typeface="Calibri"/>
                <a:cs typeface="Calibri"/>
                <a:sym typeface="Calibri"/>
              </a:endParaRPr>
            </a:p>
            <a:p>
              <a:pPr indent="0" lvl="0" marL="0" rtl="0" algn="just">
                <a:spcBef>
                  <a:spcPts val="0"/>
                </a:spcBef>
                <a:spcAft>
                  <a:spcPts val="0"/>
                </a:spcAft>
                <a:buSzPts val="1100"/>
                <a:buNone/>
              </a:pPr>
              <a:r>
                <a:t/>
              </a:r>
              <a:endParaRPr b="1" sz="1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0" name="Shape 6740"/>
        <p:cNvGrpSpPr/>
        <p:nvPr/>
      </p:nvGrpSpPr>
      <p:grpSpPr>
        <a:xfrm>
          <a:off x="0" y="0"/>
          <a:ext cx="0" cy="0"/>
          <a:chOff x="0" y="0"/>
          <a:chExt cx="0" cy="0"/>
        </a:xfrm>
      </p:grpSpPr>
      <p:sp>
        <p:nvSpPr>
          <p:cNvPr id="6741" name="Google Shape;6741;g1dfd49864dd_0_41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742" name="Google Shape;6742;g1dfd49864dd_0_41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743" name="Google Shape;6743;g1dfd49864dd_0_41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744" name="Google Shape;6744;g1dfd49864dd_0_4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745" name="Google Shape;6745;g1dfd49864dd_0_41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746" name="Google Shape;6746;g1dfd49864dd_0_41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747" name="Google Shape;6747;g1dfd49864dd_0_41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748" name="Google Shape;6748;g1dfd49864dd_0_41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6749" name="Google Shape;6749;g1dfd49864dd_0_415"/>
          <p:cNvGrpSpPr/>
          <p:nvPr/>
        </p:nvGrpSpPr>
        <p:grpSpPr>
          <a:xfrm>
            <a:off x="70903" y="4157541"/>
            <a:ext cx="11880468" cy="895232"/>
            <a:chOff x="45776" y="3545009"/>
            <a:chExt cx="11880468" cy="895232"/>
          </a:xfrm>
        </p:grpSpPr>
        <p:sp>
          <p:nvSpPr>
            <p:cNvPr id="6750" name="Google Shape;6750;g1dfd49864dd_0_41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751" name="Google Shape;6751;g1dfd49864dd_0_415"/>
            <p:cNvSpPr txBox="1"/>
            <p:nvPr/>
          </p:nvSpPr>
          <p:spPr>
            <a:xfrm>
              <a:off x="1555844" y="354500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O servidor docente que tiver participação em Grupo de Pesquisa,</a:t>
              </a:r>
              <a:r>
                <a:rPr lang="pt-BR" sz="1800">
                  <a:solidFill>
                    <a:srgbClr val="0000FF"/>
                  </a:solidFill>
                  <a:latin typeface="Calibri"/>
                  <a:ea typeface="Calibri"/>
                  <a:cs typeface="Calibri"/>
                  <a:sym typeface="Calibri"/>
                </a:rPr>
                <a:t> cadastrado no CNPq, poderá computar, em sua carga horária semanal de trabalho, 2(dois) pontos, limitado a 2 (dois) grupos.</a:t>
              </a:r>
              <a:endParaRPr sz="1800">
                <a:solidFill>
                  <a:srgbClr val="0000FF"/>
                </a:solidFill>
                <a:latin typeface="Calibri"/>
                <a:ea typeface="Calibri"/>
                <a:cs typeface="Calibri"/>
                <a:sym typeface="Calibri"/>
              </a:endParaRPr>
            </a:p>
          </p:txBody>
        </p:sp>
      </p:grpSp>
      <p:grpSp>
        <p:nvGrpSpPr>
          <p:cNvPr id="6752" name="Google Shape;6752;g1dfd49864dd_0_415"/>
          <p:cNvGrpSpPr/>
          <p:nvPr/>
        </p:nvGrpSpPr>
        <p:grpSpPr>
          <a:xfrm>
            <a:off x="70903" y="5556834"/>
            <a:ext cx="11865493" cy="646500"/>
            <a:chOff x="45776" y="3883462"/>
            <a:chExt cx="11865493" cy="646500"/>
          </a:xfrm>
        </p:grpSpPr>
        <p:sp>
          <p:nvSpPr>
            <p:cNvPr id="6753" name="Google Shape;6753;g1dfd49864dd_0_41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754" name="Google Shape;6754;g1dfd49864dd_0_415"/>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Simplificação do texto e Ampliar a participação em grupos de pesquisa de outras instituições fortalecendo a pesquisa no IFG.</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9" name="Shape 6759"/>
        <p:cNvGrpSpPr/>
        <p:nvPr/>
      </p:nvGrpSpPr>
      <p:grpSpPr>
        <a:xfrm>
          <a:off x="0" y="0"/>
          <a:ext cx="0" cy="0"/>
          <a:chOff x="0" y="0"/>
          <a:chExt cx="0" cy="0"/>
        </a:xfrm>
      </p:grpSpPr>
      <p:sp>
        <p:nvSpPr>
          <p:cNvPr id="6760" name="Google Shape;6760;g1dfd49864dd_0_35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761" name="Google Shape;6761;g1dfd49864dd_0_35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762" name="Google Shape;6762;g1dfd49864dd_0_35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763" name="Google Shape;6763;g1dfd49864dd_0_35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764" name="Google Shape;6764;g1dfd49864dd_0_35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765" name="Google Shape;6765;g1dfd49864dd_0_35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766" name="Google Shape;6766;g1dfd49864dd_0_35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767" name="Google Shape;6767;g1dfd49864dd_0_35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6768" name="Google Shape;6768;g1dfd49864dd_0_357"/>
          <p:cNvGrpSpPr/>
          <p:nvPr/>
        </p:nvGrpSpPr>
        <p:grpSpPr>
          <a:xfrm>
            <a:off x="70903" y="4157541"/>
            <a:ext cx="11880468" cy="895232"/>
            <a:chOff x="45776" y="3545009"/>
            <a:chExt cx="11880468" cy="895232"/>
          </a:xfrm>
        </p:grpSpPr>
        <p:sp>
          <p:nvSpPr>
            <p:cNvPr id="6769" name="Google Shape;6769;g1dfd49864dd_0_35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770" name="Google Shape;6770;g1dfd49864dd_0_357"/>
            <p:cNvSpPr txBox="1"/>
            <p:nvPr/>
          </p:nvSpPr>
          <p:spPr>
            <a:xfrm>
              <a:off x="1555844" y="354500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O servidor docente que tiver participação em Núcleo de Pesquisa, cadastrado no CNPq e certificado pela Instituição, poderá computar, em sua carga horária semanal de trabalho, </a:t>
              </a:r>
              <a:r>
                <a:rPr lang="pt-BR" sz="1800">
                  <a:solidFill>
                    <a:srgbClr val="0000FF"/>
                  </a:solidFill>
                  <a:latin typeface="Calibri"/>
                  <a:ea typeface="Calibri"/>
                  <a:cs typeface="Calibri"/>
                  <a:sym typeface="Calibri"/>
                </a:rPr>
                <a:t>2</a:t>
              </a:r>
              <a:r>
                <a:rPr lang="pt-BR" sz="1800">
                  <a:solidFill>
                    <a:srgbClr val="0000FF"/>
                  </a:solidFill>
                  <a:latin typeface="Calibri"/>
                  <a:ea typeface="Calibri"/>
                  <a:cs typeface="Calibri"/>
                  <a:sym typeface="Calibri"/>
                </a:rPr>
                <a:t> (dois) pontos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771" name="Google Shape;6771;g1dfd49864dd_0_357"/>
          <p:cNvGrpSpPr/>
          <p:nvPr/>
        </p:nvGrpSpPr>
        <p:grpSpPr>
          <a:xfrm>
            <a:off x="70903" y="5646513"/>
            <a:ext cx="11880468" cy="467100"/>
            <a:chOff x="45776" y="3973141"/>
            <a:chExt cx="11880468" cy="467100"/>
          </a:xfrm>
        </p:grpSpPr>
        <p:sp>
          <p:nvSpPr>
            <p:cNvPr id="6772" name="Google Shape;6772;g1dfd49864dd_0_35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773" name="Google Shape;6773;g1dfd49864dd_0_35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é necessário limitar.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8" name="Shape 6778"/>
        <p:cNvGrpSpPr/>
        <p:nvPr/>
      </p:nvGrpSpPr>
      <p:grpSpPr>
        <a:xfrm>
          <a:off x="0" y="0"/>
          <a:ext cx="0" cy="0"/>
          <a:chOff x="0" y="0"/>
          <a:chExt cx="0" cy="0"/>
        </a:xfrm>
      </p:grpSpPr>
      <p:sp>
        <p:nvSpPr>
          <p:cNvPr id="6779" name="Google Shape;6779;g1dfd49864dd_0_37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780" name="Google Shape;6780;g1dfd49864dd_0_37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781" name="Google Shape;6781;g1dfd49864dd_0_37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782" name="Google Shape;6782;g1dfd49864dd_0_37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783" name="Google Shape;6783;g1dfd49864dd_0_37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784" name="Google Shape;6784;g1dfd49864dd_0_37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785" name="Google Shape;6785;g1dfd49864dd_0_37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786" name="Google Shape;6786;g1dfd49864dd_0_37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6787" name="Google Shape;6787;g1dfd49864dd_0_376"/>
          <p:cNvGrpSpPr/>
          <p:nvPr/>
        </p:nvGrpSpPr>
        <p:grpSpPr>
          <a:xfrm>
            <a:off x="70903" y="4157541"/>
            <a:ext cx="11880468" cy="895232"/>
            <a:chOff x="45776" y="3545009"/>
            <a:chExt cx="11880468" cy="895232"/>
          </a:xfrm>
        </p:grpSpPr>
        <p:sp>
          <p:nvSpPr>
            <p:cNvPr id="6788" name="Google Shape;6788;g1dfd49864dd_0_37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789" name="Google Shape;6789;g1dfd49864dd_0_376"/>
            <p:cNvSpPr txBox="1"/>
            <p:nvPr/>
          </p:nvSpPr>
          <p:spPr>
            <a:xfrm>
              <a:off x="1555844" y="354500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O servidor docente que tiver participação em Núcleo de Pesquisa, cadastrado no CNPq poderá computar, em sua carga horária semanal de trabalho, </a:t>
              </a:r>
              <a:r>
                <a:rPr lang="pt-BR" sz="1800">
                  <a:solidFill>
                    <a:srgbClr val="0000FF"/>
                  </a:solidFill>
                  <a:latin typeface="Calibri"/>
                  <a:ea typeface="Calibri"/>
                  <a:cs typeface="Calibri"/>
                  <a:sym typeface="Calibri"/>
                </a:rPr>
                <a:t>2 (dois) pontos limitados a 2 (dois) núcleos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790" name="Google Shape;6790;g1dfd49864dd_0_376"/>
          <p:cNvGrpSpPr/>
          <p:nvPr/>
        </p:nvGrpSpPr>
        <p:grpSpPr>
          <a:xfrm>
            <a:off x="70903" y="5646513"/>
            <a:ext cx="11880468" cy="695421"/>
            <a:chOff x="45776" y="3973141"/>
            <a:chExt cx="11880468" cy="695421"/>
          </a:xfrm>
        </p:grpSpPr>
        <p:sp>
          <p:nvSpPr>
            <p:cNvPr id="6791" name="Google Shape;6791;g1dfd49864dd_0_37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792" name="Google Shape;6792;g1dfd49864dd_0_376"/>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Às vezes o docente participa em grupos de pesquisa fora da instituição onde gera trabalho e não é contabilizado.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7" name="Shape 6797"/>
        <p:cNvGrpSpPr/>
        <p:nvPr/>
      </p:nvGrpSpPr>
      <p:grpSpPr>
        <a:xfrm>
          <a:off x="0" y="0"/>
          <a:ext cx="0" cy="0"/>
          <a:chOff x="0" y="0"/>
          <a:chExt cx="0" cy="0"/>
        </a:xfrm>
      </p:grpSpPr>
      <p:sp>
        <p:nvSpPr>
          <p:cNvPr id="6798" name="Google Shape;6798;g1dfd49864dd_0_39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799" name="Google Shape;6799;g1dfd49864dd_0_39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800" name="Google Shape;6800;g1dfd49864dd_0_39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801" name="Google Shape;6801;g1dfd49864dd_0_3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802" name="Google Shape;6802;g1dfd49864dd_0_39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803" name="Google Shape;6803;g1dfd49864dd_0_39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804" name="Google Shape;6804;g1dfd49864dd_0_39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805" name="Google Shape;6805;g1dfd49864dd_0_39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6806" name="Google Shape;6806;g1dfd49864dd_0_395"/>
          <p:cNvGrpSpPr/>
          <p:nvPr/>
        </p:nvGrpSpPr>
        <p:grpSpPr>
          <a:xfrm>
            <a:off x="55903" y="3680041"/>
            <a:ext cx="11880493" cy="1200600"/>
            <a:chOff x="30776" y="3067509"/>
            <a:chExt cx="11880493" cy="1200600"/>
          </a:xfrm>
        </p:grpSpPr>
        <p:sp>
          <p:nvSpPr>
            <p:cNvPr id="6807" name="Google Shape;6807;g1dfd49864dd_0_395"/>
            <p:cNvSpPr txBox="1"/>
            <p:nvPr/>
          </p:nvSpPr>
          <p:spPr>
            <a:xfrm>
              <a:off x="30776" y="34342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808" name="Google Shape;6808;g1dfd49864dd_0_395"/>
            <p:cNvSpPr txBox="1"/>
            <p:nvPr/>
          </p:nvSpPr>
          <p:spPr>
            <a:xfrm>
              <a:off x="1540869" y="3067509"/>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a:t>
              </a:r>
              <a:r>
                <a:rPr lang="pt-BR" sz="1800">
                  <a:solidFill>
                    <a:schemeClr val="dk1"/>
                  </a:solidFill>
                  <a:latin typeface="Calibri"/>
                  <a:ea typeface="Calibri"/>
                  <a:cs typeface="Calibri"/>
                  <a:sym typeface="Calibri"/>
                </a:rPr>
                <a:t>O servidor docente que tiver participação em Núcleo de Pesquisa, cadastrado no CNPq e certificado p</a:t>
              </a:r>
              <a:r>
                <a:rPr lang="pt-BR" sz="1800">
                  <a:solidFill>
                    <a:srgbClr val="0000FF"/>
                  </a:solidFill>
                  <a:latin typeface="Calibri"/>
                  <a:ea typeface="Calibri"/>
                  <a:cs typeface="Calibri"/>
                  <a:sym typeface="Calibri"/>
                </a:rPr>
                <a:t>or Instituição pública de ensino, ou tiver participação em Grupos de Estudo vinculados ao Núcleo de Pesquisa</a:t>
              </a:r>
              <a:r>
                <a:rPr lang="pt-BR" sz="1800">
                  <a:solidFill>
                    <a:schemeClr val="dk1"/>
                  </a:solidFill>
                  <a:latin typeface="Calibri"/>
                  <a:ea typeface="Calibri"/>
                  <a:cs typeface="Calibri"/>
                  <a:sym typeface="Calibri"/>
                </a:rPr>
                <a:t>, poderá computar, em sua carga horária semanal de trabalho, 1 (um) ponto, limitado a 2 (dois) núcleos.</a:t>
              </a:r>
              <a:endParaRPr sz="1800">
                <a:solidFill>
                  <a:schemeClr val="dk1"/>
                </a:solidFill>
                <a:latin typeface="Calibri"/>
                <a:ea typeface="Calibri"/>
                <a:cs typeface="Calibri"/>
                <a:sym typeface="Calibri"/>
              </a:endParaRPr>
            </a:p>
          </p:txBody>
        </p:sp>
      </p:grpSp>
      <p:grpSp>
        <p:nvGrpSpPr>
          <p:cNvPr id="6809" name="Google Shape;6809;g1dfd49864dd_0_395"/>
          <p:cNvGrpSpPr/>
          <p:nvPr/>
        </p:nvGrpSpPr>
        <p:grpSpPr>
          <a:xfrm>
            <a:off x="70903" y="5333484"/>
            <a:ext cx="11865493" cy="923400"/>
            <a:chOff x="45776" y="3660112"/>
            <a:chExt cx="11865493" cy="923400"/>
          </a:xfrm>
        </p:grpSpPr>
        <p:sp>
          <p:nvSpPr>
            <p:cNvPr id="6810" name="Google Shape;6810;g1dfd49864dd_0_39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811" name="Google Shape;6811;g1dfd49864dd_0_395"/>
            <p:cNvSpPr txBox="1"/>
            <p:nvPr/>
          </p:nvSpPr>
          <p:spPr>
            <a:xfrm>
              <a:off x="1540869" y="36601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Deve-se ampliar para participação em núcleos de pesquisa certificados em quaisquer instituições públicas desde que cadastrados no CNPq, e também aos grupos de estudo desde que vinculados a um Núcleo de pesquisa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6" name="Shape 6816"/>
        <p:cNvGrpSpPr/>
        <p:nvPr/>
      </p:nvGrpSpPr>
      <p:grpSpPr>
        <a:xfrm>
          <a:off x="0" y="0"/>
          <a:ext cx="0" cy="0"/>
          <a:chOff x="0" y="0"/>
          <a:chExt cx="0" cy="0"/>
        </a:xfrm>
      </p:grpSpPr>
      <p:sp>
        <p:nvSpPr>
          <p:cNvPr id="6817" name="Google Shape;6817;g1dfd49864dd_0_43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818" name="Google Shape;6818;g1dfd49864dd_0_43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819" name="Google Shape;6819;g1dfd49864dd_0_43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820" name="Google Shape;6820;g1dfd49864dd_0_4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821" name="Google Shape;6821;g1dfd49864dd_0_43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822" name="Google Shape;6822;g1dfd49864dd_0_43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Núcleo de Pesquisa, cadastrado no CNPq e certificado pela Instituição, poderá computar, em sua carga horária semanal de trabalho, 1 (um) ponto, limitado a 2 (dois) núcleos. </a:t>
            </a:r>
            <a:endParaRPr b="0" i="0" sz="2000" u="none" strike="noStrike">
              <a:solidFill>
                <a:schemeClr val="dk1"/>
              </a:solidFill>
              <a:latin typeface="Calibri"/>
              <a:ea typeface="Calibri"/>
              <a:cs typeface="Calibri"/>
              <a:sym typeface="Calibri"/>
            </a:endParaRPr>
          </a:p>
        </p:txBody>
      </p:sp>
      <p:sp>
        <p:nvSpPr>
          <p:cNvPr id="6823" name="Google Shape;6823;g1dfd49864dd_0_43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6824" name="Google Shape;6824;g1dfd49864dd_0_43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6825" name="Google Shape;6825;g1dfd49864dd_0_435"/>
          <p:cNvGrpSpPr/>
          <p:nvPr/>
        </p:nvGrpSpPr>
        <p:grpSpPr>
          <a:xfrm>
            <a:off x="55903" y="3680041"/>
            <a:ext cx="11880493" cy="833857"/>
            <a:chOff x="30776" y="3067509"/>
            <a:chExt cx="11880493" cy="833857"/>
          </a:xfrm>
        </p:grpSpPr>
        <p:sp>
          <p:nvSpPr>
            <p:cNvPr id="6826" name="Google Shape;6826;g1dfd49864dd_0_435"/>
            <p:cNvSpPr txBox="1"/>
            <p:nvPr/>
          </p:nvSpPr>
          <p:spPr>
            <a:xfrm>
              <a:off x="30776" y="34342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827" name="Google Shape;6827;g1dfd49864dd_0_435"/>
            <p:cNvSpPr txBox="1"/>
            <p:nvPr/>
          </p:nvSpPr>
          <p:spPr>
            <a:xfrm>
              <a:off x="1540869" y="306750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35º. </a:t>
              </a:r>
              <a:r>
                <a:rPr lang="pt-BR" sz="1800">
                  <a:solidFill>
                    <a:schemeClr val="dk1"/>
                  </a:solidFill>
                  <a:latin typeface="Calibri"/>
                  <a:ea typeface="Calibri"/>
                  <a:cs typeface="Calibri"/>
                  <a:sym typeface="Calibri"/>
                </a:rPr>
                <a:t> O servidor docente que tiver participação em Núcleo de Pesquisa, cadastrado no CNPq, computará, em sua carga horária semanal de trabalho, 1 (um) ponto, limitado a </a:t>
              </a:r>
              <a:r>
                <a:rPr lang="pt-BR" sz="1800">
                  <a:solidFill>
                    <a:srgbClr val="0000FF"/>
                  </a:solidFill>
                  <a:latin typeface="Calibri"/>
                  <a:ea typeface="Calibri"/>
                  <a:cs typeface="Calibri"/>
                  <a:sym typeface="Calibri"/>
                </a:rPr>
                <a:t>3 (três) núcleos</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grpSp>
        <p:nvGrpSpPr>
          <p:cNvPr id="6828" name="Google Shape;6828;g1dfd49864dd_0_435"/>
          <p:cNvGrpSpPr/>
          <p:nvPr/>
        </p:nvGrpSpPr>
        <p:grpSpPr>
          <a:xfrm>
            <a:off x="70903" y="5333484"/>
            <a:ext cx="11865493" cy="780129"/>
            <a:chOff x="45776" y="3660112"/>
            <a:chExt cx="11865493" cy="780129"/>
          </a:xfrm>
        </p:grpSpPr>
        <p:sp>
          <p:nvSpPr>
            <p:cNvPr id="6829" name="Google Shape;6829;g1dfd49864dd_0_43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830" name="Google Shape;6830;g1dfd49864dd_0_435"/>
            <p:cNvSpPr txBox="1"/>
            <p:nvPr/>
          </p:nvSpPr>
          <p:spPr>
            <a:xfrm>
              <a:off x="1540869" y="36601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Ampliação da participação em consonância com o previsto pelo Conselho Nacional de Desenvolvimento Científico e Tecnológico.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5" name="Shape 6835"/>
        <p:cNvGrpSpPr/>
        <p:nvPr/>
      </p:nvGrpSpPr>
      <p:grpSpPr>
        <a:xfrm>
          <a:off x="0" y="0"/>
          <a:ext cx="0" cy="0"/>
          <a:chOff x="0" y="0"/>
          <a:chExt cx="0" cy="0"/>
        </a:xfrm>
      </p:grpSpPr>
      <p:sp>
        <p:nvSpPr>
          <p:cNvPr id="6836" name="Google Shape;6836;p10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837" name="Google Shape;6837;p10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838" name="Google Shape;6838;p10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839" name="Google Shape;6839;p10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840" name="Google Shape;6840;p10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841" name="Google Shape;6841;p106"/>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842" name="Google Shape;6842;p10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843" name="Google Shape;6843;p106"/>
          <p:cNvSpPr txBox="1"/>
          <p:nvPr/>
        </p:nvSpPr>
        <p:spPr>
          <a:xfrm>
            <a:off x="6289876" y="1305000"/>
            <a:ext cx="2384100" cy="467100"/>
          </a:xfrm>
          <a:prstGeom prst="rect">
            <a:avLst/>
          </a:prstGeom>
          <a:solidFill>
            <a:schemeClr val="lt1">
              <a:alpha val="52941"/>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Aparecida de Goiânia</a:t>
            </a:r>
            <a:endParaRPr sz="1904">
              <a:solidFill>
                <a:schemeClr val="dk1"/>
              </a:solidFill>
              <a:latin typeface="Calibri"/>
              <a:ea typeface="Calibri"/>
              <a:cs typeface="Calibri"/>
              <a:sym typeface="Calibri"/>
            </a:endParaRPr>
          </a:p>
        </p:txBody>
      </p:sp>
      <p:grpSp>
        <p:nvGrpSpPr>
          <p:cNvPr id="6844" name="Google Shape;6844;p106"/>
          <p:cNvGrpSpPr/>
          <p:nvPr/>
        </p:nvGrpSpPr>
        <p:grpSpPr>
          <a:xfrm>
            <a:off x="55915" y="3526167"/>
            <a:ext cx="11880535" cy="1541100"/>
            <a:chOff x="30789" y="2913635"/>
            <a:chExt cx="11880535" cy="1541100"/>
          </a:xfrm>
        </p:grpSpPr>
        <p:sp>
          <p:nvSpPr>
            <p:cNvPr id="6845" name="Google Shape;6845;p106"/>
            <p:cNvSpPr txBox="1"/>
            <p:nvPr/>
          </p:nvSpPr>
          <p:spPr>
            <a:xfrm>
              <a:off x="30789" y="31417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846" name="Google Shape;6846;p106"/>
            <p:cNvSpPr txBox="1"/>
            <p:nvPr/>
          </p:nvSpPr>
          <p:spPr>
            <a:xfrm>
              <a:off x="1540923" y="2913635"/>
              <a:ext cx="10370400" cy="1541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As atividades de pesquisa  terão o </a:t>
              </a:r>
              <a:r>
                <a:rPr b="1" lang="pt-BR" sz="2108">
                  <a:solidFill>
                    <a:schemeClr val="dk1"/>
                  </a:solidFill>
                  <a:latin typeface="Calibri"/>
                  <a:ea typeface="Calibri"/>
                  <a:cs typeface="Calibri"/>
                  <a:sym typeface="Calibri"/>
                </a:rPr>
                <a:t>Limite de 20 horas semanais para atividades de pesquisa, cuja organização para o número de projetos, de atividades ou de orientandos fica a critério do docente respeitando o quantitativo de horas atribuído a cada atividade.</a:t>
              </a:r>
              <a:endParaRPr b="1" sz="2908">
                <a:solidFill>
                  <a:schemeClr val="dk1"/>
                </a:solidFill>
                <a:latin typeface="Calibri"/>
                <a:ea typeface="Calibri"/>
                <a:cs typeface="Calibri"/>
                <a:sym typeface="Calibri"/>
              </a:endParaRPr>
            </a:p>
          </p:txBody>
        </p:sp>
      </p:grpSp>
      <p:grpSp>
        <p:nvGrpSpPr>
          <p:cNvPr id="6847" name="Google Shape;6847;p106"/>
          <p:cNvGrpSpPr/>
          <p:nvPr/>
        </p:nvGrpSpPr>
        <p:grpSpPr>
          <a:xfrm>
            <a:off x="70903" y="5646513"/>
            <a:ext cx="11880468" cy="467175"/>
            <a:chOff x="45776" y="3973141"/>
            <a:chExt cx="11880468" cy="467175"/>
          </a:xfrm>
        </p:grpSpPr>
        <p:sp>
          <p:nvSpPr>
            <p:cNvPr id="6848" name="Google Shape;6848;p10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849" name="Google Shape;6849;p106"/>
            <p:cNvSpPr txBox="1"/>
            <p:nvPr/>
          </p:nvSpPr>
          <p:spPr>
            <a:xfrm>
              <a:off x="1555844" y="4022062"/>
              <a:ext cx="10370400" cy="35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Clr>
                  <a:schemeClr val="dk2"/>
                </a:buClr>
                <a:buSzPts val="1100"/>
                <a:buFont typeface="Arial"/>
                <a:buNone/>
              </a:pPr>
              <a:r>
                <a:rPr lang="pt-BR" sz="1700">
                  <a:solidFill>
                    <a:schemeClr val="dk2"/>
                  </a:solidFill>
                  <a:latin typeface="Calibri"/>
                  <a:ea typeface="Calibri"/>
                  <a:cs typeface="Calibri"/>
                  <a:sym typeface="Calibri"/>
                </a:rPr>
                <a:t>Garantia de um limite de horas para a pesquisa</a:t>
              </a:r>
              <a:endParaRPr sz="2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4" name="Shape 6854"/>
        <p:cNvGrpSpPr/>
        <p:nvPr/>
      </p:nvGrpSpPr>
      <p:grpSpPr>
        <a:xfrm>
          <a:off x="0" y="0"/>
          <a:ext cx="0" cy="0"/>
          <a:chOff x="0" y="0"/>
          <a:chExt cx="0" cy="0"/>
        </a:xfrm>
      </p:grpSpPr>
      <p:sp>
        <p:nvSpPr>
          <p:cNvPr id="6855" name="Google Shape;6855;g1df91a4005e_0_16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856" name="Google Shape;6856;g1df91a4005e_0_16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857" name="Google Shape;6857;g1df91a4005e_0_16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858" name="Google Shape;6858;g1df91a4005e_0_16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859" name="Google Shape;6859;g1df91a4005e_0_16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860" name="Google Shape;6860;g1df91a4005e_0_163"/>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861" name="Google Shape;6861;g1df91a4005e_0_16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862" name="Google Shape;6862;g1df91a4005e_0_163"/>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Goiânia DAA I</a:t>
            </a:r>
            <a:endParaRPr sz="1904">
              <a:solidFill>
                <a:schemeClr val="dk1"/>
              </a:solidFill>
              <a:latin typeface="Calibri"/>
              <a:ea typeface="Calibri"/>
              <a:cs typeface="Calibri"/>
              <a:sym typeface="Calibri"/>
            </a:endParaRPr>
          </a:p>
        </p:txBody>
      </p:sp>
      <p:grpSp>
        <p:nvGrpSpPr>
          <p:cNvPr id="6863" name="Google Shape;6863;g1df91a4005e_0_163"/>
          <p:cNvGrpSpPr/>
          <p:nvPr/>
        </p:nvGrpSpPr>
        <p:grpSpPr>
          <a:xfrm>
            <a:off x="55915" y="3526167"/>
            <a:ext cx="11880535" cy="1541100"/>
            <a:chOff x="30789" y="2913635"/>
            <a:chExt cx="11880535" cy="1541100"/>
          </a:xfrm>
        </p:grpSpPr>
        <p:sp>
          <p:nvSpPr>
            <p:cNvPr id="6864" name="Google Shape;6864;g1df91a4005e_0_163"/>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865" name="Google Shape;6865;g1df91a4005e_0_163"/>
            <p:cNvSpPr txBox="1"/>
            <p:nvPr/>
          </p:nvSpPr>
          <p:spPr>
            <a:xfrm>
              <a:off x="1540923" y="2913635"/>
              <a:ext cx="10370400" cy="15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O servidor docente que atua em programa de pós-graduação strito sensu contabilizará 1 (um) hora aula semanal de trabalho docente a cada 15 horas semestrais de dedicação ao programa, em conformidade com a regulamentação do curso.</a:t>
              </a:r>
              <a:endParaRPr b="1" sz="2908">
                <a:solidFill>
                  <a:schemeClr val="dk1"/>
                </a:solidFill>
                <a:latin typeface="Calibri"/>
                <a:ea typeface="Calibri"/>
                <a:cs typeface="Calibri"/>
                <a:sym typeface="Calibri"/>
              </a:endParaRPr>
            </a:p>
          </p:txBody>
        </p:sp>
      </p:grpSp>
      <p:grpSp>
        <p:nvGrpSpPr>
          <p:cNvPr id="6866" name="Google Shape;6866;g1df91a4005e_0_163"/>
          <p:cNvGrpSpPr/>
          <p:nvPr/>
        </p:nvGrpSpPr>
        <p:grpSpPr>
          <a:xfrm>
            <a:off x="70903" y="5646513"/>
            <a:ext cx="11880468" cy="467100"/>
            <a:chOff x="45776" y="3973141"/>
            <a:chExt cx="11880468" cy="467100"/>
          </a:xfrm>
        </p:grpSpPr>
        <p:sp>
          <p:nvSpPr>
            <p:cNvPr id="6867" name="Google Shape;6867;g1df91a4005e_0_16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868" name="Google Shape;6868;g1df91a4005e_0_163"/>
            <p:cNvSpPr txBox="1"/>
            <p:nvPr/>
          </p:nvSpPr>
          <p:spPr>
            <a:xfrm>
              <a:off x="1555844" y="4022062"/>
              <a:ext cx="10370400" cy="35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700">
                  <a:solidFill>
                    <a:schemeClr val="dk2"/>
                  </a:solidFill>
                  <a:latin typeface="Calibri"/>
                  <a:ea typeface="Calibri"/>
                  <a:cs typeface="Calibri"/>
                  <a:sym typeface="Calibri"/>
                </a:rPr>
                <a:t>Não apresentada</a:t>
              </a:r>
              <a:endParaRPr sz="2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3" name="Shape 6873"/>
        <p:cNvGrpSpPr/>
        <p:nvPr/>
      </p:nvGrpSpPr>
      <p:grpSpPr>
        <a:xfrm>
          <a:off x="0" y="0"/>
          <a:ext cx="0" cy="0"/>
          <a:chOff x="0" y="0"/>
          <a:chExt cx="0" cy="0"/>
        </a:xfrm>
      </p:grpSpPr>
      <p:sp>
        <p:nvSpPr>
          <p:cNvPr id="6874" name="Google Shape;6874;g1dfd49864dd_0_45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875" name="Google Shape;6875;g1dfd49864dd_0_45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876" name="Google Shape;6876;g1dfd49864dd_0_45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877" name="Google Shape;6877;g1dfd49864dd_0_45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878" name="Google Shape;6878;g1dfd49864dd_0_45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879" name="Google Shape;6879;g1dfd49864dd_0_45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880" name="Google Shape;6880;g1dfd49864dd_0_45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881" name="Google Shape;6881;g1dfd49864dd_0_455"/>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Águas Lindas</a:t>
            </a:r>
            <a:endParaRPr sz="1904">
              <a:solidFill>
                <a:schemeClr val="dk1"/>
              </a:solidFill>
              <a:latin typeface="Calibri"/>
              <a:ea typeface="Calibri"/>
              <a:cs typeface="Calibri"/>
              <a:sym typeface="Calibri"/>
            </a:endParaRPr>
          </a:p>
        </p:txBody>
      </p:sp>
      <p:grpSp>
        <p:nvGrpSpPr>
          <p:cNvPr id="6882" name="Google Shape;6882;g1dfd49864dd_0_455"/>
          <p:cNvGrpSpPr/>
          <p:nvPr/>
        </p:nvGrpSpPr>
        <p:grpSpPr>
          <a:xfrm>
            <a:off x="55915" y="3526167"/>
            <a:ext cx="11880535" cy="1541100"/>
            <a:chOff x="30789" y="2913635"/>
            <a:chExt cx="11880535" cy="1541100"/>
          </a:xfrm>
        </p:grpSpPr>
        <p:sp>
          <p:nvSpPr>
            <p:cNvPr id="6883" name="Google Shape;6883;g1dfd49864dd_0_455"/>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884" name="Google Shape;6884;g1dfd49864dd_0_455"/>
            <p:cNvSpPr txBox="1"/>
            <p:nvPr/>
          </p:nvSpPr>
          <p:spPr>
            <a:xfrm>
              <a:off x="1540923" y="2913635"/>
              <a:ext cx="10370400" cy="15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O servidor docente que tiver participação em Núcleo de Pesquisa externo ao IFG cadastrado no Diretório de Grupos de Pesquisa do CNPq poderá computar, em sua carga horária semanal de trabalho, 2,5 (dois pontos e meio) ponto, limitado a 2 (dois) núcleos.</a:t>
              </a:r>
              <a:endParaRPr b="1" sz="2348">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6885" name="Google Shape;6885;g1dfd49864dd_0_455"/>
          <p:cNvGrpSpPr/>
          <p:nvPr/>
        </p:nvGrpSpPr>
        <p:grpSpPr>
          <a:xfrm>
            <a:off x="70903" y="5646513"/>
            <a:ext cx="11880468" cy="467100"/>
            <a:chOff x="45776" y="3973141"/>
            <a:chExt cx="11880468" cy="467100"/>
          </a:xfrm>
        </p:grpSpPr>
        <p:sp>
          <p:nvSpPr>
            <p:cNvPr id="6886" name="Google Shape;6886;g1dfd49864dd_0_45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887" name="Google Shape;6887;g1dfd49864dd_0_455"/>
            <p:cNvSpPr txBox="1"/>
            <p:nvPr/>
          </p:nvSpPr>
          <p:spPr>
            <a:xfrm>
              <a:off x="1555844" y="40220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Qualificar a participação do docente em pesquisas interinstitucionais</a:t>
              </a:r>
              <a:endParaRPr sz="29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2" name="Shape 6892"/>
        <p:cNvGrpSpPr/>
        <p:nvPr/>
      </p:nvGrpSpPr>
      <p:grpSpPr>
        <a:xfrm>
          <a:off x="0" y="0"/>
          <a:ext cx="0" cy="0"/>
          <a:chOff x="0" y="0"/>
          <a:chExt cx="0" cy="0"/>
        </a:xfrm>
      </p:grpSpPr>
      <p:sp>
        <p:nvSpPr>
          <p:cNvPr id="6893" name="Google Shape;6893;g1dfd49864dd_0_47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894" name="Google Shape;6894;g1dfd49864dd_0_47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895" name="Google Shape;6895;g1dfd49864dd_0_47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896" name="Google Shape;6896;g1dfd49864dd_0_47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897" name="Google Shape;6897;g1dfd49864dd_0_47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898" name="Google Shape;6898;g1dfd49864dd_0_476"/>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899" name="Google Shape;6899;g1dfd49864dd_0_47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900" name="Google Shape;6900;g1dfd49864dd_0_476"/>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Águas Lindas</a:t>
            </a:r>
            <a:endParaRPr sz="1904">
              <a:solidFill>
                <a:schemeClr val="dk1"/>
              </a:solidFill>
              <a:latin typeface="Calibri"/>
              <a:ea typeface="Calibri"/>
              <a:cs typeface="Calibri"/>
              <a:sym typeface="Calibri"/>
            </a:endParaRPr>
          </a:p>
        </p:txBody>
      </p:sp>
      <p:grpSp>
        <p:nvGrpSpPr>
          <p:cNvPr id="6901" name="Google Shape;6901;g1dfd49864dd_0_476"/>
          <p:cNvGrpSpPr/>
          <p:nvPr/>
        </p:nvGrpSpPr>
        <p:grpSpPr>
          <a:xfrm>
            <a:off x="55915" y="3526167"/>
            <a:ext cx="11880535" cy="1541100"/>
            <a:chOff x="30789" y="2913635"/>
            <a:chExt cx="11880535" cy="1541100"/>
          </a:xfrm>
        </p:grpSpPr>
        <p:sp>
          <p:nvSpPr>
            <p:cNvPr id="6902" name="Google Shape;6902;g1dfd49864dd_0_476"/>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903" name="Google Shape;6903;g1dfd49864dd_0_476"/>
            <p:cNvSpPr txBox="1"/>
            <p:nvPr/>
          </p:nvSpPr>
          <p:spPr>
            <a:xfrm>
              <a:off x="1540923" y="2913635"/>
              <a:ext cx="10370400" cy="15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O servidor docente que participar de revisão e avaliação em editais de projetos de pesquisa ou iniciação científica internos ou externos ao IFG, poderá computar, em sua carga horária semanal de trabalho, 1 (um) ponto, limitado a 6 (seis) projetos.</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6904" name="Google Shape;6904;g1dfd49864dd_0_476"/>
          <p:cNvGrpSpPr/>
          <p:nvPr/>
        </p:nvGrpSpPr>
        <p:grpSpPr>
          <a:xfrm>
            <a:off x="70903" y="5646513"/>
            <a:ext cx="12070968" cy="764721"/>
            <a:chOff x="45776" y="3973141"/>
            <a:chExt cx="12070968" cy="764721"/>
          </a:xfrm>
        </p:grpSpPr>
        <p:sp>
          <p:nvSpPr>
            <p:cNvPr id="6905" name="Google Shape;6905;g1dfd49864dd_0_47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906" name="Google Shape;6906;g1dfd49864dd_0_476"/>
            <p:cNvSpPr txBox="1"/>
            <p:nvPr/>
          </p:nvSpPr>
          <p:spPr>
            <a:xfrm>
              <a:off x="1746344" y="3998962"/>
              <a:ext cx="10370400" cy="73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 Incluir com objetivo de qualificação quanto à atividade de avaliação de projetos que os docentes podem realizar</a:t>
              </a:r>
              <a:endParaRPr sz="29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1" name="Shape 6911"/>
        <p:cNvGrpSpPr/>
        <p:nvPr/>
      </p:nvGrpSpPr>
      <p:grpSpPr>
        <a:xfrm>
          <a:off x="0" y="0"/>
          <a:ext cx="0" cy="0"/>
          <a:chOff x="0" y="0"/>
          <a:chExt cx="0" cy="0"/>
        </a:xfrm>
      </p:grpSpPr>
      <p:sp>
        <p:nvSpPr>
          <p:cNvPr id="6912" name="Google Shape;6912;g1dfd49864dd_0_49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913" name="Google Shape;6913;g1dfd49864dd_0_49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914" name="Google Shape;6914;g1dfd49864dd_0_49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915" name="Google Shape;6915;g1dfd49864dd_0_49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916" name="Google Shape;6916;g1dfd49864dd_0_49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917" name="Google Shape;6917;g1dfd49864dd_0_496"/>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918" name="Google Shape;6918;g1dfd49864dd_0_49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919" name="Google Shape;6919;g1dfd49864dd_0_496"/>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Águas Lindas</a:t>
            </a:r>
            <a:endParaRPr sz="1904">
              <a:solidFill>
                <a:schemeClr val="dk1"/>
              </a:solidFill>
              <a:latin typeface="Calibri"/>
              <a:ea typeface="Calibri"/>
              <a:cs typeface="Calibri"/>
              <a:sym typeface="Calibri"/>
            </a:endParaRPr>
          </a:p>
        </p:txBody>
      </p:sp>
      <p:grpSp>
        <p:nvGrpSpPr>
          <p:cNvPr id="6920" name="Google Shape;6920;g1dfd49864dd_0_496"/>
          <p:cNvGrpSpPr/>
          <p:nvPr/>
        </p:nvGrpSpPr>
        <p:grpSpPr>
          <a:xfrm>
            <a:off x="55915" y="3526167"/>
            <a:ext cx="11880535" cy="1541100"/>
            <a:chOff x="30789" y="2913635"/>
            <a:chExt cx="11880535" cy="1541100"/>
          </a:xfrm>
        </p:grpSpPr>
        <p:sp>
          <p:nvSpPr>
            <p:cNvPr id="6921" name="Google Shape;6921;g1dfd49864dd_0_496"/>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922" name="Google Shape;6922;g1dfd49864dd_0_496"/>
            <p:cNvSpPr txBox="1"/>
            <p:nvPr/>
          </p:nvSpPr>
          <p:spPr>
            <a:xfrm>
              <a:off x="1540923" y="2913635"/>
              <a:ext cx="10370400" cy="15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O servidor docente que participar de revisão e avaliação de artigos publicados em periódicos (parecerista ad hoc), poderá computar, em sua carga horária semanal de trabalho, 2 (dois) pontos, limitado a 5 (cinco) artigos</a:t>
              </a:r>
              <a:endParaRPr b="1" sz="2348">
                <a:solidFill>
                  <a:schemeClr val="dk1"/>
                </a:solidFill>
                <a:latin typeface="Calibri"/>
                <a:ea typeface="Calibri"/>
                <a:cs typeface="Calibri"/>
                <a:sym typeface="Calibri"/>
              </a:endParaRPr>
            </a:p>
          </p:txBody>
        </p:sp>
      </p:grpSp>
      <p:grpSp>
        <p:nvGrpSpPr>
          <p:cNvPr id="6923" name="Google Shape;6923;g1dfd49864dd_0_496"/>
          <p:cNvGrpSpPr/>
          <p:nvPr/>
        </p:nvGrpSpPr>
        <p:grpSpPr>
          <a:xfrm>
            <a:off x="70903" y="5646513"/>
            <a:ext cx="12070968" cy="764721"/>
            <a:chOff x="45776" y="3973141"/>
            <a:chExt cx="12070968" cy="764721"/>
          </a:xfrm>
        </p:grpSpPr>
        <p:sp>
          <p:nvSpPr>
            <p:cNvPr id="6924" name="Google Shape;6924;g1dfd49864dd_0_49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925" name="Google Shape;6925;g1dfd49864dd_0_496"/>
            <p:cNvSpPr txBox="1"/>
            <p:nvPr/>
          </p:nvSpPr>
          <p:spPr>
            <a:xfrm>
              <a:off x="1746344" y="3998962"/>
              <a:ext cx="10370400" cy="73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 </a:t>
              </a:r>
              <a:r>
                <a:rPr lang="pt-BR" sz="2100">
                  <a:solidFill>
                    <a:schemeClr val="dk2"/>
                  </a:solidFill>
                  <a:latin typeface="Calibri"/>
                  <a:ea typeface="Calibri"/>
                  <a:cs typeface="Calibri"/>
                  <a:sym typeface="Calibri"/>
                </a:rPr>
                <a:t>Incluir com objetivo de qualificação quanto à atividade de revisão que os docentes podem realizar.</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731" name="Google Shape;731;p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32" name="Google Shape;732;p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33" name="Google Shape;733;p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34" name="Google Shape;734;p9"/>
          <p:cNvSpPr txBox="1"/>
          <p:nvPr>
            <p:ph idx="1" type="body"/>
          </p:nvPr>
        </p:nvSpPr>
        <p:spPr>
          <a:xfrm>
            <a:off x="70903" y="2161494"/>
            <a:ext cx="1510068" cy="660846"/>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35" name="Google Shape;735;p9"/>
          <p:cNvSpPr txBox="1"/>
          <p:nvPr/>
        </p:nvSpPr>
        <p:spPr>
          <a:xfrm>
            <a:off x="1580975" y="1944574"/>
            <a:ext cx="10370400" cy="31092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500">
                <a:solidFill>
                  <a:schemeClr val="dk1"/>
                </a:solidFill>
                <a:latin typeface="Calibri"/>
                <a:ea typeface="Calibri"/>
                <a:cs typeface="Calibri"/>
                <a:sym typeface="Calibri"/>
              </a:rPr>
              <a:t>Art. 3</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b="0" i="0" lang="pt-BR" sz="1500" u="none" strike="noStrike">
                <a:solidFill>
                  <a:schemeClr val="dk1"/>
                </a:solidFill>
                <a:latin typeface="Calibri"/>
                <a:ea typeface="Calibri"/>
                <a:cs typeface="Calibri"/>
                <a:sym typeface="Calibri"/>
              </a:rPr>
              <a:t>O</a:t>
            </a:r>
            <a:r>
              <a:rPr b="0" i="0" lang="pt-BR" sz="1500" u="none" strike="noStrike">
                <a:solidFill>
                  <a:srgbClr val="959500"/>
                </a:solidFill>
                <a:latin typeface="Calibri"/>
                <a:ea typeface="Calibri"/>
                <a:cs typeface="Calibri"/>
                <a:sym typeface="Calibri"/>
              </a:rPr>
              <a:t> </a:t>
            </a:r>
            <a:r>
              <a:rPr b="0" i="0" lang="pt-BR" sz="15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500" u="none" strike="noStrike">
                <a:solidFill>
                  <a:srgbClr val="8F8F00"/>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408432" lvl="0" marL="121907" marR="0" rtl="0" algn="l">
              <a:spcBef>
                <a:spcPts val="672"/>
              </a:spcBef>
              <a:spcAft>
                <a:spcPts val="0"/>
              </a:spcAft>
              <a:buNone/>
            </a:pPr>
            <a:r>
              <a:rPr b="0" i="0" lang="pt-BR" sz="1300" u="none" strike="noStrike">
                <a:solidFill>
                  <a:srgbClr val="000000"/>
                </a:solidFill>
                <a:latin typeface="Calibri"/>
                <a:ea typeface="Calibri"/>
                <a:cs typeface="Calibri"/>
                <a:sym typeface="Calibri"/>
              </a:rPr>
              <a:t>l. tempo parcial de 20 (vinte) horas semanais de trabalho, em 1 (um) turno diário; </a:t>
            </a:r>
            <a:endParaRPr b="0" sz="1300">
              <a:solidFill>
                <a:schemeClr val="dk1"/>
              </a:solidFill>
              <a:latin typeface="Calibri"/>
              <a:ea typeface="Calibri"/>
              <a:cs typeface="Calibri"/>
              <a:sym typeface="Calibri"/>
            </a:endParaRPr>
          </a:p>
          <a:p>
            <a:pPr indent="411479" lvl="0" marL="118871" marR="0" rtl="0" algn="l">
              <a:spcBef>
                <a:spcPts val="264"/>
              </a:spcBef>
              <a:spcAft>
                <a:spcPts val="0"/>
              </a:spcAft>
              <a:buNone/>
            </a:pPr>
            <a:r>
              <a:rPr b="0" i="0" lang="pt-BR" sz="1300" u="none" strike="noStrike">
                <a:solidFill>
                  <a:srgbClr val="000000"/>
                </a:solidFill>
                <a:latin typeface="Calibri"/>
                <a:ea typeface="Calibri"/>
                <a:cs typeface="Calibri"/>
                <a:sym typeface="Calibri"/>
              </a:rPr>
              <a:t>II. tempo integral de 40 (quarenta) horas semanais de trabalho, em </a:t>
            </a:r>
            <a:r>
              <a:rPr b="0" i="0" lang="pt-BR" sz="1300" u="none" strike="noStrike">
                <a:solidFill>
                  <a:srgbClr val="090900"/>
                </a:solidFill>
                <a:latin typeface="Calibri"/>
                <a:ea typeface="Calibri"/>
                <a:cs typeface="Calibri"/>
                <a:sym typeface="Calibri"/>
              </a:rPr>
              <a:t>2 </a:t>
            </a:r>
            <a:r>
              <a:rPr b="0" i="0" lang="pt-BR" sz="1300" u="none" strike="noStrike">
                <a:solidFill>
                  <a:srgbClr val="000000"/>
                </a:solidFill>
                <a:latin typeface="Calibri"/>
                <a:ea typeface="Calibri"/>
                <a:cs typeface="Calibri"/>
                <a:sym typeface="Calibri"/>
              </a:rPr>
              <a:t>(dois) turnos diários completos; </a:t>
            </a:r>
            <a:endParaRPr sz="1300">
              <a:solidFill>
                <a:schemeClr val="dk1"/>
              </a:solidFill>
              <a:latin typeface="Calibri"/>
              <a:ea typeface="Calibri"/>
              <a:cs typeface="Calibri"/>
              <a:sym typeface="Calibri"/>
            </a:endParaRPr>
          </a:p>
          <a:p>
            <a:pPr indent="411479" lvl="0" marL="118871" marR="0" rtl="0" algn="l">
              <a:spcBef>
                <a:spcPts val="264"/>
              </a:spcBef>
              <a:spcAft>
                <a:spcPts val="0"/>
              </a:spcAft>
              <a:buNone/>
            </a:pPr>
            <a:r>
              <a:rPr b="0" i="0" lang="pt-BR" sz="1300" u="none" strike="noStrike">
                <a:solidFill>
                  <a:srgbClr val="000000"/>
                </a:solidFill>
                <a:latin typeface="Calibri"/>
                <a:ea typeface="Calibri"/>
                <a:cs typeface="Calibri"/>
                <a:sym typeface="Calibri"/>
              </a:rPr>
              <a:t>III. dedicação exclusiva (DE), com obrigação </a:t>
            </a:r>
            <a:r>
              <a:rPr b="0" i="0" lang="pt-BR" sz="1300" u="none" strike="noStrike">
                <a:solidFill>
                  <a:srgbClr val="080800"/>
                </a:solidFill>
                <a:latin typeface="Calibri"/>
                <a:ea typeface="Calibri"/>
                <a:cs typeface="Calibri"/>
                <a:sym typeface="Calibri"/>
              </a:rPr>
              <a:t>de </a:t>
            </a:r>
            <a:r>
              <a:rPr b="0" i="0" lang="pt-BR" sz="1300" u="none" strike="noStrike">
                <a:solidFill>
                  <a:srgbClr val="000000"/>
                </a:solidFill>
                <a:latin typeface="Calibri"/>
                <a:ea typeface="Calibri"/>
                <a:cs typeface="Calibri"/>
                <a:sym typeface="Calibri"/>
              </a:rPr>
              <a:t>prestar 40 (quarenta) horas semanais de trabalho em 2 (dois) turnos diários completos e impedimento de exercício de outra atividade remunerada, pública ou privada.</a:t>
            </a:r>
            <a:endParaRPr b="0" i="0" sz="1300" u="none" strike="noStrike">
              <a:solidFill>
                <a:srgbClr val="000000"/>
              </a:solidFill>
              <a:latin typeface="Calibri"/>
              <a:ea typeface="Calibri"/>
              <a:cs typeface="Calibri"/>
              <a:sym typeface="Calibri"/>
            </a:endParaRPr>
          </a:p>
          <a:p>
            <a:pPr indent="0" lvl="0" marL="0" rtl="0" algn="just">
              <a:spcBef>
                <a:spcPts val="0"/>
              </a:spcBef>
              <a:spcAft>
                <a:spcPts val="0"/>
              </a:spcAft>
              <a:buSzPts val="1100"/>
              <a:buNone/>
            </a:pPr>
            <a:r>
              <a:rPr lang="pt-BR" sz="1300">
                <a:latin typeface="Calibri"/>
                <a:ea typeface="Calibri"/>
                <a:cs typeface="Calibri"/>
                <a:sym typeface="Calibri"/>
              </a:rPr>
              <a:t> 	§1º. Aos docentes aos quais se aplicam o regime de dedicação exclusiva (DE) permitir-se-á, nos termos da Lei nº 11.784, de 22/09/2008: </a:t>
            </a:r>
            <a:endParaRPr sz="1300">
              <a:latin typeface="Calibri"/>
              <a:ea typeface="Calibri"/>
              <a:cs typeface="Calibri"/>
              <a:sym typeface="Calibri"/>
            </a:endParaRPr>
          </a:p>
          <a:p>
            <a:pPr indent="0" lvl="0" marL="0" rtl="0" algn="just">
              <a:spcBef>
                <a:spcPts val="0"/>
              </a:spcBef>
              <a:spcAft>
                <a:spcPts val="0"/>
              </a:spcAft>
              <a:buSzPts val="1100"/>
              <a:buNone/>
            </a:pPr>
            <a:r>
              <a:rPr lang="pt-BR" sz="1300">
                <a:latin typeface="Calibri"/>
                <a:ea typeface="Calibri"/>
                <a:cs typeface="Calibri"/>
                <a:sym typeface="Calibri"/>
              </a:rPr>
              <a:t>a) participação em órgãos de deliberação coletiva relacionada com as funções de magistério; </a:t>
            </a:r>
            <a:endParaRPr sz="1300">
              <a:latin typeface="Calibri"/>
              <a:ea typeface="Calibri"/>
              <a:cs typeface="Calibri"/>
              <a:sym typeface="Calibri"/>
            </a:endParaRPr>
          </a:p>
          <a:p>
            <a:pPr indent="0" lvl="0" marL="0" rtl="0" algn="just">
              <a:spcBef>
                <a:spcPts val="0"/>
              </a:spcBef>
              <a:spcAft>
                <a:spcPts val="0"/>
              </a:spcAft>
              <a:buSzPts val="1100"/>
              <a:buNone/>
            </a:pPr>
            <a:r>
              <a:rPr lang="pt-BR" sz="1300">
                <a:latin typeface="Calibri"/>
                <a:ea typeface="Calibri"/>
                <a:cs typeface="Calibri"/>
                <a:sym typeface="Calibri"/>
              </a:rPr>
              <a:t>b) participação em comissões julgadoras ou verificadoras, relacionadas com o ensino ou a pesquisa; </a:t>
            </a:r>
            <a:endParaRPr sz="1300">
              <a:latin typeface="Calibri"/>
              <a:ea typeface="Calibri"/>
              <a:cs typeface="Calibri"/>
              <a:sym typeface="Calibri"/>
            </a:endParaRPr>
          </a:p>
          <a:p>
            <a:pPr indent="0" lvl="0" marL="0" rtl="0" algn="just">
              <a:spcBef>
                <a:spcPts val="0"/>
              </a:spcBef>
              <a:spcAft>
                <a:spcPts val="0"/>
              </a:spcAft>
              <a:buSzPts val="1100"/>
              <a:buNone/>
            </a:pPr>
            <a:r>
              <a:rPr lang="pt-BR" sz="1300">
                <a:latin typeface="Calibri"/>
                <a:ea typeface="Calibri"/>
                <a:cs typeface="Calibri"/>
                <a:sym typeface="Calibri"/>
              </a:rPr>
              <a:t>c) percepção de direitos autorais ou correlatos; </a:t>
            </a:r>
            <a:endParaRPr sz="1300">
              <a:latin typeface="Calibri"/>
              <a:ea typeface="Calibri"/>
              <a:cs typeface="Calibri"/>
              <a:sym typeface="Calibri"/>
            </a:endParaRPr>
          </a:p>
          <a:p>
            <a:pPr indent="0" lvl="0" marL="0" rtl="0" algn="just">
              <a:spcBef>
                <a:spcPts val="0"/>
              </a:spcBef>
              <a:spcAft>
                <a:spcPts val="0"/>
              </a:spcAft>
              <a:buSzPts val="1100"/>
              <a:buNone/>
            </a:pPr>
            <a:r>
              <a:rPr lang="pt-BR" sz="1300">
                <a:latin typeface="Calibri"/>
                <a:ea typeface="Calibri"/>
                <a:cs typeface="Calibri"/>
                <a:sym typeface="Calibri"/>
              </a:rPr>
              <a:t>d) colaboração esporádica, remunerada ou não, em assuntos de sua especialidade e devidamente autorizada pela Instituição Federal de Ensino, para cada situação específica, observado o disposto em regulamento. </a:t>
            </a:r>
            <a:endParaRPr sz="1300">
              <a:latin typeface="Calibri"/>
              <a:ea typeface="Calibri"/>
              <a:cs typeface="Calibri"/>
              <a:sym typeface="Calibri"/>
            </a:endParaRPr>
          </a:p>
          <a:p>
            <a:pPr indent="457200" lvl="0" marL="0" rtl="0" algn="just">
              <a:spcBef>
                <a:spcPts val="0"/>
              </a:spcBef>
              <a:spcAft>
                <a:spcPts val="0"/>
              </a:spcAft>
              <a:buSzPts val="1100"/>
              <a:buNone/>
            </a:pPr>
            <a:r>
              <a:rPr lang="pt-BR" sz="1300">
                <a:latin typeface="Calibri"/>
                <a:ea typeface="Calibri"/>
                <a:cs typeface="Calibri"/>
                <a:sym typeface="Calibri"/>
              </a:rPr>
              <a:t>§2º. Os docentes substitutos com contrato administrativo de prestação de serviços, de acordo com a Lei nº 8.745, de 09/12/1993, serão submetidos aos regimes de trabalho descritos nos itens I e II.</a:t>
            </a:r>
            <a:endParaRPr sz="1800">
              <a:solidFill>
                <a:schemeClr val="dk1"/>
              </a:solidFill>
              <a:latin typeface="Calibri"/>
              <a:ea typeface="Calibri"/>
              <a:cs typeface="Calibri"/>
              <a:sym typeface="Calibri"/>
            </a:endParaRPr>
          </a:p>
        </p:txBody>
      </p:sp>
      <p:sp>
        <p:nvSpPr>
          <p:cNvPr id="736" name="Google Shape;736;p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37" name="Google Shape;737;p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1100"/>
              <a:buFont typeface="Arial"/>
              <a:buNone/>
            </a:pPr>
            <a:r>
              <a:rPr lang="pt-BR" sz="2200">
                <a:solidFill>
                  <a:srgbClr val="0000FF"/>
                </a:solidFill>
                <a:latin typeface="Calibri"/>
                <a:ea typeface="Calibri"/>
                <a:cs typeface="Calibri"/>
                <a:sym typeface="Calibri"/>
              </a:rPr>
              <a:t>Águas Lindas</a:t>
            </a:r>
            <a:endParaRPr sz="2200">
              <a:solidFill>
                <a:srgbClr val="0000FF"/>
              </a:solidFill>
              <a:latin typeface="Calibri"/>
              <a:ea typeface="Calibri"/>
              <a:cs typeface="Calibri"/>
              <a:sym typeface="Calibri"/>
            </a:endParaRPr>
          </a:p>
        </p:txBody>
      </p:sp>
      <p:grpSp>
        <p:nvGrpSpPr>
          <p:cNvPr id="738" name="Google Shape;738;p9"/>
          <p:cNvGrpSpPr/>
          <p:nvPr/>
        </p:nvGrpSpPr>
        <p:grpSpPr>
          <a:xfrm>
            <a:off x="70828" y="5305772"/>
            <a:ext cx="11880543" cy="554100"/>
            <a:chOff x="45701" y="4420284"/>
            <a:chExt cx="11880543" cy="554100"/>
          </a:xfrm>
        </p:grpSpPr>
        <p:sp>
          <p:nvSpPr>
            <p:cNvPr id="739" name="Google Shape;739;p9"/>
            <p:cNvSpPr txBox="1"/>
            <p:nvPr/>
          </p:nvSpPr>
          <p:spPr>
            <a:xfrm>
              <a:off x="45701" y="44637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40" name="Google Shape;740;p9"/>
            <p:cNvSpPr txBox="1"/>
            <p:nvPr/>
          </p:nvSpPr>
          <p:spPr>
            <a:xfrm>
              <a:off x="1555844" y="4420284"/>
              <a:ext cx="10370400" cy="554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500">
                  <a:latin typeface="Calibri"/>
                  <a:ea typeface="Calibri"/>
                  <a:cs typeface="Calibri"/>
                  <a:sym typeface="Calibri"/>
                </a:rPr>
                <a:t>Art. 3º. O </a:t>
              </a:r>
              <a:r>
                <a:rPr lang="pt-BR" sz="1500">
                  <a:solidFill>
                    <a:srgbClr val="0000FF"/>
                  </a:solidFill>
                  <a:latin typeface="Calibri"/>
                  <a:ea typeface="Calibri"/>
                  <a:cs typeface="Calibri"/>
                  <a:sym typeface="Calibri"/>
                </a:rPr>
                <a:t>servidor</a:t>
              </a:r>
              <a:r>
                <a:rPr lang="pt-BR" sz="1500">
                  <a:latin typeface="Calibri"/>
                  <a:ea typeface="Calibri"/>
                  <a:cs typeface="Calibri"/>
                  <a:sym typeface="Calibri"/>
                </a:rPr>
                <a:t> docente da carreira de Ensino Básico, Técnico e Tecnológico será submetido a um dos seguintes regimes de trabalho.</a:t>
              </a:r>
              <a:endParaRPr sz="1500">
                <a:solidFill>
                  <a:schemeClr val="dk1"/>
                </a:solidFill>
                <a:latin typeface="Calibri"/>
                <a:ea typeface="Calibri"/>
                <a:cs typeface="Calibri"/>
                <a:sym typeface="Calibri"/>
              </a:endParaRPr>
            </a:p>
          </p:txBody>
        </p:sp>
      </p:grpSp>
      <p:grpSp>
        <p:nvGrpSpPr>
          <p:cNvPr id="741" name="Google Shape;741;p9"/>
          <p:cNvGrpSpPr/>
          <p:nvPr/>
        </p:nvGrpSpPr>
        <p:grpSpPr>
          <a:xfrm>
            <a:off x="70878" y="6132288"/>
            <a:ext cx="11880468" cy="603021"/>
            <a:chOff x="45776" y="3973141"/>
            <a:chExt cx="11880468" cy="603021"/>
          </a:xfrm>
        </p:grpSpPr>
        <p:sp>
          <p:nvSpPr>
            <p:cNvPr id="742" name="Google Shape;742;p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43" name="Google Shape;743;p9"/>
            <p:cNvSpPr txBox="1"/>
            <p:nvPr/>
          </p:nvSpPr>
          <p:spPr>
            <a:xfrm>
              <a:off x="1555844" y="4022062"/>
              <a:ext cx="10370400" cy="554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500">
                  <a:latin typeface="Calibri"/>
                  <a:ea typeface="Calibri"/>
                  <a:cs typeface="Calibri"/>
                  <a:sym typeface="Calibri"/>
                </a:rPr>
                <a:t>A alteração no texto por “servidor docente” em substituição à palavra “docente” tem como objetivo a padronização, com vistas a acompanhar o texto do Artigo 1 acerca </a:t>
              </a:r>
              <a:r>
                <a:rPr lang="pt-BR" sz="1500">
                  <a:latin typeface="Calibri"/>
                  <a:ea typeface="Calibri"/>
                  <a:cs typeface="Calibri"/>
                  <a:sym typeface="Calibri"/>
                </a:rPr>
                <a:t>de "servidor</a:t>
              </a:r>
              <a:r>
                <a:rPr lang="pt-BR" sz="1500">
                  <a:latin typeface="Calibri"/>
                  <a:ea typeface="Calibri"/>
                  <a:cs typeface="Calibri"/>
                  <a:sym typeface="Calibri"/>
                </a:rPr>
                <a:t>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0" name="Shape 6930"/>
        <p:cNvGrpSpPr/>
        <p:nvPr/>
      </p:nvGrpSpPr>
      <p:grpSpPr>
        <a:xfrm>
          <a:off x="0" y="0"/>
          <a:ext cx="0" cy="0"/>
          <a:chOff x="0" y="0"/>
          <a:chExt cx="0" cy="0"/>
        </a:xfrm>
      </p:grpSpPr>
      <p:sp>
        <p:nvSpPr>
          <p:cNvPr id="6931" name="Google Shape;6931;g1dfd49864dd_0_51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932" name="Google Shape;6932;g1dfd49864dd_0_5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933" name="Google Shape;6933;g1dfd49864dd_0_5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934" name="Google Shape;6934;g1dfd49864dd_0_5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935" name="Google Shape;6935;g1dfd49864dd_0_51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936" name="Google Shape;6936;g1dfd49864dd_0_516"/>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937" name="Google Shape;6937;g1dfd49864dd_0_5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938" name="Google Shape;6938;g1dfd49864dd_0_516"/>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Formosa</a:t>
            </a:r>
            <a:endParaRPr sz="1904">
              <a:solidFill>
                <a:schemeClr val="dk1"/>
              </a:solidFill>
              <a:latin typeface="Calibri"/>
              <a:ea typeface="Calibri"/>
              <a:cs typeface="Calibri"/>
              <a:sym typeface="Calibri"/>
            </a:endParaRPr>
          </a:p>
        </p:txBody>
      </p:sp>
      <p:grpSp>
        <p:nvGrpSpPr>
          <p:cNvPr id="6939" name="Google Shape;6939;g1dfd49864dd_0_516"/>
          <p:cNvGrpSpPr/>
          <p:nvPr/>
        </p:nvGrpSpPr>
        <p:grpSpPr>
          <a:xfrm>
            <a:off x="55915" y="3526167"/>
            <a:ext cx="11880535" cy="1541100"/>
            <a:chOff x="30789" y="2913635"/>
            <a:chExt cx="11880535" cy="1541100"/>
          </a:xfrm>
        </p:grpSpPr>
        <p:sp>
          <p:nvSpPr>
            <p:cNvPr id="6940" name="Google Shape;6940;g1dfd49864dd_0_516"/>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941" name="Google Shape;6941;g1dfd49864dd_0_516"/>
            <p:cNvSpPr txBox="1"/>
            <p:nvPr/>
          </p:nvSpPr>
          <p:spPr>
            <a:xfrm>
              <a:off x="1540923" y="2913635"/>
              <a:ext cx="10370400" cy="15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Para a co-orientação de projetos de iniciação científica e tecnológica, servidor docente poderá computar, em sua carga horária semanal de trabalho, 1,5 (uma vírgula cinco) pontos, limitado a 3 (três) projetos.</a:t>
              </a:r>
              <a:endParaRPr b="1" sz="2348">
                <a:solidFill>
                  <a:schemeClr val="dk1"/>
                </a:solidFill>
                <a:latin typeface="Calibri"/>
                <a:ea typeface="Calibri"/>
                <a:cs typeface="Calibri"/>
                <a:sym typeface="Calibri"/>
              </a:endParaRPr>
            </a:p>
          </p:txBody>
        </p:sp>
      </p:grpSp>
      <p:grpSp>
        <p:nvGrpSpPr>
          <p:cNvPr id="6942" name="Google Shape;6942;g1dfd49864dd_0_516"/>
          <p:cNvGrpSpPr/>
          <p:nvPr/>
        </p:nvGrpSpPr>
        <p:grpSpPr>
          <a:xfrm>
            <a:off x="70903" y="5646513"/>
            <a:ext cx="12070968" cy="467100"/>
            <a:chOff x="45776" y="3973141"/>
            <a:chExt cx="12070968" cy="467100"/>
          </a:xfrm>
        </p:grpSpPr>
        <p:sp>
          <p:nvSpPr>
            <p:cNvPr id="6943" name="Google Shape;6943;g1dfd49864dd_0_5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944" name="Google Shape;6944;g1dfd49864dd_0_516"/>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 </a:t>
              </a:r>
              <a:r>
                <a:rPr lang="pt-BR" sz="2100">
                  <a:solidFill>
                    <a:schemeClr val="dk2"/>
                  </a:solidFill>
                  <a:latin typeface="Calibri"/>
                  <a:ea typeface="Calibri"/>
                  <a:cs typeface="Calibri"/>
                  <a:sym typeface="Calibri"/>
                </a:rPr>
                <a:t>Necessidade para o bom desempenho da atividade docente.</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9" name="Shape 6949"/>
        <p:cNvGrpSpPr/>
        <p:nvPr/>
      </p:nvGrpSpPr>
      <p:grpSpPr>
        <a:xfrm>
          <a:off x="0" y="0"/>
          <a:ext cx="0" cy="0"/>
          <a:chOff x="0" y="0"/>
          <a:chExt cx="0" cy="0"/>
        </a:xfrm>
      </p:grpSpPr>
      <p:sp>
        <p:nvSpPr>
          <p:cNvPr id="6950" name="Google Shape;6950;g1dfd49864dd_0_53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951" name="Google Shape;6951;g1dfd49864dd_0_5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952" name="Google Shape;6952;g1dfd49864dd_0_5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953" name="Google Shape;6953;g1dfd49864dd_0_5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954" name="Google Shape;6954;g1dfd49864dd_0_53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955" name="Google Shape;6955;g1dfd49864dd_0_536"/>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956" name="Google Shape;6956;g1dfd49864dd_0_5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957" name="Google Shape;6957;g1dfd49864dd_0_536"/>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Formosa</a:t>
            </a:r>
            <a:endParaRPr sz="1904">
              <a:solidFill>
                <a:schemeClr val="dk1"/>
              </a:solidFill>
              <a:latin typeface="Calibri"/>
              <a:ea typeface="Calibri"/>
              <a:cs typeface="Calibri"/>
              <a:sym typeface="Calibri"/>
            </a:endParaRPr>
          </a:p>
        </p:txBody>
      </p:sp>
      <p:grpSp>
        <p:nvGrpSpPr>
          <p:cNvPr id="6958" name="Google Shape;6958;g1dfd49864dd_0_536"/>
          <p:cNvGrpSpPr/>
          <p:nvPr/>
        </p:nvGrpSpPr>
        <p:grpSpPr>
          <a:xfrm>
            <a:off x="55915" y="3526167"/>
            <a:ext cx="11880535" cy="1541100"/>
            <a:chOff x="30789" y="2913635"/>
            <a:chExt cx="11880535" cy="1541100"/>
          </a:xfrm>
        </p:grpSpPr>
        <p:sp>
          <p:nvSpPr>
            <p:cNvPr id="6959" name="Google Shape;6959;g1dfd49864dd_0_536"/>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960" name="Google Shape;6960;g1dfd49864dd_0_536"/>
            <p:cNvSpPr txBox="1"/>
            <p:nvPr/>
          </p:nvSpPr>
          <p:spPr>
            <a:xfrm>
              <a:off x="1540923" y="2913635"/>
              <a:ext cx="10370400" cy="15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O servidor docente que tiver participação em Núcleo de Pesquisa, cadastrado no CNPq, certificado por outras instituições poderá computar, em sua carga horária semanal de trabalho, 1,00 (zero vírgula setenta e cinco) pontos, limitado a 1 (um) núcleo.</a:t>
              </a:r>
              <a:endParaRPr b="1" sz="2348">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6961" name="Google Shape;6961;g1dfd49864dd_0_536"/>
          <p:cNvGrpSpPr/>
          <p:nvPr/>
        </p:nvGrpSpPr>
        <p:grpSpPr>
          <a:xfrm>
            <a:off x="70903" y="5646513"/>
            <a:ext cx="12070968" cy="467100"/>
            <a:chOff x="45776" y="3973141"/>
            <a:chExt cx="12070968" cy="467100"/>
          </a:xfrm>
        </p:grpSpPr>
        <p:sp>
          <p:nvSpPr>
            <p:cNvPr id="6962" name="Google Shape;6962;g1dfd49864dd_0_5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963" name="Google Shape;6963;g1dfd49864dd_0_536"/>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 Necessidade para o bom desempenho da atividade docente.</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8" name="Shape 6968"/>
        <p:cNvGrpSpPr/>
        <p:nvPr/>
      </p:nvGrpSpPr>
      <p:grpSpPr>
        <a:xfrm>
          <a:off x="0" y="0"/>
          <a:ext cx="0" cy="0"/>
          <a:chOff x="0" y="0"/>
          <a:chExt cx="0" cy="0"/>
        </a:xfrm>
      </p:grpSpPr>
      <p:sp>
        <p:nvSpPr>
          <p:cNvPr id="6969" name="Google Shape;6969;g1dfd49864dd_0_55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970" name="Google Shape;6970;g1dfd49864dd_0_55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971" name="Google Shape;6971;g1dfd49864dd_0_55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972" name="Google Shape;6972;g1dfd49864dd_0_55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973" name="Google Shape;6973;g1dfd49864dd_0_55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974" name="Google Shape;6974;g1dfd49864dd_0_55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975" name="Google Shape;6975;g1dfd49864dd_0_55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976" name="Google Shape;6976;g1dfd49864dd_0_555"/>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Formosa</a:t>
            </a:r>
            <a:endParaRPr sz="1904">
              <a:solidFill>
                <a:schemeClr val="dk1"/>
              </a:solidFill>
              <a:latin typeface="Calibri"/>
              <a:ea typeface="Calibri"/>
              <a:cs typeface="Calibri"/>
              <a:sym typeface="Calibri"/>
            </a:endParaRPr>
          </a:p>
        </p:txBody>
      </p:sp>
      <p:grpSp>
        <p:nvGrpSpPr>
          <p:cNvPr id="6977" name="Google Shape;6977;g1dfd49864dd_0_555"/>
          <p:cNvGrpSpPr/>
          <p:nvPr/>
        </p:nvGrpSpPr>
        <p:grpSpPr>
          <a:xfrm>
            <a:off x="70900" y="2938654"/>
            <a:ext cx="11865509" cy="2299938"/>
            <a:chOff x="45764" y="2326222"/>
            <a:chExt cx="11865510" cy="1541100"/>
          </a:xfrm>
        </p:grpSpPr>
        <p:sp>
          <p:nvSpPr>
            <p:cNvPr id="6978" name="Google Shape;6978;g1dfd49864dd_0_555"/>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979" name="Google Shape;6979;g1dfd49864dd_0_555"/>
            <p:cNvSpPr txBox="1"/>
            <p:nvPr/>
          </p:nvSpPr>
          <p:spPr>
            <a:xfrm>
              <a:off x="1540873" y="2326222"/>
              <a:ext cx="10370400" cy="15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 </a:t>
              </a:r>
              <a:r>
                <a:rPr b="1" lang="pt-BR" sz="2348">
                  <a:solidFill>
                    <a:schemeClr val="dk1"/>
                  </a:solidFill>
                  <a:latin typeface="Calibri"/>
                  <a:ea typeface="Calibri"/>
                  <a:cs typeface="Calibri"/>
                  <a:sym typeface="Calibri"/>
                </a:rPr>
                <a:t>Outras atividades de pesquisa (participação em bancas, parecer científico de artigo, entre outras) serão calculadas dividindo-se a quantidade de horas total do planejamento e execução da atividade por 18 (dezoito) semanas letivas do semestre. §1° Tais atividades poderão ser computadas na carga horária semanal do servidor docente, no limite máximo de 8 (oito) pontos. §2°. Tais atividades devem ser autorizadas pela GEPEX e/ou Chefia de Departamento.</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6980" name="Google Shape;6980;g1dfd49864dd_0_555"/>
          <p:cNvGrpSpPr/>
          <p:nvPr/>
        </p:nvGrpSpPr>
        <p:grpSpPr>
          <a:xfrm>
            <a:off x="70903" y="5646513"/>
            <a:ext cx="12070968" cy="467100"/>
            <a:chOff x="45776" y="3973141"/>
            <a:chExt cx="12070968" cy="467100"/>
          </a:xfrm>
        </p:grpSpPr>
        <p:sp>
          <p:nvSpPr>
            <p:cNvPr id="6981" name="Google Shape;6981;g1dfd49864dd_0_55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6982" name="Google Shape;6982;g1dfd49864dd_0_555"/>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 Necessidade para o bom desempenho da atividade docente.</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7" name="Shape 6987"/>
        <p:cNvGrpSpPr/>
        <p:nvPr/>
      </p:nvGrpSpPr>
      <p:grpSpPr>
        <a:xfrm>
          <a:off x="0" y="0"/>
          <a:ext cx="0" cy="0"/>
          <a:chOff x="0" y="0"/>
          <a:chExt cx="0" cy="0"/>
        </a:xfrm>
      </p:grpSpPr>
      <p:sp>
        <p:nvSpPr>
          <p:cNvPr id="6988" name="Google Shape;6988;g1dfd49864dd_0_59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6989" name="Google Shape;6989;g1dfd49864dd_0_59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6990" name="Google Shape;6990;g1dfd49864dd_0_59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6991" name="Google Shape;6991;g1dfd49864dd_0_5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6992" name="Google Shape;6992;g1dfd49864dd_0_59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6993" name="Google Shape;6993;g1dfd49864dd_0_59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6994" name="Google Shape;6994;g1dfd49864dd_0_59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6995" name="Google Shape;6995;g1dfd49864dd_0_595"/>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Jataí</a:t>
            </a:r>
            <a:endParaRPr sz="1904">
              <a:solidFill>
                <a:schemeClr val="dk1"/>
              </a:solidFill>
              <a:latin typeface="Calibri"/>
              <a:ea typeface="Calibri"/>
              <a:cs typeface="Calibri"/>
              <a:sym typeface="Calibri"/>
            </a:endParaRPr>
          </a:p>
        </p:txBody>
      </p:sp>
      <p:grpSp>
        <p:nvGrpSpPr>
          <p:cNvPr id="6996" name="Google Shape;6996;g1dfd49864dd_0_595"/>
          <p:cNvGrpSpPr/>
          <p:nvPr/>
        </p:nvGrpSpPr>
        <p:grpSpPr>
          <a:xfrm>
            <a:off x="70900" y="3138676"/>
            <a:ext cx="11865500" cy="1572840"/>
            <a:chOff x="45764" y="2460250"/>
            <a:chExt cx="11865500" cy="1053900"/>
          </a:xfrm>
        </p:grpSpPr>
        <p:sp>
          <p:nvSpPr>
            <p:cNvPr id="6997" name="Google Shape;6997;g1dfd49864dd_0_595"/>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6998" name="Google Shape;6998;g1dfd49864dd_0_595"/>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2348">
                  <a:solidFill>
                    <a:schemeClr val="dk1"/>
                  </a:solidFill>
                  <a:latin typeface="Calibri"/>
                  <a:ea typeface="Calibri"/>
                  <a:cs typeface="Calibri"/>
                  <a:sym typeface="Calibri"/>
                </a:rPr>
                <a:t>Para participação como revisor de evento local/regional/nacional/internacional,  o servidor docente poderá computar, em sua carga horária semanal de trabalho, 0,1 (um décimo) pontos.</a:t>
              </a:r>
              <a:endParaRPr b="1" sz="2348">
                <a:solidFill>
                  <a:schemeClr val="dk1"/>
                </a:solidFill>
                <a:latin typeface="Calibri"/>
                <a:ea typeface="Calibri"/>
                <a:cs typeface="Calibri"/>
                <a:sym typeface="Calibri"/>
              </a:endParaRPr>
            </a:p>
          </p:txBody>
        </p:sp>
      </p:grpSp>
      <p:grpSp>
        <p:nvGrpSpPr>
          <p:cNvPr id="6999" name="Google Shape;6999;g1dfd49864dd_0_595"/>
          <p:cNvGrpSpPr/>
          <p:nvPr/>
        </p:nvGrpSpPr>
        <p:grpSpPr>
          <a:xfrm>
            <a:off x="70903" y="5646513"/>
            <a:ext cx="12070968" cy="764721"/>
            <a:chOff x="45776" y="3973141"/>
            <a:chExt cx="12070968" cy="764721"/>
          </a:xfrm>
        </p:grpSpPr>
        <p:sp>
          <p:nvSpPr>
            <p:cNvPr id="7000" name="Google Shape;7000;g1dfd49864dd_0_59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001" name="Google Shape;7001;g1dfd49864dd_0_595"/>
            <p:cNvSpPr txBox="1"/>
            <p:nvPr/>
          </p:nvSpPr>
          <p:spPr>
            <a:xfrm>
              <a:off x="1746344" y="3998962"/>
              <a:ext cx="10370400" cy="73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Isso demanda do professor tempo e esforço para sua construção, submissão e, em caso de aprovação, do acompanhamento de todas as ações.</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6" name="Shape 7006"/>
        <p:cNvGrpSpPr/>
        <p:nvPr/>
      </p:nvGrpSpPr>
      <p:grpSpPr>
        <a:xfrm>
          <a:off x="0" y="0"/>
          <a:ext cx="0" cy="0"/>
          <a:chOff x="0" y="0"/>
          <a:chExt cx="0" cy="0"/>
        </a:xfrm>
      </p:grpSpPr>
      <p:sp>
        <p:nvSpPr>
          <p:cNvPr id="7007" name="Google Shape;7007;g1dfd49864dd_0_61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008" name="Google Shape;7008;g1dfd49864dd_0_61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009" name="Google Shape;7009;g1dfd49864dd_0_61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010" name="Google Shape;7010;g1dfd49864dd_0_6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011" name="Google Shape;7011;g1dfd49864dd_0_61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012" name="Google Shape;7012;g1dfd49864dd_0_61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013" name="Google Shape;7013;g1dfd49864dd_0_61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014" name="Google Shape;7014;g1dfd49864dd_0_615"/>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Jataí</a:t>
            </a:r>
            <a:endParaRPr sz="1904">
              <a:solidFill>
                <a:schemeClr val="dk1"/>
              </a:solidFill>
              <a:latin typeface="Calibri"/>
              <a:ea typeface="Calibri"/>
              <a:cs typeface="Calibri"/>
              <a:sym typeface="Calibri"/>
            </a:endParaRPr>
          </a:p>
        </p:txBody>
      </p:sp>
      <p:grpSp>
        <p:nvGrpSpPr>
          <p:cNvPr id="7015" name="Google Shape;7015;g1dfd49864dd_0_615"/>
          <p:cNvGrpSpPr/>
          <p:nvPr/>
        </p:nvGrpSpPr>
        <p:grpSpPr>
          <a:xfrm>
            <a:off x="70900" y="3138676"/>
            <a:ext cx="11865500" cy="1572840"/>
            <a:chOff x="45764" y="2460250"/>
            <a:chExt cx="11865500" cy="1053900"/>
          </a:xfrm>
        </p:grpSpPr>
        <p:sp>
          <p:nvSpPr>
            <p:cNvPr id="7016" name="Google Shape;7016;g1dfd49864dd_0_615"/>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017" name="Google Shape;7017;g1dfd49864dd_0_615"/>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2348">
                  <a:solidFill>
                    <a:schemeClr val="dk1"/>
                  </a:solidFill>
                  <a:latin typeface="Calibri"/>
                  <a:ea typeface="Calibri"/>
                  <a:cs typeface="Calibri"/>
                  <a:sym typeface="Calibri"/>
                </a:rPr>
                <a:t>Para participação em corpo editorial, revisor de periódico  o servidor docente poderá computar, em sua carga horária semanal de trabalho, 0,5 (cinco décimos) pontos.</a:t>
              </a:r>
              <a:endParaRPr b="1" sz="2348">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018" name="Google Shape;7018;g1dfd49864dd_0_615"/>
          <p:cNvGrpSpPr/>
          <p:nvPr/>
        </p:nvGrpSpPr>
        <p:grpSpPr>
          <a:xfrm>
            <a:off x="70903" y="5646513"/>
            <a:ext cx="12070968" cy="764721"/>
            <a:chOff x="45776" y="3973141"/>
            <a:chExt cx="12070968" cy="764721"/>
          </a:xfrm>
        </p:grpSpPr>
        <p:sp>
          <p:nvSpPr>
            <p:cNvPr id="7019" name="Google Shape;7019;g1dfd49864dd_0_61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020" name="Google Shape;7020;g1dfd49864dd_0_615"/>
            <p:cNvSpPr txBox="1"/>
            <p:nvPr/>
          </p:nvSpPr>
          <p:spPr>
            <a:xfrm>
              <a:off x="1746344" y="3998962"/>
              <a:ext cx="10370400" cy="73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Isso demanda do professor tempo e esforço para sua construção, submissão e, em caso de aprovação, do acompanhamento de todas as ações.</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5" name="Shape 7025"/>
        <p:cNvGrpSpPr/>
        <p:nvPr/>
      </p:nvGrpSpPr>
      <p:grpSpPr>
        <a:xfrm>
          <a:off x="0" y="0"/>
          <a:ext cx="0" cy="0"/>
          <a:chOff x="0" y="0"/>
          <a:chExt cx="0" cy="0"/>
        </a:xfrm>
      </p:grpSpPr>
      <p:sp>
        <p:nvSpPr>
          <p:cNvPr id="7026" name="Google Shape;7026;g1dfd49864dd_0_63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027" name="Google Shape;7027;g1dfd49864dd_0_63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028" name="Google Shape;7028;g1dfd49864dd_0_63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029" name="Google Shape;7029;g1dfd49864dd_0_63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030" name="Google Shape;7030;g1dfd49864dd_0_63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031" name="Google Shape;7031;g1dfd49864dd_0_634"/>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032" name="Google Shape;7032;g1dfd49864dd_0_63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033" name="Google Shape;7033;g1dfd49864dd_0_634"/>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Jataí</a:t>
            </a:r>
            <a:endParaRPr sz="1904">
              <a:solidFill>
                <a:schemeClr val="dk1"/>
              </a:solidFill>
              <a:latin typeface="Calibri"/>
              <a:ea typeface="Calibri"/>
              <a:cs typeface="Calibri"/>
              <a:sym typeface="Calibri"/>
            </a:endParaRPr>
          </a:p>
        </p:txBody>
      </p:sp>
      <p:grpSp>
        <p:nvGrpSpPr>
          <p:cNvPr id="7034" name="Google Shape;7034;g1dfd49864dd_0_634"/>
          <p:cNvGrpSpPr/>
          <p:nvPr/>
        </p:nvGrpSpPr>
        <p:grpSpPr>
          <a:xfrm>
            <a:off x="70900" y="3138676"/>
            <a:ext cx="11865500" cy="1572840"/>
            <a:chOff x="45764" y="2460250"/>
            <a:chExt cx="11865500" cy="1053900"/>
          </a:xfrm>
        </p:grpSpPr>
        <p:sp>
          <p:nvSpPr>
            <p:cNvPr id="7035" name="Google Shape;7035;g1dfd49864dd_0_634"/>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036" name="Google Shape;7036;g1dfd49864dd_0_634"/>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2348">
                  <a:solidFill>
                    <a:schemeClr val="dk1"/>
                  </a:solidFill>
                  <a:latin typeface="Calibri"/>
                  <a:ea typeface="Calibri"/>
                  <a:cs typeface="Calibri"/>
                  <a:sym typeface="Calibri"/>
                </a:rPr>
                <a:t> Para participação como revisor de projeto de pesquisa, o servidor docente poderá computar, em sua carga horária semanal de trabalho, 0,2 (dois décimos) pontos.</a:t>
              </a:r>
              <a:endParaRPr b="1" sz="2348">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037" name="Google Shape;7037;g1dfd49864dd_0_634"/>
          <p:cNvGrpSpPr/>
          <p:nvPr/>
        </p:nvGrpSpPr>
        <p:grpSpPr>
          <a:xfrm>
            <a:off x="70903" y="5646513"/>
            <a:ext cx="12070968" cy="764721"/>
            <a:chOff x="45776" y="3973141"/>
            <a:chExt cx="12070968" cy="764721"/>
          </a:xfrm>
        </p:grpSpPr>
        <p:sp>
          <p:nvSpPr>
            <p:cNvPr id="7038" name="Google Shape;7038;g1dfd49864dd_0_63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039" name="Google Shape;7039;g1dfd49864dd_0_634"/>
            <p:cNvSpPr txBox="1"/>
            <p:nvPr/>
          </p:nvSpPr>
          <p:spPr>
            <a:xfrm>
              <a:off x="1746344" y="3998962"/>
              <a:ext cx="10370400" cy="73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Isso demanda do professor tempo e esforço para sua construção, submissão e, em caso de aprovação, do acompanhamento de todas as ações.</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4" name="Shape 7044"/>
        <p:cNvGrpSpPr/>
        <p:nvPr/>
      </p:nvGrpSpPr>
      <p:grpSpPr>
        <a:xfrm>
          <a:off x="0" y="0"/>
          <a:ext cx="0" cy="0"/>
          <a:chOff x="0" y="0"/>
          <a:chExt cx="0" cy="0"/>
        </a:xfrm>
      </p:grpSpPr>
      <p:sp>
        <p:nvSpPr>
          <p:cNvPr id="7045" name="Google Shape;7045;g1dfd49864dd_0_65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046" name="Google Shape;7046;g1dfd49864dd_0_65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047" name="Google Shape;7047;g1dfd49864dd_0_65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048" name="Google Shape;7048;g1dfd49864dd_0_6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049" name="Google Shape;7049;g1dfd49864dd_0_65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050" name="Google Shape;7050;g1dfd49864dd_0_653"/>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051" name="Google Shape;7051;g1dfd49864dd_0_65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052" name="Google Shape;7052;g1dfd49864dd_0_653"/>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Jataí</a:t>
            </a:r>
            <a:endParaRPr sz="1904">
              <a:solidFill>
                <a:schemeClr val="dk1"/>
              </a:solidFill>
              <a:latin typeface="Calibri"/>
              <a:ea typeface="Calibri"/>
              <a:cs typeface="Calibri"/>
              <a:sym typeface="Calibri"/>
            </a:endParaRPr>
          </a:p>
        </p:txBody>
      </p:sp>
      <p:grpSp>
        <p:nvGrpSpPr>
          <p:cNvPr id="7053" name="Google Shape;7053;g1dfd49864dd_0_653"/>
          <p:cNvGrpSpPr/>
          <p:nvPr/>
        </p:nvGrpSpPr>
        <p:grpSpPr>
          <a:xfrm>
            <a:off x="70900" y="3138676"/>
            <a:ext cx="11865500" cy="1572840"/>
            <a:chOff x="45764" y="2460250"/>
            <a:chExt cx="11865500" cy="1053900"/>
          </a:xfrm>
        </p:grpSpPr>
        <p:sp>
          <p:nvSpPr>
            <p:cNvPr id="7054" name="Google Shape;7054;g1dfd49864dd_0_653"/>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055" name="Google Shape;7055;g1dfd49864dd_0_653"/>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2348">
                  <a:solidFill>
                    <a:schemeClr val="dk1"/>
                  </a:solidFill>
                  <a:latin typeface="Calibri"/>
                  <a:ea typeface="Calibri"/>
                  <a:cs typeface="Calibri"/>
                  <a:sym typeface="Calibri"/>
                </a:rPr>
                <a:t> </a:t>
              </a:r>
              <a:r>
                <a:rPr b="1" lang="pt-BR" sz="2348">
                  <a:solidFill>
                    <a:schemeClr val="dk1"/>
                  </a:solidFill>
                  <a:latin typeface="Calibri"/>
                  <a:ea typeface="Calibri"/>
                  <a:cs typeface="Calibri"/>
                  <a:sym typeface="Calibri"/>
                </a:rPr>
                <a:t> Para a co-orientação de projeto de Iniciação Científica, de acordo com regulamentação específica aprovada pelo Conselho Superior, o servidor docente poderá computar, em sua carga horária semanal de trabalho, 1 (um) ponto.</a:t>
              </a:r>
              <a:endParaRPr b="1" sz="2348">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056" name="Google Shape;7056;g1dfd49864dd_0_653"/>
          <p:cNvGrpSpPr/>
          <p:nvPr/>
        </p:nvGrpSpPr>
        <p:grpSpPr>
          <a:xfrm>
            <a:off x="70903" y="5646513"/>
            <a:ext cx="12070968" cy="764721"/>
            <a:chOff x="45776" y="3973141"/>
            <a:chExt cx="12070968" cy="764721"/>
          </a:xfrm>
        </p:grpSpPr>
        <p:sp>
          <p:nvSpPr>
            <p:cNvPr id="7057" name="Google Shape;7057;g1dfd49864dd_0_65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058" name="Google Shape;7058;g1dfd49864dd_0_653"/>
            <p:cNvSpPr txBox="1"/>
            <p:nvPr/>
          </p:nvSpPr>
          <p:spPr>
            <a:xfrm>
              <a:off x="1746344" y="3998962"/>
              <a:ext cx="10370400" cy="73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Isso demanda do professor tempo e esforço para sua construção, submissão e, em caso de aprovação, do acompanhamento de todas as ações.</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3" name="Shape 7063"/>
        <p:cNvGrpSpPr/>
        <p:nvPr/>
      </p:nvGrpSpPr>
      <p:grpSpPr>
        <a:xfrm>
          <a:off x="0" y="0"/>
          <a:ext cx="0" cy="0"/>
          <a:chOff x="0" y="0"/>
          <a:chExt cx="0" cy="0"/>
        </a:xfrm>
      </p:grpSpPr>
      <p:sp>
        <p:nvSpPr>
          <p:cNvPr id="7064" name="Google Shape;7064;g1dfd49864dd_0_67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065" name="Google Shape;7065;g1dfd49864dd_0_6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066" name="Google Shape;7066;g1dfd49864dd_0_6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067" name="Google Shape;7067;g1dfd49864dd_0_6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068" name="Google Shape;7068;g1dfd49864dd_0_67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069" name="Google Shape;7069;g1dfd49864dd_0_672"/>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070" name="Google Shape;7070;g1dfd49864dd_0_6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071" name="Google Shape;7071;g1dfd49864dd_0_672"/>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Jataí</a:t>
            </a:r>
            <a:endParaRPr sz="1904">
              <a:solidFill>
                <a:schemeClr val="dk1"/>
              </a:solidFill>
              <a:latin typeface="Calibri"/>
              <a:ea typeface="Calibri"/>
              <a:cs typeface="Calibri"/>
              <a:sym typeface="Calibri"/>
            </a:endParaRPr>
          </a:p>
        </p:txBody>
      </p:sp>
      <p:grpSp>
        <p:nvGrpSpPr>
          <p:cNvPr id="7072" name="Google Shape;7072;g1dfd49864dd_0_672"/>
          <p:cNvGrpSpPr/>
          <p:nvPr/>
        </p:nvGrpSpPr>
        <p:grpSpPr>
          <a:xfrm>
            <a:off x="70900" y="3138676"/>
            <a:ext cx="11865500" cy="1572840"/>
            <a:chOff x="45764" y="2460250"/>
            <a:chExt cx="11865500" cy="1053900"/>
          </a:xfrm>
        </p:grpSpPr>
        <p:sp>
          <p:nvSpPr>
            <p:cNvPr id="7073" name="Google Shape;7073;g1dfd49864dd_0_672"/>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074" name="Google Shape;7074;g1dfd49864dd_0_672"/>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2348">
                  <a:solidFill>
                    <a:schemeClr val="dk1"/>
                  </a:solidFill>
                  <a:latin typeface="Calibri"/>
                  <a:ea typeface="Calibri"/>
                  <a:cs typeface="Calibri"/>
                  <a:sym typeface="Calibri"/>
                </a:rPr>
                <a:t>  </a:t>
              </a:r>
              <a:r>
                <a:rPr b="1" lang="pt-BR" sz="2348">
                  <a:solidFill>
                    <a:schemeClr val="dk1"/>
                  </a:solidFill>
                  <a:latin typeface="Calibri"/>
                  <a:ea typeface="Calibri"/>
                  <a:cs typeface="Calibri"/>
                  <a:sym typeface="Calibri"/>
                </a:rPr>
                <a:t>Para participação em: Autoria/Coordenação de Projeto de Fomento à Pesquisa (financiamento para laboratórios, bolsistas) o servidor docente poderá computar, em sua carga horária semanal de trabalho, 4 (quatro) pontos.</a:t>
              </a:r>
              <a:endParaRPr b="1" sz="2348">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075" name="Google Shape;7075;g1dfd49864dd_0_672"/>
          <p:cNvGrpSpPr/>
          <p:nvPr/>
        </p:nvGrpSpPr>
        <p:grpSpPr>
          <a:xfrm>
            <a:off x="70903" y="5646513"/>
            <a:ext cx="12070968" cy="467100"/>
            <a:chOff x="45776" y="3973141"/>
            <a:chExt cx="12070968" cy="467100"/>
          </a:xfrm>
        </p:grpSpPr>
        <p:sp>
          <p:nvSpPr>
            <p:cNvPr id="7076" name="Google Shape;7076;g1dfd49864dd_0_6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077" name="Google Shape;7077;g1dfd49864dd_0_672"/>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Em nenhum momento são contempladas as ações de busca de apoio financeiro à pesquisa.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2" name="Shape 7082"/>
        <p:cNvGrpSpPr/>
        <p:nvPr/>
      </p:nvGrpSpPr>
      <p:grpSpPr>
        <a:xfrm>
          <a:off x="0" y="0"/>
          <a:ext cx="0" cy="0"/>
          <a:chOff x="0" y="0"/>
          <a:chExt cx="0" cy="0"/>
        </a:xfrm>
      </p:grpSpPr>
      <p:sp>
        <p:nvSpPr>
          <p:cNvPr id="7083" name="Google Shape;7083;g1dfd49864dd_0_84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084" name="Google Shape;7084;g1dfd49864dd_0_84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085" name="Google Shape;7085;g1dfd49864dd_0_84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086" name="Google Shape;7086;g1dfd49864dd_0_84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087" name="Google Shape;7087;g1dfd49864dd_0_84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088" name="Google Shape;7088;g1dfd49864dd_0_847"/>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089" name="Google Shape;7089;g1dfd49864dd_0_84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090" name="Google Shape;7090;g1dfd49864dd_0_847"/>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Goiânia DAA II</a:t>
            </a:r>
            <a:endParaRPr sz="1904">
              <a:solidFill>
                <a:schemeClr val="dk1"/>
              </a:solidFill>
              <a:latin typeface="Calibri"/>
              <a:ea typeface="Calibri"/>
              <a:cs typeface="Calibri"/>
              <a:sym typeface="Calibri"/>
            </a:endParaRPr>
          </a:p>
        </p:txBody>
      </p:sp>
      <p:grpSp>
        <p:nvGrpSpPr>
          <p:cNvPr id="7091" name="Google Shape;7091;g1dfd49864dd_0_847"/>
          <p:cNvGrpSpPr/>
          <p:nvPr/>
        </p:nvGrpSpPr>
        <p:grpSpPr>
          <a:xfrm>
            <a:off x="70900" y="3138676"/>
            <a:ext cx="11865500" cy="1572840"/>
            <a:chOff x="45764" y="2460250"/>
            <a:chExt cx="11865500" cy="1053900"/>
          </a:xfrm>
        </p:grpSpPr>
        <p:sp>
          <p:nvSpPr>
            <p:cNvPr id="7092" name="Google Shape;7092;g1dfd49864dd_0_847"/>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093" name="Google Shape;7093;g1dfd49864dd_0_847"/>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Participação em corpo editorial de revistas/periódicos e comitês técnico-científico, o servidor docente poderá computar, em sua carga horária semanal de trabalho, 1 (um) ponto por corpo editorial ou comitê, limitado a 2 (dois). Art. Ao exercer a função de revisor de artigos técnico-científicos, o servidor docente poderá computar, em sua carga horária semanal de trabalho, 1 (um) ponto por artigo, limitado a 2 (dois) artigos</a:t>
              </a:r>
              <a:endParaRPr b="1" sz="19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 </a:t>
              </a:r>
              <a:r>
                <a:rPr b="1" lang="pt-BR" sz="2348">
                  <a:solidFill>
                    <a:schemeClr val="dk1"/>
                  </a:solidFill>
                  <a:latin typeface="Calibri"/>
                  <a:ea typeface="Calibri"/>
                  <a:cs typeface="Calibri"/>
                  <a:sym typeface="Calibri"/>
                </a:rPr>
                <a:t>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094" name="Google Shape;7094;g1dfd49864dd_0_847"/>
          <p:cNvGrpSpPr/>
          <p:nvPr/>
        </p:nvGrpSpPr>
        <p:grpSpPr>
          <a:xfrm>
            <a:off x="70903" y="5646513"/>
            <a:ext cx="12070968" cy="467100"/>
            <a:chOff x="45776" y="3973141"/>
            <a:chExt cx="12070968" cy="467100"/>
          </a:xfrm>
        </p:grpSpPr>
        <p:sp>
          <p:nvSpPr>
            <p:cNvPr id="7095" name="Google Shape;7095;g1dfd49864dd_0_84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096" name="Google Shape;7096;g1dfd49864dd_0_847"/>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Inclusão de atividade de pesquisa inerente à atividade docente</a:t>
              </a:r>
              <a:r>
                <a:rPr lang="pt-BR" sz="2100">
                  <a:solidFill>
                    <a:schemeClr val="dk2"/>
                  </a:solidFill>
                  <a:latin typeface="Calibri"/>
                  <a:ea typeface="Calibri"/>
                  <a:cs typeface="Calibri"/>
                  <a:sym typeface="Calibri"/>
                </a:rPr>
                <a:t>.</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1" name="Shape 7101"/>
        <p:cNvGrpSpPr/>
        <p:nvPr/>
      </p:nvGrpSpPr>
      <p:grpSpPr>
        <a:xfrm>
          <a:off x="0" y="0"/>
          <a:ext cx="0" cy="0"/>
          <a:chOff x="0" y="0"/>
          <a:chExt cx="0" cy="0"/>
        </a:xfrm>
      </p:grpSpPr>
      <p:sp>
        <p:nvSpPr>
          <p:cNvPr id="7102" name="Google Shape;7102;g1dff426b600_0_4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103" name="Google Shape;7103;g1dff426b600_0_4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104" name="Google Shape;7104;g1dff426b600_0_4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105" name="Google Shape;7105;g1dff426b600_0_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106" name="Google Shape;7106;g1dff426b600_0_4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107" name="Google Shape;7107;g1dff426b600_0_4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108" name="Google Shape;7108;g1dff426b600_0_4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109" name="Google Shape;7109;g1dff426b600_0_40"/>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110" name="Google Shape;7110;g1dff426b600_0_40"/>
          <p:cNvGrpSpPr/>
          <p:nvPr/>
        </p:nvGrpSpPr>
        <p:grpSpPr>
          <a:xfrm>
            <a:off x="70900" y="3138676"/>
            <a:ext cx="11865500" cy="1572840"/>
            <a:chOff x="45764" y="2460250"/>
            <a:chExt cx="11865500" cy="1053900"/>
          </a:xfrm>
        </p:grpSpPr>
        <p:sp>
          <p:nvSpPr>
            <p:cNvPr id="7111" name="Google Shape;7111;g1dff426b600_0_40"/>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112" name="Google Shape;7112;g1dff426b600_0_40"/>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O servidor docente que organizar Grupos de Leitura, não vinculados a Núcleo de Pesquisa ou projetos de pesquisa, com a participação de alunos e com a finalidade de os introduzir às atividades de pesquisa, poderá computar, em sua carga horária semanal de trabalho, 1 (um) ponto, limitado a 2 (dois) grupos.</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 </a:t>
              </a:r>
              <a:r>
                <a:rPr b="1" lang="pt-BR" sz="2348">
                  <a:solidFill>
                    <a:schemeClr val="dk1"/>
                  </a:solidFill>
                  <a:latin typeface="Calibri"/>
                  <a:ea typeface="Calibri"/>
                  <a:cs typeface="Calibri"/>
                  <a:sym typeface="Calibri"/>
                </a:rPr>
                <a:t>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113" name="Google Shape;7113;g1dff426b600_0_40"/>
          <p:cNvGrpSpPr/>
          <p:nvPr/>
        </p:nvGrpSpPr>
        <p:grpSpPr>
          <a:xfrm>
            <a:off x="70903" y="5646513"/>
            <a:ext cx="12070968" cy="467100"/>
            <a:chOff x="45776" y="3973141"/>
            <a:chExt cx="12070968" cy="467100"/>
          </a:xfrm>
        </p:grpSpPr>
        <p:sp>
          <p:nvSpPr>
            <p:cNvPr id="7114" name="Google Shape;7114;g1dff426b600_0_4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115" name="Google Shape;7115;g1dff426b600_0_40"/>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1e0d4280c43_1_184"/>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750" name="Google Shape;750;g1e0d4280c43_1_18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51" name="Google Shape;751;g1e0d4280c43_1_18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52" name="Google Shape;752;g1e0d4280c43_1_18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53" name="Google Shape;753;g1e0d4280c43_1_184"/>
          <p:cNvSpPr txBox="1"/>
          <p:nvPr>
            <p:ph idx="1" type="body"/>
          </p:nvPr>
        </p:nvSpPr>
        <p:spPr>
          <a:xfrm>
            <a:off x="70903" y="2161494"/>
            <a:ext cx="1510200" cy="660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54" name="Google Shape;754;g1e0d4280c43_1_184"/>
          <p:cNvSpPr txBox="1"/>
          <p:nvPr/>
        </p:nvSpPr>
        <p:spPr>
          <a:xfrm>
            <a:off x="1580975" y="1944575"/>
            <a:ext cx="10370400" cy="2077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100">
                <a:solidFill>
                  <a:schemeClr val="dk1"/>
                </a:solidFill>
                <a:latin typeface="Calibri"/>
                <a:ea typeface="Calibri"/>
                <a:cs typeface="Calibri"/>
                <a:sym typeface="Calibri"/>
              </a:rPr>
              <a:t>Art. 3</a:t>
            </a:r>
            <a:r>
              <a:rPr b="1" baseline="30000" lang="pt-BR" sz="1100">
                <a:solidFill>
                  <a:schemeClr val="dk1"/>
                </a:solidFill>
                <a:latin typeface="Calibri"/>
                <a:ea typeface="Calibri"/>
                <a:cs typeface="Calibri"/>
                <a:sym typeface="Calibri"/>
              </a:rPr>
              <a:t>o</a:t>
            </a:r>
            <a:r>
              <a:rPr b="1" lang="pt-BR" sz="1100">
                <a:solidFill>
                  <a:schemeClr val="dk1"/>
                </a:solidFill>
                <a:latin typeface="Calibri"/>
                <a:ea typeface="Calibri"/>
                <a:cs typeface="Calibri"/>
                <a:sym typeface="Calibri"/>
              </a:rPr>
              <a:t>  - </a:t>
            </a:r>
            <a:r>
              <a:rPr b="0" i="0" lang="pt-BR" sz="1100" u="none" strike="noStrike">
                <a:solidFill>
                  <a:schemeClr val="dk1"/>
                </a:solidFill>
                <a:latin typeface="Calibri"/>
                <a:ea typeface="Calibri"/>
                <a:cs typeface="Calibri"/>
                <a:sym typeface="Calibri"/>
              </a:rPr>
              <a:t>O</a:t>
            </a:r>
            <a:r>
              <a:rPr b="0" i="0" lang="pt-BR" sz="1100" u="none" strike="noStrike">
                <a:solidFill>
                  <a:srgbClr val="959500"/>
                </a:solidFill>
                <a:latin typeface="Calibri"/>
                <a:ea typeface="Calibri"/>
                <a:cs typeface="Calibri"/>
                <a:sym typeface="Calibri"/>
              </a:rPr>
              <a:t> </a:t>
            </a:r>
            <a:r>
              <a:rPr b="0" i="0" lang="pt-BR" sz="11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100" u="none" strike="noStrike">
                <a:solidFill>
                  <a:srgbClr val="8F8F00"/>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408432" lvl="0" marL="121907" marR="0" rtl="0" algn="l">
              <a:spcBef>
                <a:spcPts val="672"/>
              </a:spcBef>
              <a:spcAft>
                <a:spcPts val="0"/>
              </a:spcAft>
              <a:buNone/>
            </a:pPr>
            <a:r>
              <a:rPr b="0" i="0" lang="pt-BR" sz="900" u="none" strike="noStrike">
                <a:solidFill>
                  <a:srgbClr val="000000"/>
                </a:solidFill>
                <a:latin typeface="Calibri"/>
                <a:ea typeface="Calibri"/>
                <a:cs typeface="Calibri"/>
                <a:sym typeface="Calibri"/>
              </a:rPr>
              <a:t>l. tempo parcial de 20 (vinte) horas semanais de trabalho, em 1 (um) turno diário; </a:t>
            </a:r>
            <a:endParaRPr b="0" sz="900">
              <a:solidFill>
                <a:schemeClr val="dk1"/>
              </a:solidFill>
              <a:latin typeface="Calibri"/>
              <a:ea typeface="Calibri"/>
              <a:cs typeface="Calibri"/>
              <a:sym typeface="Calibri"/>
            </a:endParaRPr>
          </a:p>
          <a:p>
            <a:pPr indent="411479" lvl="0" marL="118871" marR="0" rtl="0" algn="l">
              <a:spcBef>
                <a:spcPts val="264"/>
              </a:spcBef>
              <a:spcAft>
                <a:spcPts val="0"/>
              </a:spcAft>
              <a:buNone/>
            </a:pPr>
            <a:r>
              <a:rPr b="0" i="0" lang="pt-BR" sz="900" u="none" strike="noStrike">
                <a:solidFill>
                  <a:srgbClr val="000000"/>
                </a:solidFill>
                <a:latin typeface="Calibri"/>
                <a:ea typeface="Calibri"/>
                <a:cs typeface="Calibri"/>
                <a:sym typeface="Calibri"/>
              </a:rPr>
              <a:t>II. tempo integral de 40 (quarenta) horas semanais de trabalho, em </a:t>
            </a:r>
            <a:r>
              <a:rPr b="0" i="0" lang="pt-BR" sz="900" u="none" strike="noStrike">
                <a:solidFill>
                  <a:srgbClr val="090900"/>
                </a:solidFill>
                <a:latin typeface="Calibri"/>
                <a:ea typeface="Calibri"/>
                <a:cs typeface="Calibri"/>
                <a:sym typeface="Calibri"/>
              </a:rPr>
              <a:t>2 </a:t>
            </a:r>
            <a:r>
              <a:rPr b="0" i="0" lang="pt-BR" sz="900" u="none" strike="noStrike">
                <a:solidFill>
                  <a:srgbClr val="000000"/>
                </a:solidFill>
                <a:latin typeface="Calibri"/>
                <a:ea typeface="Calibri"/>
                <a:cs typeface="Calibri"/>
                <a:sym typeface="Calibri"/>
              </a:rPr>
              <a:t>(dois) turnos diários completos; </a:t>
            </a:r>
            <a:endParaRPr sz="900">
              <a:solidFill>
                <a:schemeClr val="dk1"/>
              </a:solidFill>
              <a:latin typeface="Calibri"/>
              <a:ea typeface="Calibri"/>
              <a:cs typeface="Calibri"/>
              <a:sym typeface="Calibri"/>
            </a:endParaRPr>
          </a:p>
          <a:p>
            <a:pPr indent="411479" lvl="0" marL="118871" marR="0" rtl="0" algn="l">
              <a:spcBef>
                <a:spcPts val="264"/>
              </a:spcBef>
              <a:spcAft>
                <a:spcPts val="0"/>
              </a:spcAft>
              <a:buClr>
                <a:srgbClr val="000000"/>
              </a:buClr>
              <a:buFont typeface="Arial"/>
              <a:buNone/>
            </a:pPr>
            <a:r>
              <a:rPr b="0" i="0" lang="pt-BR" sz="900" u="none" strike="noStrike">
                <a:solidFill>
                  <a:srgbClr val="000000"/>
                </a:solidFill>
                <a:latin typeface="Calibri"/>
                <a:ea typeface="Calibri"/>
                <a:cs typeface="Calibri"/>
                <a:sym typeface="Calibri"/>
              </a:rPr>
              <a:t>III. dedicação exclusiva (DE), com obrigação </a:t>
            </a:r>
            <a:r>
              <a:rPr b="0" i="0" lang="pt-BR" sz="900" u="none" strike="noStrike">
                <a:solidFill>
                  <a:srgbClr val="080800"/>
                </a:solidFill>
                <a:latin typeface="Calibri"/>
                <a:ea typeface="Calibri"/>
                <a:cs typeface="Calibri"/>
                <a:sym typeface="Calibri"/>
              </a:rPr>
              <a:t>de </a:t>
            </a:r>
            <a:r>
              <a:rPr b="0" i="0" lang="pt-BR" sz="900" u="none" strike="noStrike">
                <a:solidFill>
                  <a:srgbClr val="000000"/>
                </a:solidFill>
                <a:latin typeface="Calibri"/>
                <a:ea typeface="Calibri"/>
                <a:cs typeface="Calibri"/>
                <a:sym typeface="Calibri"/>
              </a:rPr>
              <a:t>prestar 40 (quarenta) horas semanais de trabalho em 2 (dois) turnos diários completos e impedimento de exercício de outra atividade remunerada, pública ou privada.</a:t>
            </a:r>
            <a:endParaRPr b="0" i="0" sz="900" u="none" strike="noStrike">
              <a:solidFill>
                <a:srgbClr val="000000"/>
              </a:solidFill>
              <a:latin typeface="Calibri"/>
              <a:ea typeface="Calibri"/>
              <a:cs typeface="Calibri"/>
              <a:sym typeface="Calibri"/>
            </a:endParaRPr>
          </a:p>
          <a:p>
            <a:pPr indent="0" lvl="0" marL="0" rtl="0" algn="just">
              <a:spcBef>
                <a:spcPts val="0"/>
              </a:spcBef>
              <a:spcAft>
                <a:spcPts val="0"/>
              </a:spcAft>
              <a:buSzPts val="1100"/>
              <a:buNone/>
            </a:pPr>
            <a:r>
              <a:rPr lang="pt-BR" sz="900">
                <a:latin typeface="Calibri"/>
                <a:ea typeface="Calibri"/>
                <a:cs typeface="Calibri"/>
                <a:sym typeface="Calibri"/>
              </a:rPr>
              <a:t> 	§1º. Aos docentes aos quais se aplicam o regime de dedicação exclusiva (DE) permitir-se-á, nos termos da Lei nº 11.784, de 22/09/2008: </a:t>
            </a:r>
            <a:endParaRPr sz="900">
              <a:latin typeface="Calibri"/>
              <a:ea typeface="Calibri"/>
              <a:cs typeface="Calibri"/>
              <a:sym typeface="Calibri"/>
            </a:endParaRPr>
          </a:p>
          <a:p>
            <a:pPr indent="0" lvl="0" marL="0" rtl="0" algn="just">
              <a:spcBef>
                <a:spcPts val="0"/>
              </a:spcBef>
              <a:spcAft>
                <a:spcPts val="0"/>
              </a:spcAft>
              <a:buSzPts val="1100"/>
              <a:buNone/>
            </a:pPr>
            <a:r>
              <a:rPr lang="pt-BR" sz="900">
                <a:latin typeface="Calibri"/>
                <a:ea typeface="Calibri"/>
                <a:cs typeface="Calibri"/>
                <a:sym typeface="Calibri"/>
              </a:rPr>
              <a:t>a) participação em órgãos de deliberação coletiva relacionada com as funções de magistério; </a:t>
            </a:r>
            <a:endParaRPr sz="900">
              <a:latin typeface="Calibri"/>
              <a:ea typeface="Calibri"/>
              <a:cs typeface="Calibri"/>
              <a:sym typeface="Calibri"/>
            </a:endParaRPr>
          </a:p>
          <a:p>
            <a:pPr indent="0" lvl="0" marL="0" rtl="0" algn="just">
              <a:spcBef>
                <a:spcPts val="0"/>
              </a:spcBef>
              <a:spcAft>
                <a:spcPts val="0"/>
              </a:spcAft>
              <a:buSzPts val="1100"/>
              <a:buNone/>
            </a:pPr>
            <a:r>
              <a:rPr lang="pt-BR" sz="900">
                <a:latin typeface="Calibri"/>
                <a:ea typeface="Calibri"/>
                <a:cs typeface="Calibri"/>
                <a:sym typeface="Calibri"/>
              </a:rPr>
              <a:t>b) participação em comissões julgadoras ou verificadoras, relacionadas com o ensino ou a pesquisa; </a:t>
            </a:r>
            <a:endParaRPr sz="900">
              <a:latin typeface="Calibri"/>
              <a:ea typeface="Calibri"/>
              <a:cs typeface="Calibri"/>
              <a:sym typeface="Calibri"/>
            </a:endParaRPr>
          </a:p>
          <a:p>
            <a:pPr indent="0" lvl="0" marL="0" rtl="0" algn="just">
              <a:spcBef>
                <a:spcPts val="0"/>
              </a:spcBef>
              <a:spcAft>
                <a:spcPts val="0"/>
              </a:spcAft>
              <a:buSzPts val="1100"/>
              <a:buNone/>
            </a:pPr>
            <a:r>
              <a:rPr lang="pt-BR" sz="900">
                <a:latin typeface="Calibri"/>
                <a:ea typeface="Calibri"/>
                <a:cs typeface="Calibri"/>
                <a:sym typeface="Calibri"/>
              </a:rPr>
              <a:t>c) percepção de direitos autorais ou correlatos; </a:t>
            </a:r>
            <a:endParaRPr sz="900">
              <a:latin typeface="Calibri"/>
              <a:ea typeface="Calibri"/>
              <a:cs typeface="Calibri"/>
              <a:sym typeface="Calibri"/>
            </a:endParaRPr>
          </a:p>
          <a:p>
            <a:pPr indent="0" lvl="0" marL="0" rtl="0" algn="just">
              <a:spcBef>
                <a:spcPts val="0"/>
              </a:spcBef>
              <a:spcAft>
                <a:spcPts val="0"/>
              </a:spcAft>
              <a:buSzPts val="1100"/>
              <a:buNone/>
            </a:pPr>
            <a:r>
              <a:rPr lang="pt-BR" sz="900">
                <a:latin typeface="Calibri"/>
                <a:ea typeface="Calibri"/>
                <a:cs typeface="Calibri"/>
                <a:sym typeface="Calibri"/>
              </a:rPr>
              <a:t>d) colaboração esporádica, remunerada ou não, em assuntos de sua especialidade e devidamente autorizada pela Instituição Federal de Ensino, para cada situação específica, observado o disposto em regulamento. </a:t>
            </a:r>
            <a:endParaRPr sz="900">
              <a:latin typeface="Calibri"/>
              <a:ea typeface="Calibri"/>
              <a:cs typeface="Calibri"/>
              <a:sym typeface="Calibri"/>
            </a:endParaRPr>
          </a:p>
          <a:p>
            <a:pPr indent="457200" lvl="0" marL="0" rtl="0" algn="just">
              <a:spcBef>
                <a:spcPts val="0"/>
              </a:spcBef>
              <a:spcAft>
                <a:spcPts val="0"/>
              </a:spcAft>
              <a:buSzPts val="1100"/>
              <a:buNone/>
            </a:pPr>
            <a:r>
              <a:rPr lang="pt-BR" sz="900">
                <a:latin typeface="Calibri"/>
                <a:ea typeface="Calibri"/>
                <a:cs typeface="Calibri"/>
                <a:sym typeface="Calibri"/>
              </a:rPr>
              <a:t>§2º. Os docentes substitutos com contrato administrativo de prestação de serviços, de acordo com a Lei nº 8.745, de 09/12/1993, serão submetidos aos regimes de trabalho descritos nos itens I e II.</a:t>
            </a:r>
            <a:endParaRPr>
              <a:solidFill>
                <a:schemeClr val="dk1"/>
              </a:solidFill>
              <a:latin typeface="Calibri"/>
              <a:ea typeface="Calibri"/>
              <a:cs typeface="Calibri"/>
              <a:sym typeface="Calibri"/>
            </a:endParaRPr>
          </a:p>
        </p:txBody>
      </p:sp>
      <p:sp>
        <p:nvSpPr>
          <p:cNvPr id="755" name="Google Shape;755;g1e0d4280c43_1_18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56" name="Google Shape;756;g1e0d4280c43_1_18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1100"/>
              <a:buFont typeface="Arial"/>
              <a:buNone/>
            </a:pPr>
            <a:r>
              <a:rPr lang="pt-BR" sz="2200">
                <a:solidFill>
                  <a:srgbClr val="0000FF"/>
                </a:solidFill>
                <a:latin typeface="Calibri"/>
                <a:ea typeface="Calibri"/>
                <a:cs typeface="Calibri"/>
                <a:sym typeface="Calibri"/>
              </a:rPr>
              <a:t>Anápolis</a:t>
            </a:r>
            <a:endParaRPr sz="2200">
              <a:solidFill>
                <a:srgbClr val="0000FF"/>
              </a:solidFill>
              <a:latin typeface="Calibri"/>
              <a:ea typeface="Calibri"/>
              <a:cs typeface="Calibri"/>
              <a:sym typeface="Calibri"/>
            </a:endParaRPr>
          </a:p>
        </p:txBody>
      </p:sp>
      <p:grpSp>
        <p:nvGrpSpPr>
          <p:cNvPr id="757" name="Google Shape;757;g1e0d4280c43_1_184"/>
          <p:cNvGrpSpPr/>
          <p:nvPr/>
        </p:nvGrpSpPr>
        <p:grpSpPr>
          <a:xfrm>
            <a:off x="154203" y="4079459"/>
            <a:ext cx="11880593" cy="1785600"/>
            <a:chOff x="45701" y="4667934"/>
            <a:chExt cx="11880593" cy="1785600"/>
          </a:xfrm>
        </p:grpSpPr>
        <p:sp>
          <p:nvSpPr>
            <p:cNvPr id="758" name="Google Shape;758;g1e0d4280c43_1_184"/>
            <p:cNvSpPr txBox="1"/>
            <p:nvPr/>
          </p:nvSpPr>
          <p:spPr>
            <a:xfrm>
              <a:off x="45701" y="53271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59" name="Google Shape;759;g1e0d4280c43_1_184"/>
            <p:cNvSpPr txBox="1"/>
            <p:nvPr/>
          </p:nvSpPr>
          <p:spPr>
            <a:xfrm>
              <a:off x="1555894" y="4667934"/>
              <a:ext cx="10370400" cy="178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None/>
              </a:pPr>
              <a:r>
                <a:rPr lang="pt-BR" sz="1000"/>
                <a:t>Art. 3º - O docente da carreira de Ensino Básico, Técnico e Tecnológico será submetido a um dos seguintes regimes de trabalho:</a:t>
              </a:r>
              <a:endParaRPr sz="1000"/>
            </a:p>
            <a:p>
              <a:pPr indent="0" lvl="0" marL="0" rtl="0" algn="l">
                <a:spcBef>
                  <a:spcPts val="0"/>
                </a:spcBef>
                <a:spcAft>
                  <a:spcPts val="0"/>
                </a:spcAft>
                <a:buNone/>
              </a:pPr>
              <a:r>
                <a:rPr lang="pt-BR" sz="1000"/>
                <a:t>I. tempo parcial de 20 (vinte) horas semanais de trabalho, em 1 (um) turno diário; </a:t>
              </a:r>
              <a:endParaRPr sz="1000"/>
            </a:p>
            <a:p>
              <a:pPr indent="0" lvl="0" marL="0" rtl="0" algn="just">
                <a:spcBef>
                  <a:spcPts val="0"/>
                </a:spcBef>
                <a:spcAft>
                  <a:spcPts val="0"/>
                </a:spcAft>
                <a:buClr>
                  <a:schemeClr val="dk2"/>
                </a:buClr>
                <a:buSzPts val="1100"/>
                <a:buFont typeface="Arial"/>
                <a:buNone/>
              </a:pPr>
              <a:r>
                <a:rPr lang="pt-BR" sz="1000">
                  <a:solidFill>
                    <a:schemeClr val="dk2"/>
                  </a:solidFill>
                </a:rPr>
                <a:t>II. tempo integral de 40 (quarenta) horas semanais de trabalho,</a:t>
              </a:r>
              <a:r>
                <a:rPr lang="pt-BR" sz="1000">
                  <a:solidFill>
                    <a:srgbClr val="0000FF"/>
                  </a:solidFill>
                </a:rPr>
                <a:t> </a:t>
              </a:r>
              <a:r>
                <a:rPr lang="pt-BR" sz="1000">
                  <a:solidFill>
                    <a:schemeClr val="dk2"/>
                  </a:solidFill>
                </a:rPr>
                <a:t>em 2 (dois) turnos diários completos, num mínimo de 3 dias por semana;</a:t>
              </a:r>
              <a:endParaRPr sz="1000">
                <a:solidFill>
                  <a:schemeClr val="dk2"/>
                </a:solidFill>
              </a:endParaRPr>
            </a:p>
            <a:p>
              <a:pPr indent="0" lvl="0" marL="0" rtl="0" algn="just">
                <a:spcBef>
                  <a:spcPts val="0"/>
                </a:spcBef>
                <a:spcAft>
                  <a:spcPts val="0"/>
                </a:spcAft>
                <a:buClr>
                  <a:schemeClr val="dk2"/>
                </a:buClr>
                <a:buSzPts val="1100"/>
                <a:buFont typeface="Arial"/>
                <a:buNone/>
              </a:pPr>
              <a:r>
                <a:rPr lang="pt-BR" sz="1000">
                  <a:solidFill>
                    <a:schemeClr val="dk2"/>
                  </a:solidFill>
                </a:rPr>
                <a:t>III. dedicação exclusiva (DE), com obrigação de prestar 40 (quarenta) horas semanais de trabalho em 2 (dois) turnos diários completos, num mínimo de 3 dias por semana e impedimento de exercício de outra atividade remunerada, pública ou privada.</a:t>
              </a:r>
              <a:endParaRPr sz="1000">
                <a:solidFill>
                  <a:schemeClr val="dk2"/>
                </a:solidFill>
              </a:endParaRPr>
            </a:p>
            <a:p>
              <a:pPr indent="0" lvl="0" marL="0" rtl="0" algn="l">
                <a:spcBef>
                  <a:spcPts val="0"/>
                </a:spcBef>
                <a:spcAft>
                  <a:spcPts val="0"/>
                </a:spcAft>
                <a:buNone/>
              </a:pPr>
              <a:r>
                <a:t/>
              </a:r>
              <a:endParaRPr sz="1000">
                <a:solidFill>
                  <a:srgbClr val="FF0000"/>
                </a:solidFill>
              </a:endParaRPr>
            </a:p>
            <a:p>
              <a:pPr indent="0" lvl="0" marL="0" rtl="0" algn="just">
                <a:spcBef>
                  <a:spcPts val="0"/>
                </a:spcBef>
                <a:spcAft>
                  <a:spcPts val="0"/>
                </a:spcAft>
                <a:buNone/>
              </a:pPr>
              <a:r>
                <a:rPr b="1" lang="pt-BR" sz="1000">
                  <a:solidFill>
                    <a:srgbClr val="0000FF"/>
                  </a:solidFill>
                </a:rPr>
                <a:t>§1º - Aos docentes aos quais se aplicam o regime de dedicação exclusiva permitir-se-á a atuação e a consequente remuneração, gratificação retribuição financeira ou recebimento de bolsa conforme especificado no Art. 21, da Lei 12.772/12, observados os regulamentos Institucionais vigentes.</a:t>
              </a:r>
              <a:endParaRPr b="1" sz="1000">
                <a:solidFill>
                  <a:srgbClr val="0000FF"/>
                </a:solidFill>
              </a:endParaRPr>
            </a:p>
            <a:p>
              <a:pPr indent="0" lvl="0" marL="0" rtl="0" algn="just">
                <a:spcBef>
                  <a:spcPts val="0"/>
                </a:spcBef>
                <a:spcAft>
                  <a:spcPts val="0"/>
                </a:spcAft>
                <a:buNone/>
              </a:pPr>
              <a:r>
                <a:rPr b="1" lang="pt-BR" sz="1000">
                  <a:solidFill>
                    <a:srgbClr val="0000FF"/>
                  </a:solidFill>
                </a:rPr>
                <a:t> </a:t>
              </a:r>
              <a:endParaRPr b="1" sz="1000">
                <a:solidFill>
                  <a:srgbClr val="0000FF"/>
                </a:solidFill>
              </a:endParaRPr>
            </a:p>
            <a:p>
              <a:pPr indent="0" lvl="0" marL="0" rtl="0" algn="just">
                <a:spcBef>
                  <a:spcPts val="0"/>
                </a:spcBef>
                <a:spcAft>
                  <a:spcPts val="0"/>
                </a:spcAft>
                <a:buNone/>
              </a:pPr>
              <a:r>
                <a:rPr b="1" lang="pt-BR" sz="1000">
                  <a:solidFill>
                    <a:srgbClr val="0000FF"/>
                  </a:solidFill>
                </a:rPr>
                <a:t>§2º. Os docentes substitutos com contrato administrativo de prestação de serviços, de acordo com a Lei nº 8.745, de 09/12/1993, serão submetidos aos regimes de trabalho descritos nos itens I e II.</a:t>
              </a:r>
              <a:endParaRPr sz="1500">
                <a:latin typeface="Calibri"/>
                <a:ea typeface="Calibri"/>
                <a:cs typeface="Calibri"/>
                <a:sym typeface="Calibri"/>
              </a:endParaRPr>
            </a:p>
          </p:txBody>
        </p:sp>
      </p:grpSp>
      <p:grpSp>
        <p:nvGrpSpPr>
          <p:cNvPr id="760" name="Google Shape;760;g1e0d4280c43_1_184"/>
          <p:cNvGrpSpPr/>
          <p:nvPr/>
        </p:nvGrpSpPr>
        <p:grpSpPr>
          <a:xfrm>
            <a:off x="70903" y="6000363"/>
            <a:ext cx="11880468" cy="554121"/>
            <a:chOff x="45776" y="3973141"/>
            <a:chExt cx="11880468" cy="554121"/>
          </a:xfrm>
        </p:grpSpPr>
        <p:sp>
          <p:nvSpPr>
            <p:cNvPr id="761" name="Google Shape;761;g1e0d4280c43_1_18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62" name="Google Shape;762;g1e0d4280c43_1_184"/>
            <p:cNvSpPr txBox="1"/>
            <p:nvPr/>
          </p:nvSpPr>
          <p:spPr>
            <a:xfrm>
              <a:off x="1555844" y="3973162"/>
              <a:ext cx="10370400" cy="55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000"/>
                <a:t>O texto atual determina que o trabalho docente seja dado em dois turnos diários, as vezes não pode ser atendido em virtude de visitas técnicas, viagem a outro campus, etc. / Incluir participação relacionada a conselhos profissionais, porque a redação anterior restringe a atuação profissional dos docentes com formação em áreas diversas do conhecimento.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0" name="Shape 7120"/>
        <p:cNvGrpSpPr/>
        <p:nvPr/>
      </p:nvGrpSpPr>
      <p:grpSpPr>
        <a:xfrm>
          <a:off x="0" y="0"/>
          <a:ext cx="0" cy="0"/>
          <a:chOff x="0" y="0"/>
          <a:chExt cx="0" cy="0"/>
        </a:xfrm>
      </p:grpSpPr>
      <p:sp>
        <p:nvSpPr>
          <p:cNvPr id="7121" name="Google Shape;7121;g1dff426b600_0_5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122" name="Google Shape;7122;g1dff426b600_0_5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123" name="Google Shape;7123;g1dff426b600_0_5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124" name="Google Shape;7124;g1dff426b600_0_5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125" name="Google Shape;7125;g1dff426b600_0_5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126" name="Google Shape;7126;g1dff426b600_0_5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127" name="Google Shape;7127;g1dff426b600_0_5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128" name="Google Shape;7128;g1dff426b600_0_59"/>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129" name="Google Shape;7129;g1dff426b600_0_59"/>
          <p:cNvGrpSpPr/>
          <p:nvPr/>
        </p:nvGrpSpPr>
        <p:grpSpPr>
          <a:xfrm>
            <a:off x="70900" y="3138676"/>
            <a:ext cx="11865500" cy="1572840"/>
            <a:chOff x="45764" y="2460250"/>
            <a:chExt cx="11865500" cy="1053900"/>
          </a:xfrm>
        </p:grpSpPr>
        <p:sp>
          <p:nvSpPr>
            <p:cNvPr id="7130" name="Google Shape;7130;g1dff426b600_0_59"/>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131" name="Google Shape;7131;g1dff426b600_0_59"/>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 O servidor docente que participar de avaliações de projetos de pesquisa demandados pela PROPPG ou por agências de fomento poderá computar, em sua carga horária semanal de trabalho, 2 (dois) pontos, limitado a 2 (duas) avaliações.</a:t>
              </a:r>
              <a:r>
                <a:rPr b="1" lang="pt-BR" sz="2348">
                  <a:solidFill>
                    <a:schemeClr val="dk1"/>
                  </a:solidFill>
                  <a:latin typeface="Calibri"/>
                  <a:ea typeface="Calibri"/>
                  <a:cs typeface="Calibri"/>
                  <a:sym typeface="Calibri"/>
                </a:rPr>
                <a:t>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132" name="Google Shape;7132;g1dff426b600_0_59"/>
          <p:cNvGrpSpPr/>
          <p:nvPr/>
        </p:nvGrpSpPr>
        <p:grpSpPr>
          <a:xfrm>
            <a:off x="70903" y="5646513"/>
            <a:ext cx="12070968" cy="467100"/>
            <a:chOff x="45776" y="3973141"/>
            <a:chExt cx="12070968" cy="467100"/>
          </a:xfrm>
        </p:grpSpPr>
        <p:sp>
          <p:nvSpPr>
            <p:cNvPr id="7133" name="Google Shape;7133;g1dff426b600_0_5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134" name="Google Shape;7134;g1dff426b600_0_59"/>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9" name="Shape 7139"/>
        <p:cNvGrpSpPr/>
        <p:nvPr/>
      </p:nvGrpSpPr>
      <p:grpSpPr>
        <a:xfrm>
          <a:off x="0" y="0"/>
          <a:ext cx="0" cy="0"/>
          <a:chOff x="0" y="0"/>
          <a:chExt cx="0" cy="0"/>
        </a:xfrm>
      </p:grpSpPr>
      <p:sp>
        <p:nvSpPr>
          <p:cNvPr id="7140" name="Google Shape;7140;g1dff426b600_0_7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141" name="Google Shape;7141;g1dff426b600_0_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142" name="Google Shape;7142;g1dff426b600_0_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143" name="Google Shape;7143;g1dff426b600_0_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144" name="Google Shape;7144;g1dff426b600_0_7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145" name="Google Shape;7145;g1dff426b600_0_7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146" name="Google Shape;7146;g1dff426b600_0_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147" name="Google Shape;7147;g1dff426b600_0_78"/>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148" name="Google Shape;7148;g1dff426b600_0_78"/>
          <p:cNvGrpSpPr/>
          <p:nvPr/>
        </p:nvGrpSpPr>
        <p:grpSpPr>
          <a:xfrm>
            <a:off x="70900" y="3138676"/>
            <a:ext cx="11865500" cy="1572840"/>
            <a:chOff x="45764" y="2460250"/>
            <a:chExt cx="11865500" cy="1053900"/>
          </a:xfrm>
        </p:grpSpPr>
        <p:sp>
          <p:nvSpPr>
            <p:cNvPr id="7149" name="Google Shape;7149;g1dff426b600_0_78"/>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150" name="Google Shape;7150;g1dff426b600_0_78"/>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O servidor docente que participar das atividades do CITELAB do IFG poderá computar, em sua carga horária semanal de trabalho, 2 (dois) pontos.</a:t>
              </a:r>
              <a:endParaRPr b="1" sz="2348">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151" name="Google Shape;7151;g1dff426b600_0_78"/>
          <p:cNvGrpSpPr/>
          <p:nvPr/>
        </p:nvGrpSpPr>
        <p:grpSpPr>
          <a:xfrm>
            <a:off x="70903" y="5646513"/>
            <a:ext cx="12070968" cy="467100"/>
            <a:chOff x="45776" y="3973141"/>
            <a:chExt cx="12070968" cy="467100"/>
          </a:xfrm>
        </p:grpSpPr>
        <p:sp>
          <p:nvSpPr>
            <p:cNvPr id="7152" name="Google Shape;7152;g1dff426b600_0_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153" name="Google Shape;7153;g1dff426b600_0_78"/>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8" name="Shape 7158"/>
        <p:cNvGrpSpPr/>
        <p:nvPr/>
      </p:nvGrpSpPr>
      <p:grpSpPr>
        <a:xfrm>
          <a:off x="0" y="0"/>
          <a:ext cx="0" cy="0"/>
          <a:chOff x="0" y="0"/>
          <a:chExt cx="0" cy="0"/>
        </a:xfrm>
      </p:grpSpPr>
      <p:sp>
        <p:nvSpPr>
          <p:cNvPr id="7159" name="Google Shape;7159;g1dff426b600_0_9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160" name="Google Shape;7160;g1dff426b600_0_9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161" name="Google Shape;7161;g1dff426b600_0_9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162" name="Google Shape;7162;g1dff426b600_0_9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163" name="Google Shape;7163;g1dff426b600_0_9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164" name="Google Shape;7164;g1dff426b600_0_97"/>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165" name="Google Shape;7165;g1dff426b600_0_9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166" name="Google Shape;7166;g1dff426b600_0_97"/>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167" name="Google Shape;7167;g1dff426b600_0_97"/>
          <p:cNvGrpSpPr/>
          <p:nvPr/>
        </p:nvGrpSpPr>
        <p:grpSpPr>
          <a:xfrm>
            <a:off x="70900" y="3138676"/>
            <a:ext cx="11865500" cy="1572840"/>
            <a:chOff x="45764" y="2460250"/>
            <a:chExt cx="11865500" cy="1053900"/>
          </a:xfrm>
        </p:grpSpPr>
        <p:sp>
          <p:nvSpPr>
            <p:cNvPr id="7168" name="Google Shape;7168;g1dff426b600_0_97"/>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169" name="Google Shape;7169;g1dff426b600_0_97"/>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O servidor docente que realizar registro de patentes oriundas de ações vinculadas ao IFG irá computar em sua carga horária semanal de trabalho, 8 (oito) pontos por patente registrada.</a:t>
              </a:r>
              <a:endParaRPr b="1" sz="2348">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2348">
                <a:solidFill>
                  <a:schemeClr val="dk1"/>
                </a:solidFill>
                <a:latin typeface="Calibri"/>
                <a:ea typeface="Calibri"/>
                <a:cs typeface="Calibri"/>
                <a:sym typeface="Calibri"/>
              </a:endParaRPr>
            </a:p>
          </p:txBody>
        </p:sp>
      </p:grpSp>
      <p:grpSp>
        <p:nvGrpSpPr>
          <p:cNvPr id="7170" name="Google Shape;7170;g1dff426b600_0_97"/>
          <p:cNvGrpSpPr/>
          <p:nvPr/>
        </p:nvGrpSpPr>
        <p:grpSpPr>
          <a:xfrm>
            <a:off x="70903" y="5646513"/>
            <a:ext cx="12070968" cy="467100"/>
            <a:chOff x="45776" y="3973141"/>
            <a:chExt cx="12070968" cy="467100"/>
          </a:xfrm>
        </p:grpSpPr>
        <p:sp>
          <p:nvSpPr>
            <p:cNvPr id="7171" name="Google Shape;7171;g1dff426b600_0_9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172" name="Google Shape;7172;g1dff426b600_0_97"/>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7" name="Shape 7177"/>
        <p:cNvGrpSpPr/>
        <p:nvPr/>
      </p:nvGrpSpPr>
      <p:grpSpPr>
        <a:xfrm>
          <a:off x="0" y="0"/>
          <a:ext cx="0" cy="0"/>
          <a:chOff x="0" y="0"/>
          <a:chExt cx="0" cy="0"/>
        </a:xfrm>
      </p:grpSpPr>
      <p:sp>
        <p:nvSpPr>
          <p:cNvPr id="7178" name="Google Shape;7178;g1dff426b600_0_11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179" name="Google Shape;7179;g1dff426b600_0_1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180" name="Google Shape;7180;g1dff426b600_0_1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181" name="Google Shape;7181;g1dff426b600_0_1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182" name="Google Shape;7182;g1dff426b600_0_11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183" name="Google Shape;7183;g1dff426b600_0_116"/>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184" name="Google Shape;7184;g1dff426b600_0_1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185" name="Google Shape;7185;g1dff426b600_0_116"/>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186" name="Google Shape;7186;g1dff426b600_0_116"/>
          <p:cNvGrpSpPr/>
          <p:nvPr/>
        </p:nvGrpSpPr>
        <p:grpSpPr>
          <a:xfrm>
            <a:off x="70900" y="3138676"/>
            <a:ext cx="11865500" cy="1572840"/>
            <a:chOff x="45764" y="2460250"/>
            <a:chExt cx="11865500" cy="1053900"/>
          </a:xfrm>
        </p:grpSpPr>
        <p:sp>
          <p:nvSpPr>
            <p:cNvPr id="7187" name="Google Shape;7187;g1dff426b600_0_116"/>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188" name="Google Shape;7188;g1dff426b600_0_116"/>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Para cada orientação de dissertação de mestrado, o servidor docente poderá computar, em sua carga horária de trabalho semanal, 4 (quatro) pontos, limitada a 2 (duas) orientações.</a:t>
              </a:r>
              <a:endParaRPr b="1" sz="2348">
                <a:solidFill>
                  <a:schemeClr val="dk1"/>
                </a:solidFill>
                <a:latin typeface="Calibri"/>
                <a:ea typeface="Calibri"/>
                <a:cs typeface="Calibri"/>
                <a:sym typeface="Calibri"/>
              </a:endParaRPr>
            </a:p>
          </p:txBody>
        </p:sp>
      </p:grpSp>
      <p:grpSp>
        <p:nvGrpSpPr>
          <p:cNvPr id="7189" name="Google Shape;7189;g1dff426b600_0_116"/>
          <p:cNvGrpSpPr/>
          <p:nvPr/>
        </p:nvGrpSpPr>
        <p:grpSpPr>
          <a:xfrm>
            <a:off x="70903" y="5646513"/>
            <a:ext cx="12070968" cy="467100"/>
            <a:chOff x="45776" y="3973141"/>
            <a:chExt cx="12070968" cy="467100"/>
          </a:xfrm>
        </p:grpSpPr>
        <p:sp>
          <p:nvSpPr>
            <p:cNvPr id="7190" name="Google Shape;7190;g1dff426b600_0_1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191" name="Google Shape;7191;g1dff426b600_0_116"/>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6" name="Shape 7196"/>
        <p:cNvGrpSpPr/>
        <p:nvPr/>
      </p:nvGrpSpPr>
      <p:grpSpPr>
        <a:xfrm>
          <a:off x="0" y="0"/>
          <a:ext cx="0" cy="0"/>
          <a:chOff x="0" y="0"/>
          <a:chExt cx="0" cy="0"/>
        </a:xfrm>
      </p:grpSpPr>
      <p:sp>
        <p:nvSpPr>
          <p:cNvPr id="7197" name="Google Shape;7197;g1dff426b600_0_13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198" name="Google Shape;7198;g1dff426b600_0_13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199" name="Google Shape;7199;g1dff426b600_0_13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200" name="Google Shape;7200;g1dff426b600_0_1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201" name="Google Shape;7201;g1dff426b600_0_13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202" name="Google Shape;7202;g1dff426b600_0_13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203" name="Google Shape;7203;g1dff426b600_0_13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204" name="Google Shape;7204;g1dff426b600_0_135"/>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205" name="Google Shape;7205;g1dff426b600_0_135"/>
          <p:cNvGrpSpPr/>
          <p:nvPr/>
        </p:nvGrpSpPr>
        <p:grpSpPr>
          <a:xfrm>
            <a:off x="70900" y="3138676"/>
            <a:ext cx="11865500" cy="1572840"/>
            <a:chOff x="45764" y="2460250"/>
            <a:chExt cx="11865500" cy="1053900"/>
          </a:xfrm>
        </p:grpSpPr>
        <p:sp>
          <p:nvSpPr>
            <p:cNvPr id="7206" name="Google Shape;7206;g1dff426b600_0_135"/>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207" name="Google Shape;7207;g1dff426b600_0_135"/>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 Nos casos de co-orientação de dissertação de mestrado, o servidor docente poderá computar, em sua carga horária de trabalho semanal, 1 (um) ponto, limitada a 4 (quatro) co-orientações.</a:t>
              </a:r>
              <a:endParaRPr b="1" sz="19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7208" name="Google Shape;7208;g1dff426b600_0_135"/>
          <p:cNvGrpSpPr/>
          <p:nvPr/>
        </p:nvGrpSpPr>
        <p:grpSpPr>
          <a:xfrm>
            <a:off x="70903" y="5646513"/>
            <a:ext cx="12070968" cy="467100"/>
            <a:chOff x="45776" y="3973141"/>
            <a:chExt cx="12070968" cy="467100"/>
          </a:xfrm>
        </p:grpSpPr>
        <p:sp>
          <p:nvSpPr>
            <p:cNvPr id="7209" name="Google Shape;7209;g1dff426b600_0_13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210" name="Google Shape;7210;g1dff426b600_0_135"/>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5" name="Shape 7215"/>
        <p:cNvGrpSpPr/>
        <p:nvPr/>
      </p:nvGrpSpPr>
      <p:grpSpPr>
        <a:xfrm>
          <a:off x="0" y="0"/>
          <a:ext cx="0" cy="0"/>
          <a:chOff x="0" y="0"/>
          <a:chExt cx="0" cy="0"/>
        </a:xfrm>
      </p:grpSpPr>
      <p:sp>
        <p:nvSpPr>
          <p:cNvPr id="7216" name="Google Shape;7216;g1dff426b600_0_15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217" name="Google Shape;7217;g1dff426b600_0_15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218" name="Google Shape;7218;g1dff426b600_0_15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219" name="Google Shape;7219;g1dff426b600_0_1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220" name="Google Shape;7220;g1dff426b600_0_15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221" name="Google Shape;7221;g1dff426b600_0_154"/>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222" name="Google Shape;7222;g1dff426b600_0_15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223" name="Google Shape;7223;g1dff426b600_0_154"/>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224" name="Google Shape;7224;g1dff426b600_0_154"/>
          <p:cNvGrpSpPr/>
          <p:nvPr/>
        </p:nvGrpSpPr>
        <p:grpSpPr>
          <a:xfrm>
            <a:off x="70900" y="3138676"/>
            <a:ext cx="11865500" cy="1572840"/>
            <a:chOff x="45764" y="2460250"/>
            <a:chExt cx="11865500" cy="1053900"/>
          </a:xfrm>
        </p:grpSpPr>
        <p:sp>
          <p:nvSpPr>
            <p:cNvPr id="7225" name="Google Shape;7225;g1dff426b600_0_154"/>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226" name="Google Shape;7226;g1dff426b600_0_154"/>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 Para cada orientação de tese de doutorado, o servidor docente poderá computar, em sua carga horária de trabalho semanal, 6 (seis) pontos, limitada a 2 (duas) orientações.</a:t>
              </a:r>
              <a:endParaRPr b="1" sz="19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7227" name="Google Shape;7227;g1dff426b600_0_154"/>
          <p:cNvGrpSpPr/>
          <p:nvPr/>
        </p:nvGrpSpPr>
        <p:grpSpPr>
          <a:xfrm>
            <a:off x="70903" y="5646513"/>
            <a:ext cx="12070968" cy="467100"/>
            <a:chOff x="45776" y="3973141"/>
            <a:chExt cx="12070968" cy="467100"/>
          </a:xfrm>
        </p:grpSpPr>
        <p:sp>
          <p:nvSpPr>
            <p:cNvPr id="7228" name="Google Shape;7228;g1dff426b600_0_15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229" name="Google Shape;7229;g1dff426b600_0_154"/>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4" name="Shape 7234"/>
        <p:cNvGrpSpPr/>
        <p:nvPr/>
      </p:nvGrpSpPr>
      <p:grpSpPr>
        <a:xfrm>
          <a:off x="0" y="0"/>
          <a:ext cx="0" cy="0"/>
          <a:chOff x="0" y="0"/>
          <a:chExt cx="0" cy="0"/>
        </a:xfrm>
      </p:grpSpPr>
      <p:sp>
        <p:nvSpPr>
          <p:cNvPr id="7235" name="Google Shape;7235;g1dff426b600_0_17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236" name="Google Shape;7236;g1dff426b600_0_17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237" name="Google Shape;7237;g1dff426b600_0_17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238" name="Google Shape;7238;g1dff426b600_0_17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239" name="Google Shape;7239;g1dff426b600_0_17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240" name="Google Shape;7240;g1dff426b600_0_176"/>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241" name="Google Shape;7241;g1dff426b600_0_17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242" name="Google Shape;7242;g1dff426b600_0_176"/>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243" name="Google Shape;7243;g1dff426b600_0_176"/>
          <p:cNvGrpSpPr/>
          <p:nvPr/>
        </p:nvGrpSpPr>
        <p:grpSpPr>
          <a:xfrm>
            <a:off x="70900" y="3138676"/>
            <a:ext cx="11865500" cy="1572840"/>
            <a:chOff x="45764" y="2460250"/>
            <a:chExt cx="11865500" cy="1053900"/>
          </a:xfrm>
        </p:grpSpPr>
        <p:sp>
          <p:nvSpPr>
            <p:cNvPr id="7244" name="Google Shape;7244;g1dff426b600_0_176"/>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245" name="Google Shape;7245;g1dff426b600_0_176"/>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Nos casos de co-orientação de tese de doutorado, o servidor docente poderá computar, em sua carga horária de trabalho semanal, 3 (três) pontos, limitada a 1 (uma) co-orientação.</a:t>
              </a:r>
              <a:endParaRPr b="1" sz="19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7246" name="Google Shape;7246;g1dff426b600_0_176"/>
          <p:cNvGrpSpPr/>
          <p:nvPr/>
        </p:nvGrpSpPr>
        <p:grpSpPr>
          <a:xfrm>
            <a:off x="70903" y="5646513"/>
            <a:ext cx="12070968" cy="467100"/>
            <a:chOff x="45776" y="3973141"/>
            <a:chExt cx="12070968" cy="467100"/>
          </a:xfrm>
        </p:grpSpPr>
        <p:sp>
          <p:nvSpPr>
            <p:cNvPr id="7247" name="Google Shape;7247;g1dff426b600_0_17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248" name="Google Shape;7248;g1dff426b600_0_176"/>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3" name="Shape 7253"/>
        <p:cNvGrpSpPr/>
        <p:nvPr/>
      </p:nvGrpSpPr>
      <p:grpSpPr>
        <a:xfrm>
          <a:off x="0" y="0"/>
          <a:ext cx="0" cy="0"/>
          <a:chOff x="0" y="0"/>
          <a:chExt cx="0" cy="0"/>
        </a:xfrm>
      </p:grpSpPr>
      <p:sp>
        <p:nvSpPr>
          <p:cNvPr id="7254" name="Google Shape;7254;g1dff426b600_0_19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PESQUISA</a:t>
            </a:r>
            <a:endParaRPr/>
          </a:p>
        </p:txBody>
      </p:sp>
      <p:sp>
        <p:nvSpPr>
          <p:cNvPr id="7255" name="Google Shape;7255;g1dff426b600_0_19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256" name="Google Shape;7256;g1dff426b600_0_19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257" name="Google Shape;7257;g1dff426b600_0_1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258" name="Google Shape;7258;g1dff426b600_0_19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259" name="Google Shape;7259;g1dff426b600_0_19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  -</a:t>
            </a:r>
            <a:endParaRPr b="0" i="0" sz="2000" u="none" strike="noStrike">
              <a:solidFill>
                <a:schemeClr val="dk1"/>
              </a:solidFill>
              <a:latin typeface="Calibri"/>
              <a:ea typeface="Calibri"/>
              <a:cs typeface="Calibri"/>
              <a:sym typeface="Calibri"/>
            </a:endParaRPr>
          </a:p>
        </p:txBody>
      </p:sp>
      <p:sp>
        <p:nvSpPr>
          <p:cNvPr id="7260" name="Google Shape;7260;g1dff426b600_0_19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261" name="Google Shape;7261;g1dff426b600_0_195"/>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05"/>
              <a:buFont typeface="Noto Sans Symbols"/>
              <a:buNone/>
            </a:pPr>
            <a:r>
              <a:rPr lang="pt-BR" sz="1904">
                <a:solidFill>
                  <a:schemeClr val="dk1"/>
                </a:solidFill>
                <a:latin typeface="Calibri"/>
                <a:ea typeface="Calibri"/>
                <a:cs typeface="Calibri"/>
                <a:sym typeface="Calibri"/>
              </a:rPr>
              <a:t>Luziânia</a:t>
            </a:r>
            <a:endParaRPr sz="1904">
              <a:solidFill>
                <a:schemeClr val="dk1"/>
              </a:solidFill>
              <a:latin typeface="Calibri"/>
              <a:ea typeface="Calibri"/>
              <a:cs typeface="Calibri"/>
              <a:sym typeface="Calibri"/>
            </a:endParaRPr>
          </a:p>
        </p:txBody>
      </p:sp>
      <p:grpSp>
        <p:nvGrpSpPr>
          <p:cNvPr id="7262" name="Google Shape;7262;g1dff426b600_0_195"/>
          <p:cNvGrpSpPr/>
          <p:nvPr/>
        </p:nvGrpSpPr>
        <p:grpSpPr>
          <a:xfrm>
            <a:off x="70900" y="3138676"/>
            <a:ext cx="11865500" cy="1572840"/>
            <a:chOff x="45764" y="2460250"/>
            <a:chExt cx="11865500" cy="1053900"/>
          </a:xfrm>
        </p:grpSpPr>
        <p:sp>
          <p:nvSpPr>
            <p:cNvPr id="7263" name="Google Shape;7263;g1dff426b600_0_195"/>
            <p:cNvSpPr txBox="1"/>
            <p:nvPr/>
          </p:nvSpPr>
          <p:spPr>
            <a:xfrm>
              <a:off x="45764" y="2970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264" name="Google Shape;7264;g1dff426b600_0_195"/>
            <p:cNvSpPr txBox="1"/>
            <p:nvPr/>
          </p:nvSpPr>
          <p:spPr>
            <a:xfrm>
              <a:off x="1540863" y="2460250"/>
              <a:ext cx="10370400" cy="105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  </a:t>
              </a:r>
              <a:r>
                <a:rPr b="1" lang="pt-BR" sz="1900">
                  <a:solidFill>
                    <a:schemeClr val="dk1"/>
                  </a:solidFill>
                  <a:latin typeface="Calibri"/>
                  <a:ea typeface="Calibri"/>
                  <a:cs typeface="Calibri"/>
                  <a:sym typeface="Calibri"/>
                </a:rPr>
                <a:t>O servidor docente que participar de eventos acadêmicos científicos como ouvinte poderá computar em sua carga horária semanal de trabalho 0,5 (meio) ponto para cada participação, limitada a 3 (três) eventos por semestre.</a:t>
              </a:r>
              <a:endParaRPr b="1" sz="19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0" lvl="0" marL="97853" rtl="0" algn="just">
                <a:spcBef>
                  <a:spcPts val="0"/>
                </a:spcBef>
                <a:spcAft>
                  <a:spcPts val="0"/>
                </a:spcAft>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7265" name="Google Shape;7265;g1dff426b600_0_195"/>
          <p:cNvGrpSpPr/>
          <p:nvPr/>
        </p:nvGrpSpPr>
        <p:grpSpPr>
          <a:xfrm>
            <a:off x="70903" y="5646513"/>
            <a:ext cx="12070968" cy="467100"/>
            <a:chOff x="45776" y="3973141"/>
            <a:chExt cx="12070968" cy="467100"/>
          </a:xfrm>
        </p:grpSpPr>
        <p:sp>
          <p:nvSpPr>
            <p:cNvPr id="7266" name="Google Shape;7266;g1dff426b600_0_19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267" name="Google Shape;7267;g1dff426b600_0_195"/>
            <p:cNvSpPr txBox="1"/>
            <p:nvPr/>
          </p:nvSpPr>
          <p:spPr>
            <a:xfrm>
              <a:off x="1746344" y="39989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2100">
                  <a:solidFill>
                    <a:schemeClr val="dk2"/>
                  </a:solidFill>
                  <a:latin typeface="Calibri"/>
                  <a:ea typeface="Calibri"/>
                  <a:cs typeface="Calibri"/>
                  <a:sym typeface="Calibri"/>
                </a:rPr>
                <a:t>Não Apresentada</a:t>
              </a:r>
              <a:endParaRPr sz="2100">
                <a:solidFill>
                  <a:schemeClr val="dk2"/>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2" name="Shape 7272"/>
        <p:cNvGrpSpPr/>
        <p:nvPr/>
      </p:nvGrpSpPr>
      <p:grpSpPr>
        <a:xfrm>
          <a:off x="0" y="0"/>
          <a:ext cx="0" cy="0"/>
          <a:chOff x="0" y="0"/>
          <a:chExt cx="0" cy="0"/>
        </a:xfrm>
      </p:grpSpPr>
      <p:sp>
        <p:nvSpPr>
          <p:cNvPr id="7273" name="Google Shape;7273;p10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274" name="Google Shape;7274;p10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275" name="Google Shape;7275;p10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276" name="Google Shape;7276;p10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277" name="Google Shape;7277;p107"/>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278" name="Google Shape;7278;p107"/>
          <p:cNvSpPr txBox="1"/>
          <p:nvPr/>
        </p:nvSpPr>
        <p:spPr>
          <a:xfrm>
            <a:off x="1551011" y="1944572"/>
            <a:ext cx="10400400" cy="15546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a:p>
        </p:txBody>
      </p:sp>
      <p:sp>
        <p:nvSpPr>
          <p:cNvPr id="7279" name="Google Shape;7279;p10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280" name="Google Shape;7280;p10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7281" name="Google Shape;7281;p107"/>
          <p:cNvGrpSpPr/>
          <p:nvPr/>
        </p:nvGrpSpPr>
        <p:grpSpPr>
          <a:xfrm>
            <a:off x="55915" y="3807166"/>
            <a:ext cx="11880481" cy="1262100"/>
            <a:chOff x="30789" y="3194634"/>
            <a:chExt cx="11880481" cy="1262100"/>
          </a:xfrm>
        </p:grpSpPr>
        <p:sp>
          <p:nvSpPr>
            <p:cNvPr id="7282" name="Google Shape;7282;p107"/>
            <p:cNvSpPr txBox="1"/>
            <p:nvPr/>
          </p:nvSpPr>
          <p:spPr>
            <a:xfrm>
              <a:off x="30789" y="36492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283" name="Google Shape;7283;p107"/>
            <p:cNvSpPr txBox="1"/>
            <p:nvPr/>
          </p:nvSpPr>
          <p:spPr>
            <a:xfrm>
              <a:off x="1540869" y="3194634"/>
              <a:ext cx="10370400" cy="1262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a:t>
              </a:r>
              <a:r>
                <a:rPr b="1" lang="pt-BR" sz="1900">
                  <a:solidFill>
                    <a:srgbClr val="0000FF"/>
                  </a:solidFill>
                  <a:latin typeface="Calibri"/>
                  <a:ea typeface="Calibri"/>
                  <a:cs typeface="Calibri"/>
                  <a:sym typeface="Calibri"/>
                </a:rPr>
                <a:t>serão computadas na Jornada docente da seguinte forma: I. Cursos de extensão; II. Coordenação ou participação em programas e projetos de extensão; III. Orientação de extensionistas; IV. Coordenação ou participação em grupos de extensão; V. Organização de eventos de extensão.</a:t>
              </a:r>
              <a:endParaRPr b="1" sz="1900">
                <a:solidFill>
                  <a:srgbClr val="0000FF"/>
                </a:solidFill>
                <a:latin typeface="Calibri"/>
                <a:ea typeface="Calibri"/>
                <a:cs typeface="Calibri"/>
                <a:sym typeface="Calibri"/>
              </a:endParaRPr>
            </a:p>
          </p:txBody>
        </p:sp>
      </p:grpSp>
      <p:grpSp>
        <p:nvGrpSpPr>
          <p:cNvPr id="7284" name="Google Shape;7284;p107"/>
          <p:cNvGrpSpPr/>
          <p:nvPr/>
        </p:nvGrpSpPr>
        <p:grpSpPr>
          <a:xfrm>
            <a:off x="70903" y="5646513"/>
            <a:ext cx="11880603" cy="467175"/>
            <a:chOff x="45776" y="3973141"/>
            <a:chExt cx="11880603" cy="467175"/>
          </a:xfrm>
        </p:grpSpPr>
        <p:sp>
          <p:nvSpPr>
            <p:cNvPr id="7285" name="Google Shape;7285;p10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286" name="Google Shape;7286;p107"/>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1" name="Shape 7291"/>
        <p:cNvGrpSpPr/>
        <p:nvPr/>
      </p:nvGrpSpPr>
      <p:grpSpPr>
        <a:xfrm>
          <a:off x="0" y="0"/>
          <a:ext cx="0" cy="0"/>
          <a:chOff x="0" y="0"/>
          <a:chExt cx="0" cy="0"/>
        </a:xfrm>
      </p:grpSpPr>
      <p:sp>
        <p:nvSpPr>
          <p:cNvPr id="7292" name="Google Shape;7292;g1dff426b600_0_21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293" name="Google Shape;7293;g1dff426b600_0_21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294" name="Google Shape;7294;g1dff426b600_0_21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295" name="Google Shape;7295;g1dff426b600_0_2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296" name="Google Shape;7296;g1dff426b600_0_21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297" name="Google Shape;7297;g1dff426b600_0_217"/>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a:p>
        </p:txBody>
      </p:sp>
      <p:sp>
        <p:nvSpPr>
          <p:cNvPr id="7298" name="Google Shape;7298;g1dff426b600_0_21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299" name="Google Shape;7299;g1dff426b600_0_21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7300" name="Google Shape;7300;g1dff426b600_0_217"/>
          <p:cNvGrpSpPr/>
          <p:nvPr/>
        </p:nvGrpSpPr>
        <p:grpSpPr>
          <a:xfrm>
            <a:off x="55915" y="3649291"/>
            <a:ext cx="11880481" cy="1847100"/>
            <a:chOff x="30789" y="3036759"/>
            <a:chExt cx="11880481" cy="1847100"/>
          </a:xfrm>
        </p:grpSpPr>
        <p:sp>
          <p:nvSpPr>
            <p:cNvPr id="7301" name="Google Shape;7301;g1dff426b600_0_217"/>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302" name="Google Shape;7302;g1dff426b600_0_217"/>
            <p:cNvSpPr txBox="1"/>
            <p:nvPr/>
          </p:nvSpPr>
          <p:spPr>
            <a:xfrm>
              <a:off x="1540869" y="303675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As atividades de extensão compreendem as ações de interação entre o Instituto Federal de Educação, Ciência e Tecnologia de Goiás e a comunidade externa, que visem troca de conhecimentos, culturas, saberes, por meio de programas e projetos de extensão, distribuídas da seguinte forma: Cursos de formação inicial e continuada (FIC); autoria/coordenação ou participação em projeto de extensão; Orientação de projeto de extensão; </a:t>
              </a:r>
              <a:r>
                <a:rPr b="1" lang="pt-BR" sz="1900">
                  <a:solidFill>
                    <a:srgbClr val="0000FF"/>
                  </a:solidFill>
                  <a:latin typeface="Calibri"/>
                  <a:ea typeface="Calibri"/>
                  <a:cs typeface="Calibri"/>
                  <a:sym typeface="Calibri"/>
                </a:rPr>
                <a:t>Orientação de estudantes bolsistas e voluntários vinculados aos itens I, II, III descritos acima.</a:t>
              </a:r>
              <a:endParaRPr b="1" sz="1900">
                <a:solidFill>
                  <a:srgbClr val="0000FF"/>
                </a:solidFill>
                <a:latin typeface="Calibri"/>
                <a:ea typeface="Calibri"/>
                <a:cs typeface="Calibri"/>
                <a:sym typeface="Calibri"/>
              </a:endParaRPr>
            </a:p>
          </p:txBody>
        </p:sp>
      </p:grpSp>
      <p:grpSp>
        <p:nvGrpSpPr>
          <p:cNvPr id="7303" name="Google Shape;7303;g1dff426b600_0_217"/>
          <p:cNvGrpSpPr/>
          <p:nvPr/>
        </p:nvGrpSpPr>
        <p:grpSpPr>
          <a:xfrm>
            <a:off x="55903" y="5695434"/>
            <a:ext cx="11895468" cy="646500"/>
            <a:chOff x="30776" y="4022062"/>
            <a:chExt cx="11895468" cy="646500"/>
          </a:xfrm>
        </p:grpSpPr>
        <p:sp>
          <p:nvSpPr>
            <p:cNvPr id="7304" name="Google Shape;7304;g1dff426b600_0_217"/>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305" name="Google Shape;7305;g1dff426b600_0_217"/>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Os cursos FIC e os projetos de extensão contam com estudantes bolsistas e voluntários, sendo que a orientação dos mesmos envolve tempo e dedicação, logo nada mais justo do que contabilizar na planilha.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g1e0d4280c43_1_205"/>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769" name="Google Shape;769;g1e0d4280c43_1_20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70" name="Google Shape;770;g1e0d4280c43_1_20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71" name="Google Shape;771;g1e0d4280c43_1_20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72" name="Google Shape;772;g1e0d4280c43_1_205"/>
          <p:cNvSpPr txBox="1"/>
          <p:nvPr>
            <p:ph idx="1" type="body"/>
          </p:nvPr>
        </p:nvSpPr>
        <p:spPr>
          <a:xfrm>
            <a:off x="70903" y="2161494"/>
            <a:ext cx="1510200" cy="660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73" name="Google Shape;773;g1e0d4280c43_1_205"/>
          <p:cNvSpPr txBox="1"/>
          <p:nvPr/>
        </p:nvSpPr>
        <p:spPr>
          <a:xfrm>
            <a:off x="1580975" y="1944575"/>
            <a:ext cx="10370400" cy="2105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300">
                <a:solidFill>
                  <a:schemeClr val="dk1"/>
                </a:solidFill>
                <a:latin typeface="Calibri"/>
                <a:ea typeface="Calibri"/>
                <a:cs typeface="Calibri"/>
                <a:sym typeface="Calibri"/>
              </a:rPr>
              <a:t>Art. 3</a:t>
            </a:r>
            <a:r>
              <a:rPr b="1" baseline="30000" lang="pt-BR" sz="1300">
                <a:solidFill>
                  <a:schemeClr val="dk1"/>
                </a:solidFill>
                <a:latin typeface="Calibri"/>
                <a:ea typeface="Calibri"/>
                <a:cs typeface="Calibri"/>
                <a:sym typeface="Calibri"/>
              </a:rPr>
              <a:t>o</a:t>
            </a:r>
            <a:r>
              <a:rPr b="1" lang="pt-BR" sz="1300">
                <a:solidFill>
                  <a:schemeClr val="dk1"/>
                </a:solidFill>
                <a:latin typeface="Calibri"/>
                <a:ea typeface="Calibri"/>
                <a:cs typeface="Calibri"/>
                <a:sym typeface="Calibri"/>
              </a:rPr>
              <a:t>  - </a:t>
            </a:r>
            <a:r>
              <a:rPr b="0" i="0" lang="pt-BR" sz="1300" u="none" strike="noStrike">
                <a:solidFill>
                  <a:schemeClr val="dk1"/>
                </a:solidFill>
                <a:latin typeface="Calibri"/>
                <a:ea typeface="Calibri"/>
                <a:cs typeface="Calibri"/>
                <a:sym typeface="Calibri"/>
              </a:rPr>
              <a:t>O</a:t>
            </a:r>
            <a:r>
              <a:rPr b="0" i="0" lang="pt-BR" sz="1300" u="none" strike="noStrike">
                <a:solidFill>
                  <a:srgbClr val="959500"/>
                </a:solidFill>
                <a:latin typeface="Calibri"/>
                <a:ea typeface="Calibri"/>
                <a:cs typeface="Calibri"/>
                <a:sym typeface="Calibri"/>
              </a:rPr>
              <a:t> </a:t>
            </a:r>
            <a:r>
              <a:rPr b="0" i="0" lang="pt-BR" sz="13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300" u="none" strike="noStrike">
                <a:solidFill>
                  <a:srgbClr val="8F8F00"/>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408432" lvl="0" marL="121907" marR="0" rtl="0" algn="l">
              <a:spcBef>
                <a:spcPts val="672"/>
              </a:spcBef>
              <a:spcAft>
                <a:spcPts val="0"/>
              </a:spcAft>
              <a:buNone/>
            </a:pPr>
            <a:r>
              <a:rPr b="0" i="0" lang="pt-BR" sz="1100" u="none" strike="noStrike">
                <a:solidFill>
                  <a:srgbClr val="000000"/>
                </a:solidFill>
                <a:latin typeface="Calibri"/>
                <a:ea typeface="Calibri"/>
                <a:cs typeface="Calibri"/>
                <a:sym typeface="Calibri"/>
              </a:rPr>
              <a:t>l. tempo parcial de 20 (vinte) horas semanais de trabalho, em 1 (um) turno diário; II. tempo integral de 40 (quarenta) horas semanais de trabalho, em </a:t>
            </a:r>
            <a:r>
              <a:rPr b="0" i="0" lang="pt-BR" sz="1100" u="none" strike="noStrike">
                <a:solidFill>
                  <a:srgbClr val="090900"/>
                </a:solidFill>
                <a:latin typeface="Calibri"/>
                <a:ea typeface="Calibri"/>
                <a:cs typeface="Calibri"/>
                <a:sym typeface="Calibri"/>
              </a:rPr>
              <a:t>2 </a:t>
            </a:r>
            <a:r>
              <a:rPr b="0" i="0" lang="pt-BR" sz="1100" u="none" strike="noStrike">
                <a:solidFill>
                  <a:srgbClr val="000000"/>
                </a:solidFill>
                <a:latin typeface="Calibri"/>
                <a:ea typeface="Calibri"/>
                <a:cs typeface="Calibri"/>
                <a:sym typeface="Calibri"/>
              </a:rPr>
              <a:t>(dois) turnos diários completos; </a:t>
            </a:r>
            <a:endParaRPr sz="1100">
              <a:solidFill>
                <a:schemeClr val="dk1"/>
              </a:solidFill>
              <a:latin typeface="Calibri"/>
              <a:ea typeface="Calibri"/>
              <a:cs typeface="Calibri"/>
              <a:sym typeface="Calibri"/>
            </a:endParaRPr>
          </a:p>
          <a:p>
            <a:pPr indent="411479" lvl="0" marL="118871" marR="0" rtl="0" algn="l">
              <a:spcBef>
                <a:spcPts val="264"/>
              </a:spcBef>
              <a:spcAft>
                <a:spcPts val="0"/>
              </a:spcAft>
              <a:buNone/>
            </a:pPr>
            <a:r>
              <a:rPr b="0" i="0" lang="pt-BR" sz="1100" u="none" strike="noStrike">
                <a:solidFill>
                  <a:srgbClr val="000000"/>
                </a:solidFill>
                <a:latin typeface="Calibri"/>
                <a:ea typeface="Calibri"/>
                <a:cs typeface="Calibri"/>
                <a:sym typeface="Calibri"/>
              </a:rPr>
              <a:t>III. dedicação exclusiva (DE), com obrigação </a:t>
            </a:r>
            <a:r>
              <a:rPr b="0" i="0" lang="pt-BR" sz="1100" u="none" strike="noStrike">
                <a:solidFill>
                  <a:srgbClr val="080800"/>
                </a:solidFill>
                <a:latin typeface="Calibri"/>
                <a:ea typeface="Calibri"/>
                <a:cs typeface="Calibri"/>
                <a:sym typeface="Calibri"/>
              </a:rPr>
              <a:t>de </a:t>
            </a:r>
            <a:r>
              <a:rPr b="0" i="0" lang="pt-BR" sz="1100" u="none" strike="noStrike">
                <a:solidFill>
                  <a:srgbClr val="000000"/>
                </a:solidFill>
                <a:latin typeface="Calibri"/>
                <a:ea typeface="Calibri"/>
                <a:cs typeface="Calibri"/>
                <a:sym typeface="Calibri"/>
              </a:rPr>
              <a:t>prestar 40 (quarenta) horas semanais de trabalho em 2 (dois) turnos diários completos e impedimento de exercício de outra atividade remunerada, pública ou privada.</a:t>
            </a:r>
            <a:endParaRPr b="0" i="0" sz="1100" u="none" strike="noStrike">
              <a:solidFill>
                <a:srgbClr val="000000"/>
              </a:solidFill>
              <a:latin typeface="Calibri"/>
              <a:ea typeface="Calibri"/>
              <a:cs typeface="Calibri"/>
              <a:sym typeface="Calibri"/>
            </a:endParaRPr>
          </a:p>
          <a:p>
            <a:pPr indent="0" lvl="0" marL="0" rtl="0" algn="just">
              <a:spcBef>
                <a:spcPts val="0"/>
              </a:spcBef>
              <a:spcAft>
                <a:spcPts val="0"/>
              </a:spcAft>
              <a:buSzPts val="1100"/>
              <a:buNone/>
            </a:pPr>
            <a:r>
              <a:rPr lang="pt-BR" sz="1100">
                <a:latin typeface="Calibri"/>
                <a:ea typeface="Calibri"/>
                <a:cs typeface="Calibri"/>
                <a:sym typeface="Calibri"/>
              </a:rPr>
              <a:t> 	§1º. Aos docentes aos quais se aplicam o regime de dedicação exclusiva (DE) permitir-se-á, nos termos da Lei nº 11.784, de 22/09/2008: </a:t>
            </a:r>
            <a:endParaRPr sz="1100">
              <a:latin typeface="Calibri"/>
              <a:ea typeface="Calibri"/>
              <a:cs typeface="Calibri"/>
              <a:sym typeface="Calibri"/>
            </a:endParaRPr>
          </a:p>
          <a:p>
            <a:pPr indent="0" lvl="0" marL="0" rtl="0" algn="just">
              <a:spcBef>
                <a:spcPts val="0"/>
              </a:spcBef>
              <a:spcAft>
                <a:spcPts val="0"/>
              </a:spcAft>
              <a:buSzPts val="1100"/>
              <a:buNone/>
            </a:pPr>
            <a:r>
              <a:rPr lang="pt-BR" sz="1100">
                <a:latin typeface="Calibri"/>
                <a:ea typeface="Calibri"/>
                <a:cs typeface="Calibri"/>
                <a:sym typeface="Calibri"/>
              </a:rPr>
              <a:t>a) participação em órgãos de deliberação coletiva relacionada com as funções de magistério; b) participação em comissões julgadoras ou verificadoras, relacionadas com o ensino ou a pesquisa; c) percepção de direitos autorais ou correlatos; d) colaboração esporádica, remunerada ou não, em assuntos de sua especialidade e devidamente autorizada pela Instituição Federal de Ensino, para cada situação específica, observado o disposto em regulamento. </a:t>
            </a:r>
            <a:endParaRPr sz="1100">
              <a:latin typeface="Calibri"/>
              <a:ea typeface="Calibri"/>
              <a:cs typeface="Calibri"/>
              <a:sym typeface="Calibri"/>
            </a:endParaRPr>
          </a:p>
          <a:p>
            <a:pPr indent="457200" lvl="0" marL="0" rtl="0" algn="just">
              <a:spcBef>
                <a:spcPts val="0"/>
              </a:spcBef>
              <a:spcAft>
                <a:spcPts val="0"/>
              </a:spcAft>
              <a:buSzPts val="1100"/>
              <a:buNone/>
            </a:pPr>
            <a:r>
              <a:rPr lang="pt-BR" sz="1100">
                <a:latin typeface="Calibri"/>
                <a:ea typeface="Calibri"/>
                <a:cs typeface="Calibri"/>
                <a:sym typeface="Calibri"/>
              </a:rPr>
              <a:t>§2º. Os docentes substitutos com contrato administrativo de prestação de serviços, de acordo com a Lei nº 8.745, de 09/12/1993, serão submetidos aos regimes de trabalho descritos nos itens I e II.</a:t>
            </a:r>
            <a:endParaRPr sz="1600">
              <a:solidFill>
                <a:schemeClr val="dk1"/>
              </a:solidFill>
              <a:latin typeface="Calibri"/>
              <a:ea typeface="Calibri"/>
              <a:cs typeface="Calibri"/>
              <a:sym typeface="Calibri"/>
            </a:endParaRPr>
          </a:p>
        </p:txBody>
      </p:sp>
      <p:sp>
        <p:nvSpPr>
          <p:cNvPr id="774" name="Google Shape;774;g1e0d4280c43_1_20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5" name="Google Shape;775;g1e0d4280c43_1_20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1100"/>
              <a:buFont typeface="Arial"/>
              <a:buNone/>
            </a:pPr>
            <a:r>
              <a:rPr lang="pt-BR" sz="2200">
                <a:solidFill>
                  <a:srgbClr val="0000FF"/>
                </a:solidFill>
                <a:latin typeface="Calibri"/>
                <a:ea typeface="Calibri"/>
                <a:cs typeface="Calibri"/>
                <a:sym typeface="Calibri"/>
              </a:rPr>
              <a:t>Inhumas</a:t>
            </a:r>
            <a:endParaRPr sz="2200">
              <a:solidFill>
                <a:srgbClr val="0000FF"/>
              </a:solidFill>
              <a:latin typeface="Calibri"/>
              <a:ea typeface="Calibri"/>
              <a:cs typeface="Calibri"/>
              <a:sym typeface="Calibri"/>
            </a:endParaRPr>
          </a:p>
        </p:txBody>
      </p:sp>
      <p:grpSp>
        <p:nvGrpSpPr>
          <p:cNvPr id="776" name="Google Shape;776;g1e0d4280c43_1_205"/>
          <p:cNvGrpSpPr/>
          <p:nvPr/>
        </p:nvGrpSpPr>
        <p:grpSpPr>
          <a:xfrm>
            <a:off x="154203" y="4079459"/>
            <a:ext cx="11880593" cy="2031900"/>
            <a:chOff x="45701" y="4667934"/>
            <a:chExt cx="11880593" cy="2031900"/>
          </a:xfrm>
        </p:grpSpPr>
        <p:sp>
          <p:nvSpPr>
            <p:cNvPr id="777" name="Google Shape;777;g1e0d4280c43_1_205"/>
            <p:cNvSpPr txBox="1"/>
            <p:nvPr/>
          </p:nvSpPr>
          <p:spPr>
            <a:xfrm>
              <a:off x="45701" y="53271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8" name="Google Shape;778;g1e0d4280c43_1_205"/>
            <p:cNvSpPr txBox="1"/>
            <p:nvPr/>
          </p:nvSpPr>
          <p:spPr>
            <a:xfrm>
              <a:off x="1555894" y="4667934"/>
              <a:ext cx="10370400" cy="203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None/>
              </a:pPr>
              <a:r>
                <a:rPr lang="pt-BR" sz="1000"/>
                <a:t>Art. 3º - O docente da carreira de Ensino Básico, Técnico e Tecnológico será submetido a um dos seguintes regimes de trabalho:</a:t>
              </a:r>
              <a:endParaRPr sz="1000"/>
            </a:p>
            <a:p>
              <a:pPr indent="0" lvl="0" marL="0" rtl="0" algn="l">
                <a:spcBef>
                  <a:spcPts val="0"/>
                </a:spcBef>
                <a:spcAft>
                  <a:spcPts val="0"/>
                </a:spcAft>
                <a:buNone/>
              </a:pPr>
              <a:r>
                <a:rPr lang="pt-BR" sz="1300"/>
                <a:t>I. tempo parcial de 20 (vinte) horas semanais de trabalho, em 1 (um) turno diário; </a:t>
              </a:r>
              <a:r>
                <a:rPr lang="pt-BR" sz="1300">
                  <a:solidFill>
                    <a:schemeClr val="dk2"/>
                  </a:solidFill>
                </a:rPr>
                <a:t>II. tempo integral de 40 (quarenta) horas semanais de trabalho,</a:t>
              </a:r>
              <a:r>
                <a:rPr lang="pt-BR" sz="1300">
                  <a:solidFill>
                    <a:srgbClr val="0000FF"/>
                  </a:solidFill>
                </a:rPr>
                <a:t> em 2 (dois) turnos diários completos, num mínimo de 3 dias por semana;III. dedicação exclusiva (DE), com obrigação de prestar 40 (quarenta) horas semanais de trabalho em 2 (dois) turnos diários completos, num mínimo de 3 dias por semana e impedimento de exercício de outra atividade remunerada, pública ou privada.</a:t>
              </a:r>
              <a:endParaRPr sz="1300">
                <a:solidFill>
                  <a:srgbClr val="FF0000"/>
                </a:solidFill>
              </a:endParaRPr>
            </a:p>
            <a:p>
              <a:pPr indent="0" lvl="0" marL="0" rtl="0" algn="just">
                <a:spcBef>
                  <a:spcPts val="0"/>
                </a:spcBef>
                <a:spcAft>
                  <a:spcPts val="0"/>
                </a:spcAft>
                <a:buClr>
                  <a:schemeClr val="dk2"/>
                </a:buClr>
                <a:buSzPts val="1100"/>
                <a:buFont typeface="Arial"/>
                <a:buNone/>
              </a:pPr>
              <a:r>
                <a:rPr lang="pt-BR" sz="900">
                  <a:solidFill>
                    <a:schemeClr val="dk2"/>
                  </a:solidFill>
                  <a:latin typeface="Calibri"/>
                  <a:ea typeface="Calibri"/>
                  <a:cs typeface="Calibri"/>
                  <a:sym typeface="Calibri"/>
                </a:rPr>
                <a:t>§1º. Aos docentes aos quais se aplicam o regime de dedicação exclusiva (DE) permitir-se-á, nos termos da Lei nº 11.784, de 22/09/2008: </a:t>
              </a:r>
              <a:endParaRPr sz="900">
                <a:solidFill>
                  <a:schemeClr val="dk2"/>
                </a:solidFill>
                <a:latin typeface="Calibri"/>
                <a:ea typeface="Calibri"/>
                <a:cs typeface="Calibri"/>
                <a:sym typeface="Calibri"/>
              </a:endParaRPr>
            </a:p>
            <a:p>
              <a:pPr indent="0" lvl="0" marL="0" rtl="0" algn="just">
                <a:spcBef>
                  <a:spcPts val="0"/>
                </a:spcBef>
                <a:spcAft>
                  <a:spcPts val="0"/>
                </a:spcAft>
                <a:buClr>
                  <a:schemeClr val="dk2"/>
                </a:buClr>
                <a:buSzPts val="1100"/>
                <a:buFont typeface="Arial"/>
                <a:buNone/>
              </a:pPr>
              <a:r>
                <a:rPr lang="pt-BR" sz="900">
                  <a:solidFill>
                    <a:schemeClr val="dk2"/>
                  </a:solidFill>
                  <a:latin typeface="Calibri"/>
                  <a:ea typeface="Calibri"/>
                  <a:cs typeface="Calibri"/>
                  <a:sym typeface="Calibri"/>
                </a:rPr>
                <a:t>a) participação em órgãos de deliberação coletiva relacionada com as funções de magistério;  b) participação em comissões julgadoras ou verificadoras, relacionadas com o ensino ou a pesquisa; </a:t>
              </a:r>
              <a:endParaRPr sz="900">
                <a:solidFill>
                  <a:schemeClr val="dk2"/>
                </a:solidFill>
                <a:latin typeface="Calibri"/>
                <a:ea typeface="Calibri"/>
                <a:cs typeface="Calibri"/>
                <a:sym typeface="Calibri"/>
              </a:endParaRPr>
            </a:p>
            <a:p>
              <a:pPr indent="0" lvl="0" marL="0" rtl="0" algn="just">
                <a:spcBef>
                  <a:spcPts val="0"/>
                </a:spcBef>
                <a:spcAft>
                  <a:spcPts val="0"/>
                </a:spcAft>
                <a:buClr>
                  <a:schemeClr val="dk2"/>
                </a:buClr>
                <a:buSzPts val="1100"/>
                <a:buFont typeface="Arial"/>
                <a:buNone/>
              </a:pPr>
              <a:r>
                <a:rPr lang="pt-BR" sz="900">
                  <a:solidFill>
                    <a:schemeClr val="dk2"/>
                  </a:solidFill>
                  <a:latin typeface="Calibri"/>
                  <a:ea typeface="Calibri"/>
                  <a:cs typeface="Calibri"/>
                  <a:sym typeface="Calibri"/>
                </a:rPr>
                <a:t>c) percepção de direitos autorais ou correlatos; d) colaboração esporádica, remunerada ou não, em assuntos de sua especialidade e devidamente autorizada pela Instituição Federal de Ensino, para cada situação específica, observado o disposto em regulamento. </a:t>
              </a:r>
              <a:endParaRPr sz="900">
                <a:solidFill>
                  <a:schemeClr val="dk2"/>
                </a:solidFill>
                <a:latin typeface="Calibri"/>
                <a:ea typeface="Calibri"/>
                <a:cs typeface="Calibri"/>
                <a:sym typeface="Calibri"/>
              </a:endParaRPr>
            </a:p>
            <a:p>
              <a:pPr indent="457200" lvl="0" marL="0" rtl="0" algn="just">
                <a:spcBef>
                  <a:spcPts val="0"/>
                </a:spcBef>
                <a:spcAft>
                  <a:spcPts val="0"/>
                </a:spcAft>
                <a:buClr>
                  <a:schemeClr val="dk2"/>
                </a:buClr>
                <a:buSzPts val="1100"/>
                <a:buFont typeface="Arial"/>
                <a:buNone/>
              </a:pPr>
              <a:r>
                <a:rPr lang="pt-BR" sz="900">
                  <a:solidFill>
                    <a:schemeClr val="dk2"/>
                  </a:solidFill>
                  <a:latin typeface="Calibri"/>
                  <a:ea typeface="Calibri"/>
                  <a:cs typeface="Calibri"/>
                  <a:sym typeface="Calibri"/>
                </a:rPr>
                <a:t>§2º. Os docentes substitutos com contrato administrativo de prestação de serviços, de acordo com a Lei nº 8.745, de 09/12/1993, serão submetidos aos regimes de trabalho descritos nos itens I e II.</a:t>
              </a:r>
              <a:endParaRPr>
                <a:solidFill>
                  <a:schemeClr val="dk1"/>
                </a:solidFill>
                <a:latin typeface="Calibri"/>
                <a:ea typeface="Calibri"/>
                <a:cs typeface="Calibri"/>
                <a:sym typeface="Calibri"/>
              </a:endParaRPr>
            </a:p>
            <a:p>
              <a:pPr indent="0" lvl="0" marL="0" rtl="0" algn="just">
                <a:spcBef>
                  <a:spcPts val="0"/>
                </a:spcBef>
                <a:spcAft>
                  <a:spcPts val="0"/>
                </a:spcAft>
                <a:buNone/>
              </a:pPr>
              <a:r>
                <a:t/>
              </a:r>
              <a:endParaRPr b="1" sz="1000">
                <a:solidFill>
                  <a:srgbClr val="0000FF"/>
                </a:solidFill>
              </a:endParaRPr>
            </a:p>
          </p:txBody>
        </p:sp>
      </p:grpSp>
      <p:grpSp>
        <p:nvGrpSpPr>
          <p:cNvPr id="779" name="Google Shape;779;g1e0d4280c43_1_205"/>
          <p:cNvGrpSpPr/>
          <p:nvPr/>
        </p:nvGrpSpPr>
        <p:grpSpPr>
          <a:xfrm>
            <a:off x="70903" y="6140534"/>
            <a:ext cx="11880468" cy="646500"/>
            <a:chOff x="45776" y="3884712"/>
            <a:chExt cx="11880468" cy="646500"/>
          </a:xfrm>
        </p:grpSpPr>
        <p:sp>
          <p:nvSpPr>
            <p:cNvPr id="780" name="Google Shape;780;g1e0d4280c43_1_20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81" name="Google Shape;781;g1e0d4280c43_1_205"/>
            <p:cNvSpPr txBox="1"/>
            <p:nvPr/>
          </p:nvSpPr>
          <p:spPr>
            <a:xfrm>
              <a:off x="1555844" y="38847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spcBef>
                  <a:spcPts val="0"/>
                </a:spcBef>
                <a:spcAft>
                  <a:spcPts val="0"/>
                </a:spcAft>
                <a:buSzPts val="1100"/>
                <a:buNone/>
              </a:pPr>
              <a:r>
                <a:rPr lang="pt-BR" sz="1200"/>
                <a:t>O texto atual determina que o trabalho docente seja dado em dois turnos diários, </a:t>
              </a:r>
              <a:r>
                <a:rPr lang="pt-BR" sz="1200"/>
                <a:t>às vezes</a:t>
              </a:r>
              <a:r>
                <a:rPr lang="pt-BR" sz="1200"/>
                <a:t> não pode ser atendido em virtude de visitas técnicas, viagem a outro campus, etc. / Incluir participação relacionada a conselhos profissionais, porque a redação anterior restringe a atuação profissional dos docentes com formação em áreas diversas do conhecimento.</a:t>
              </a:r>
              <a:endParaRPr sz="20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0" name="Shape 7310"/>
        <p:cNvGrpSpPr/>
        <p:nvPr/>
      </p:nvGrpSpPr>
      <p:grpSpPr>
        <a:xfrm>
          <a:off x="0" y="0"/>
          <a:ext cx="0" cy="0"/>
          <a:chOff x="0" y="0"/>
          <a:chExt cx="0" cy="0"/>
        </a:xfrm>
      </p:grpSpPr>
      <p:sp>
        <p:nvSpPr>
          <p:cNvPr id="7311" name="Google Shape;7311;g1dff426b600_0_23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312" name="Google Shape;7312;g1dff426b600_0_23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313" name="Google Shape;7313;g1dff426b600_0_23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314" name="Google Shape;7314;g1dff426b600_0_2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315" name="Google Shape;7315;g1dff426b600_0_23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316" name="Google Shape;7316;g1dff426b600_0_238"/>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a:p>
        </p:txBody>
      </p:sp>
      <p:sp>
        <p:nvSpPr>
          <p:cNvPr id="7317" name="Google Shape;7317;g1dff426b600_0_23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318" name="Google Shape;7318;g1dff426b600_0_23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7319" name="Google Shape;7319;g1dff426b600_0_238"/>
          <p:cNvGrpSpPr/>
          <p:nvPr/>
        </p:nvGrpSpPr>
        <p:grpSpPr>
          <a:xfrm>
            <a:off x="55915" y="3649291"/>
            <a:ext cx="11880481" cy="1847100"/>
            <a:chOff x="30789" y="3036759"/>
            <a:chExt cx="11880481" cy="1847100"/>
          </a:xfrm>
        </p:grpSpPr>
        <p:sp>
          <p:nvSpPr>
            <p:cNvPr id="7320" name="Google Shape;7320;g1dff426b600_0_238"/>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321" name="Google Shape;7321;g1dff426b600_0_238"/>
            <p:cNvSpPr txBox="1"/>
            <p:nvPr/>
          </p:nvSpPr>
          <p:spPr>
            <a:xfrm>
              <a:off x="1540869" y="303675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As atividades de extensão compreendem as ações de interação entre o Instituto Federal de Educação, Ciência e Tecnologia de Goiás e a comunidade externa, que visem a troca de conhecimentos, culturas e saberes, por meio de ações de extensão previstas no regulamento do CONSUP. I. cursos de formação Inicial, cursos de formação continuada </a:t>
              </a:r>
              <a:r>
                <a:rPr b="1" lang="pt-BR" sz="1900">
                  <a:solidFill>
                    <a:srgbClr val="0000FF"/>
                  </a:solidFill>
                  <a:latin typeface="Calibri"/>
                  <a:ea typeface="Calibri"/>
                  <a:cs typeface="Calibri"/>
                  <a:sym typeface="Calibri"/>
                </a:rPr>
                <a:t>e cursos livres</a:t>
              </a:r>
              <a:r>
                <a:rPr b="1" lang="pt-BR" sz="1900">
                  <a:solidFill>
                    <a:schemeClr val="dk1"/>
                  </a:solidFill>
                  <a:latin typeface="Calibri"/>
                  <a:ea typeface="Calibri"/>
                  <a:cs typeface="Calibri"/>
                  <a:sym typeface="Calibri"/>
                </a:rPr>
                <a:t>; II. autoria/coordenação ou participação em projeto de extensão; III. orientação de projeto de extensão; </a:t>
              </a:r>
              <a:r>
                <a:rPr b="1" lang="pt-BR" sz="1900">
                  <a:solidFill>
                    <a:srgbClr val="0000FF"/>
                  </a:solidFill>
                  <a:latin typeface="Calibri"/>
                  <a:ea typeface="Calibri"/>
                  <a:cs typeface="Calibri"/>
                  <a:sym typeface="Calibri"/>
                </a:rPr>
                <a:t>IV. outras atividades de extensão, autorizadas pela GEPEX e/ou Chefia de Departamento</a:t>
              </a:r>
              <a:endParaRPr b="1" sz="1900">
                <a:solidFill>
                  <a:srgbClr val="0000FF"/>
                </a:solidFill>
                <a:latin typeface="Calibri"/>
                <a:ea typeface="Calibri"/>
                <a:cs typeface="Calibri"/>
                <a:sym typeface="Calibri"/>
              </a:endParaRPr>
            </a:p>
          </p:txBody>
        </p:sp>
      </p:grpSp>
      <p:grpSp>
        <p:nvGrpSpPr>
          <p:cNvPr id="7322" name="Google Shape;7322;g1dff426b600_0_238"/>
          <p:cNvGrpSpPr/>
          <p:nvPr/>
        </p:nvGrpSpPr>
        <p:grpSpPr>
          <a:xfrm>
            <a:off x="55903" y="5785113"/>
            <a:ext cx="11880493" cy="467100"/>
            <a:chOff x="30776" y="4111741"/>
            <a:chExt cx="11880493" cy="467100"/>
          </a:xfrm>
        </p:grpSpPr>
        <p:sp>
          <p:nvSpPr>
            <p:cNvPr id="7323" name="Google Shape;7323;g1dff426b600_0_238"/>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324" name="Google Shape;7324;g1dff426b600_0_238"/>
            <p:cNvSpPr txBox="1"/>
            <p:nvPr/>
          </p:nvSpPr>
          <p:spPr>
            <a:xfrm>
              <a:off x="1540869" y="41158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Alteração devido a mudança na regulamentação das atividade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9" name="Shape 7329"/>
        <p:cNvGrpSpPr/>
        <p:nvPr/>
      </p:nvGrpSpPr>
      <p:grpSpPr>
        <a:xfrm>
          <a:off x="0" y="0"/>
          <a:ext cx="0" cy="0"/>
          <a:chOff x="0" y="0"/>
          <a:chExt cx="0" cy="0"/>
        </a:xfrm>
      </p:grpSpPr>
      <p:sp>
        <p:nvSpPr>
          <p:cNvPr id="7330" name="Google Shape;7330;g1dff426b600_0_2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331" name="Google Shape;7331;g1dff426b600_0_2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332" name="Google Shape;7332;g1dff426b600_0_2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333" name="Google Shape;7333;g1dff426b600_0_2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334" name="Google Shape;7334;g1dff426b600_0_25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335" name="Google Shape;7335;g1dff426b600_0_258"/>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a:p>
        </p:txBody>
      </p:sp>
      <p:sp>
        <p:nvSpPr>
          <p:cNvPr id="7336" name="Google Shape;7336;g1dff426b600_0_2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337" name="Google Shape;7337;g1dff426b600_0_2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7338" name="Google Shape;7338;g1dff426b600_0_258"/>
          <p:cNvGrpSpPr/>
          <p:nvPr/>
        </p:nvGrpSpPr>
        <p:grpSpPr>
          <a:xfrm>
            <a:off x="55915" y="3649291"/>
            <a:ext cx="11880481" cy="1847100"/>
            <a:chOff x="30789" y="3036759"/>
            <a:chExt cx="11880481" cy="1847100"/>
          </a:xfrm>
        </p:grpSpPr>
        <p:sp>
          <p:nvSpPr>
            <p:cNvPr id="7339" name="Google Shape;7339;g1dff426b600_0_258"/>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340" name="Google Shape;7340;g1dff426b600_0_258"/>
            <p:cNvSpPr txBox="1"/>
            <p:nvPr/>
          </p:nvSpPr>
          <p:spPr>
            <a:xfrm>
              <a:off x="1540869" y="303675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ações de extensão previstas no regulamento do CONSUP. I. cursos de formação Inicial, cursos de formação continuada; II. autoria/coordenação ou participação em projeto de extensão; III. orientação de projeto de extensão; </a:t>
              </a:r>
              <a:r>
                <a:rPr b="1" lang="pt-BR" sz="1900">
                  <a:solidFill>
                    <a:srgbClr val="0000FF"/>
                  </a:solidFill>
                  <a:latin typeface="Calibri"/>
                  <a:ea typeface="Calibri"/>
                  <a:cs typeface="Calibri"/>
                  <a:sym typeface="Calibri"/>
                </a:rPr>
                <a:t>IV. Programas de extensão V. Projeto de extensão VI. Curso de extensão VII. Evento de extensão.</a:t>
              </a:r>
              <a:endParaRPr b="1" sz="1900">
                <a:solidFill>
                  <a:srgbClr val="0000FF"/>
                </a:solidFill>
                <a:latin typeface="Calibri"/>
                <a:ea typeface="Calibri"/>
                <a:cs typeface="Calibri"/>
                <a:sym typeface="Calibri"/>
              </a:endParaRPr>
            </a:p>
          </p:txBody>
        </p:sp>
      </p:grpSp>
      <p:grpSp>
        <p:nvGrpSpPr>
          <p:cNvPr id="7341" name="Google Shape;7341;g1dff426b600_0_258"/>
          <p:cNvGrpSpPr/>
          <p:nvPr/>
        </p:nvGrpSpPr>
        <p:grpSpPr>
          <a:xfrm>
            <a:off x="55903" y="5785113"/>
            <a:ext cx="11880493" cy="467100"/>
            <a:chOff x="30776" y="4111741"/>
            <a:chExt cx="11880493" cy="467100"/>
          </a:xfrm>
        </p:grpSpPr>
        <p:sp>
          <p:nvSpPr>
            <p:cNvPr id="7342" name="Google Shape;7342;g1dff426b600_0_258"/>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343" name="Google Shape;7343;g1dff426b600_0_258"/>
            <p:cNvSpPr txBox="1"/>
            <p:nvPr/>
          </p:nvSpPr>
          <p:spPr>
            <a:xfrm>
              <a:off x="1540869" y="41158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Melhorar a caracterização</a:t>
              </a:r>
              <a:r>
                <a:rPr lang="pt-BR" sz="1800">
                  <a:solidFill>
                    <a:schemeClr val="dk1"/>
                  </a:solidFill>
                  <a:latin typeface="Calibri"/>
                  <a:ea typeface="Calibri"/>
                  <a:cs typeface="Calibri"/>
                  <a:sym typeface="Calibri"/>
                </a:rPr>
                <a:t> da extensão</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8" name="Shape 7348"/>
        <p:cNvGrpSpPr/>
        <p:nvPr/>
      </p:nvGrpSpPr>
      <p:grpSpPr>
        <a:xfrm>
          <a:off x="0" y="0"/>
          <a:ext cx="0" cy="0"/>
          <a:chOff x="0" y="0"/>
          <a:chExt cx="0" cy="0"/>
        </a:xfrm>
      </p:grpSpPr>
      <p:sp>
        <p:nvSpPr>
          <p:cNvPr id="7349" name="Google Shape;7349;g1dff426b600_0_27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350" name="Google Shape;7350;g1dff426b600_0_27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351" name="Google Shape;7351;g1dff426b600_0_27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352" name="Google Shape;7352;g1dff426b600_0_2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353" name="Google Shape;7353;g1dff426b600_0_27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354" name="Google Shape;7354;g1dff426b600_0_277"/>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a:p>
        </p:txBody>
      </p:sp>
      <p:sp>
        <p:nvSpPr>
          <p:cNvPr id="7355" name="Google Shape;7355;g1dff426b600_0_27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356" name="Google Shape;7356;g1dff426b600_0_27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7357" name="Google Shape;7357;g1dff426b600_0_277"/>
          <p:cNvGrpSpPr/>
          <p:nvPr/>
        </p:nvGrpSpPr>
        <p:grpSpPr>
          <a:xfrm>
            <a:off x="55915" y="3649291"/>
            <a:ext cx="11880481" cy="1847100"/>
            <a:chOff x="30789" y="3036759"/>
            <a:chExt cx="11880481" cy="1847100"/>
          </a:xfrm>
        </p:grpSpPr>
        <p:sp>
          <p:nvSpPr>
            <p:cNvPr id="7358" name="Google Shape;7358;g1dff426b600_0_277"/>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359" name="Google Shape;7359;g1dff426b600_0_277"/>
            <p:cNvSpPr txBox="1"/>
            <p:nvPr/>
          </p:nvSpPr>
          <p:spPr>
            <a:xfrm>
              <a:off x="1540869" y="3036759"/>
              <a:ext cx="10370400" cy="184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As atividades de extensão compreendem as ações de interação entre o Instituto Federal de Educação, Ciência e Tecnologia de Goiás e a comunidade externa, que visem a troca de conhecimentos, culturas e saberes, </a:t>
              </a:r>
              <a:r>
                <a:rPr b="1" lang="pt-BR" sz="1900">
                  <a:solidFill>
                    <a:srgbClr val="0000FF"/>
                  </a:solidFill>
                  <a:latin typeface="Calibri"/>
                  <a:ea typeface="Calibri"/>
                  <a:cs typeface="Calibri"/>
                  <a:sym typeface="Calibri"/>
                </a:rPr>
                <a:t>por meio de ações de extensão</a:t>
              </a:r>
              <a:r>
                <a:rPr b="1" lang="pt-BR" sz="1900">
                  <a:solidFill>
                    <a:schemeClr val="dk1"/>
                  </a:solidFill>
                  <a:latin typeface="Calibri"/>
                  <a:ea typeface="Calibri"/>
                  <a:cs typeface="Calibri"/>
                  <a:sym typeface="Calibri"/>
                </a:rPr>
                <a:t>, distribuídas da seguinte forma: I. cursos de formação inicial e continuada (FIC); II. autoria/coodenação ou participação em projeto de extensão; III.</a:t>
              </a:r>
              <a:r>
                <a:rPr b="1" lang="pt-BR" sz="1900">
                  <a:solidFill>
                    <a:schemeClr val="dk1"/>
                  </a:solidFill>
                  <a:latin typeface="Calibri"/>
                  <a:ea typeface="Calibri"/>
                  <a:cs typeface="Calibri"/>
                  <a:sym typeface="Calibri"/>
                </a:rPr>
                <a:t> </a:t>
              </a:r>
              <a:r>
                <a:rPr b="1" lang="pt-BR" sz="1900">
                  <a:solidFill>
                    <a:srgbClr val="0000FF"/>
                  </a:solidFill>
                  <a:latin typeface="Calibri"/>
                  <a:ea typeface="Calibri"/>
                  <a:cs typeface="Calibri"/>
                  <a:sym typeface="Calibri"/>
                </a:rPr>
                <a:t>orientação de ações de extensão</a:t>
              </a:r>
              <a:r>
                <a:rPr b="1" lang="pt-BR" sz="1900">
                  <a:solidFill>
                    <a:schemeClr val="dk1"/>
                  </a:solidFill>
                  <a:latin typeface="Calibri"/>
                  <a:ea typeface="Calibri"/>
                  <a:cs typeface="Calibri"/>
                  <a:sym typeface="Calibri"/>
                </a:rPr>
                <a:t>; </a:t>
              </a:r>
              <a:r>
                <a:rPr b="1" lang="pt-BR" sz="1900">
                  <a:solidFill>
                    <a:srgbClr val="0000FF"/>
                  </a:solidFill>
                  <a:latin typeface="Calibri"/>
                  <a:ea typeface="Calibri"/>
                  <a:cs typeface="Calibri"/>
                  <a:sym typeface="Calibri"/>
                </a:rPr>
                <a:t>IV. </a:t>
              </a:r>
              <a:r>
                <a:rPr b="1" lang="pt-BR" sz="1900">
                  <a:solidFill>
                    <a:srgbClr val="0000FF"/>
                  </a:solidFill>
                  <a:latin typeface="Calibri"/>
                  <a:ea typeface="Calibri"/>
                  <a:cs typeface="Calibri"/>
                  <a:sym typeface="Calibri"/>
                </a:rPr>
                <a:t>Orientação em Empresas Júniores;</a:t>
              </a:r>
              <a:r>
                <a:rPr b="1" lang="pt-BR" sz="1900">
                  <a:solidFill>
                    <a:srgbClr val="0000FF"/>
                  </a:solidFill>
                  <a:latin typeface="Calibri"/>
                  <a:ea typeface="Calibri"/>
                  <a:cs typeface="Calibri"/>
                  <a:sym typeface="Calibri"/>
                </a:rPr>
                <a:t> V. </a:t>
              </a:r>
              <a:r>
                <a:rPr b="1" lang="pt-BR" sz="1900">
                  <a:solidFill>
                    <a:srgbClr val="0000FF"/>
                  </a:solidFill>
                  <a:latin typeface="Calibri"/>
                  <a:ea typeface="Calibri"/>
                  <a:cs typeface="Calibri"/>
                  <a:sym typeface="Calibri"/>
                </a:rPr>
                <a:t>Prestação de serviços, Incubadoras Sociais e Tecnológicas;</a:t>
              </a:r>
              <a:r>
                <a:rPr b="1" lang="pt-BR" sz="1900">
                  <a:solidFill>
                    <a:srgbClr val="0000FF"/>
                  </a:solidFill>
                  <a:latin typeface="Calibri"/>
                  <a:ea typeface="Calibri"/>
                  <a:cs typeface="Calibri"/>
                  <a:sym typeface="Calibri"/>
                </a:rPr>
                <a:t> VI. Curso de extensão VII. Evento de extensão.</a:t>
              </a:r>
              <a:endParaRPr b="1" sz="1900">
                <a:solidFill>
                  <a:srgbClr val="0000FF"/>
                </a:solidFill>
                <a:latin typeface="Calibri"/>
                <a:ea typeface="Calibri"/>
                <a:cs typeface="Calibri"/>
                <a:sym typeface="Calibri"/>
              </a:endParaRPr>
            </a:p>
          </p:txBody>
        </p:sp>
      </p:grpSp>
      <p:grpSp>
        <p:nvGrpSpPr>
          <p:cNvPr id="7360" name="Google Shape;7360;g1dff426b600_0_277"/>
          <p:cNvGrpSpPr/>
          <p:nvPr/>
        </p:nvGrpSpPr>
        <p:grpSpPr>
          <a:xfrm>
            <a:off x="55903" y="5785113"/>
            <a:ext cx="11880493" cy="650571"/>
            <a:chOff x="30776" y="4111741"/>
            <a:chExt cx="11880493" cy="650571"/>
          </a:xfrm>
        </p:grpSpPr>
        <p:sp>
          <p:nvSpPr>
            <p:cNvPr id="7361" name="Google Shape;7361;g1dff426b600_0_277"/>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362" name="Google Shape;7362;g1dff426b600_0_277"/>
            <p:cNvSpPr txBox="1"/>
            <p:nvPr/>
          </p:nvSpPr>
          <p:spPr>
            <a:xfrm>
              <a:off x="1540869" y="41158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Com a definição dos tipos de ações de extensão pela resolução 24 de 2019, deixar específico a questão da orientação para cada ação e não limitada a projetos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7" name="Shape 7367"/>
        <p:cNvGrpSpPr/>
        <p:nvPr/>
      </p:nvGrpSpPr>
      <p:grpSpPr>
        <a:xfrm>
          <a:off x="0" y="0"/>
          <a:ext cx="0" cy="0"/>
          <a:chOff x="0" y="0"/>
          <a:chExt cx="0" cy="0"/>
        </a:xfrm>
      </p:grpSpPr>
      <p:sp>
        <p:nvSpPr>
          <p:cNvPr id="7368" name="Google Shape;7368;g1dff426b600_0_29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369" name="Google Shape;7369;g1dff426b600_0_29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370" name="Google Shape;7370;g1dff426b600_0_29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371" name="Google Shape;7371;g1dff426b600_0_29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372" name="Google Shape;7372;g1dff426b600_0_29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373" name="Google Shape;7373;g1dff426b600_0_299"/>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a:p>
        </p:txBody>
      </p:sp>
      <p:sp>
        <p:nvSpPr>
          <p:cNvPr id="7374" name="Google Shape;7374;g1dff426b600_0_299"/>
          <p:cNvSpPr txBox="1"/>
          <p:nvPr/>
        </p:nvSpPr>
        <p:spPr>
          <a:xfrm>
            <a:off x="3114678" y="1305000"/>
            <a:ext cx="2702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375" name="Google Shape;7375;g1dff426b600_0_29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7376" name="Google Shape;7376;g1dff426b600_0_299"/>
          <p:cNvGrpSpPr/>
          <p:nvPr/>
        </p:nvGrpSpPr>
        <p:grpSpPr>
          <a:xfrm>
            <a:off x="55915" y="3544516"/>
            <a:ext cx="11880481" cy="2601300"/>
            <a:chOff x="30789" y="2931984"/>
            <a:chExt cx="11880481" cy="2601300"/>
          </a:xfrm>
        </p:grpSpPr>
        <p:sp>
          <p:nvSpPr>
            <p:cNvPr id="7377" name="Google Shape;7377;g1dff426b600_0_299"/>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378" name="Google Shape;7378;g1dff426b600_0_299"/>
            <p:cNvSpPr txBox="1"/>
            <p:nvPr/>
          </p:nvSpPr>
          <p:spPr>
            <a:xfrm>
              <a:off x="1540869" y="2931984"/>
              <a:ext cx="10370400" cy="2601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800">
                  <a:solidFill>
                    <a:schemeClr val="dk1"/>
                  </a:solidFill>
                  <a:latin typeface="Calibri"/>
                  <a:ea typeface="Calibri"/>
                  <a:cs typeface="Calibri"/>
                  <a:sym typeface="Calibri"/>
                </a:rPr>
                <a:t>Art. 36°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r>
                <a:rPr b="1" lang="pt-BR" sz="1800">
                  <a:solidFill>
                    <a:srgbClr val="0000FF"/>
                  </a:solidFill>
                  <a:latin typeface="Calibri"/>
                  <a:ea typeface="Calibri"/>
                  <a:cs typeface="Calibri"/>
                  <a:sym typeface="Calibri"/>
                </a:rPr>
                <a:t>IV - Revisor de Projeto de Extensão.</a:t>
              </a:r>
              <a:endParaRPr b="1" sz="1800">
                <a:solidFill>
                  <a:srgbClr val="0000FF"/>
                </a:solidFill>
                <a:latin typeface="Calibri"/>
                <a:ea typeface="Calibri"/>
                <a:cs typeface="Calibri"/>
                <a:sym typeface="Calibri"/>
              </a:endParaRPr>
            </a:p>
            <a:p>
              <a:pPr indent="452603" lvl="0" marL="97853" rtl="0" algn="just">
                <a:spcBef>
                  <a:spcPts val="0"/>
                </a:spcBef>
                <a:spcAft>
                  <a:spcPts val="0"/>
                </a:spcAft>
                <a:buNone/>
              </a:pPr>
              <a:r>
                <a:rPr b="1" lang="pt-BR" sz="1800">
                  <a:solidFill>
                    <a:srgbClr val="0000FF"/>
                  </a:solidFill>
                  <a:latin typeface="Calibri"/>
                  <a:ea typeface="Calibri"/>
                  <a:cs typeface="Calibri"/>
                  <a:sym typeface="Calibri"/>
                </a:rPr>
                <a:t>Parágrafo único: Para participação como revisor de projeto de Extensão, o servidor docente poderá computar, em sua carga horária semanal de trabalho, 0,2 (dois décimos) pontos.</a:t>
              </a:r>
              <a:endParaRPr b="1" sz="1800">
                <a:solidFill>
                  <a:srgbClr val="0000FF"/>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800">
                <a:solidFill>
                  <a:srgbClr val="0000FF"/>
                </a:solidFill>
                <a:latin typeface="Calibri"/>
                <a:ea typeface="Calibri"/>
                <a:cs typeface="Calibri"/>
                <a:sym typeface="Calibri"/>
              </a:endParaRPr>
            </a:p>
            <a:p>
              <a:pPr indent="452603" lvl="0" marL="97853" rtl="0" algn="just">
                <a:spcBef>
                  <a:spcPts val="0"/>
                </a:spcBef>
                <a:spcAft>
                  <a:spcPts val="0"/>
                </a:spcAft>
                <a:buNone/>
              </a:pPr>
              <a:r>
                <a:t/>
              </a:r>
              <a:endParaRPr b="1" sz="1900">
                <a:solidFill>
                  <a:srgbClr val="0000FF"/>
                </a:solidFill>
                <a:latin typeface="Calibri"/>
                <a:ea typeface="Calibri"/>
                <a:cs typeface="Calibri"/>
                <a:sym typeface="Calibri"/>
              </a:endParaRPr>
            </a:p>
          </p:txBody>
        </p:sp>
      </p:grpSp>
      <p:grpSp>
        <p:nvGrpSpPr>
          <p:cNvPr id="7379" name="Google Shape;7379;g1dff426b600_0_299"/>
          <p:cNvGrpSpPr/>
          <p:nvPr/>
        </p:nvGrpSpPr>
        <p:grpSpPr>
          <a:xfrm>
            <a:off x="55903" y="5785113"/>
            <a:ext cx="11880493" cy="467100"/>
            <a:chOff x="30776" y="4111741"/>
            <a:chExt cx="11880493" cy="467100"/>
          </a:xfrm>
        </p:grpSpPr>
        <p:sp>
          <p:nvSpPr>
            <p:cNvPr id="7380" name="Google Shape;7380;g1dff426b600_0_299"/>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381" name="Google Shape;7381;g1dff426b600_0_299"/>
            <p:cNvSpPr txBox="1"/>
            <p:nvPr/>
          </p:nvSpPr>
          <p:spPr>
            <a:xfrm>
              <a:off x="1540869" y="41158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6" name="Shape 7386"/>
        <p:cNvGrpSpPr/>
        <p:nvPr/>
      </p:nvGrpSpPr>
      <p:grpSpPr>
        <a:xfrm>
          <a:off x="0" y="0"/>
          <a:ext cx="0" cy="0"/>
          <a:chOff x="0" y="0"/>
          <a:chExt cx="0" cy="0"/>
        </a:xfrm>
      </p:grpSpPr>
      <p:sp>
        <p:nvSpPr>
          <p:cNvPr id="7387" name="Google Shape;7387;g1dff426b600_0_33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388" name="Google Shape;7388;g1dff426b600_0_33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389" name="Google Shape;7389;g1dff426b600_0_33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390" name="Google Shape;7390;g1dff426b600_0_3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391" name="Google Shape;7391;g1dff426b600_0_33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392" name="Google Shape;7392;g1dff426b600_0_339"/>
          <p:cNvSpPr txBox="1"/>
          <p:nvPr/>
        </p:nvSpPr>
        <p:spPr>
          <a:xfrm>
            <a:off x="1551011" y="1944572"/>
            <a:ext cx="10400400" cy="1400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700">
                <a:solidFill>
                  <a:schemeClr val="dk1"/>
                </a:solidFill>
                <a:latin typeface="Calibri"/>
                <a:ea typeface="Calibri"/>
                <a:cs typeface="Calibri"/>
                <a:sym typeface="Calibri"/>
              </a:rPr>
              <a:t>Art. 36</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sz="1200"/>
          </a:p>
        </p:txBody>
      </p:sp>
      <p:sp>
        <p:nvSpPr>
          <p:cNvPr id="7393" name="Google Shape;7393;g1dff426b600_0_339"/>
          <p:cNvSpPr txBox="1"/>
          <p:nvPr/>
        </p:nvSpPr>
        <p:spPr>
          <a:xfrm>
            <a:off x="3114678" y="1305000"/>
            <a:ext cx="2702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7394" name="Google Shape;7394;g1dff426b600_0_33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7395" name="Google Shape;7395;g1dff426b600_0_339"/>
          <p:cNvGrpSpPr/>
          <p:nvPr/>
        </p:nvGrpSpPr>
        <p:grpSpPr>
          <a:xfrm>
            <a:off x="55903" y="3468316"/>
            <a:ext cx="11880481" cy="1323600"/>
            <a:chOff x="30789" y="2931984"/>
            <a:chExt cx="11880481" cy="1323600"/>
          </a:xfrm>
        </p:grpSpPr>
        <p:sp>
          <p:nvSpPr>
            <p:cNvPr id="7396" name="Google Shape;7396;g1dff426b600_0_339"/>
            <p:cNvSpPr txBox="1"/>
            <p:nvPr/>
          </p:nvSpPr>
          <p:spPr>
            <a:xfrm>
              <a:off x="30789" y="32948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397" name="Google Shape;7397;g1dff426b600_0_339"/>
            <p:cNvSpPr txBox="1"/>
            <p:nvPr/>
          </p:nvSpPr>
          <p:spPr>
            <a:xfrm>
              <a:off x="1540869" y="2931984"/>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36°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a:t>
              </a:r>
              <a:r>
                <a:rPr b="1" lang="pt-BR" sz="1600">
                  <a:solidFill>
                    <a:srgbClr val="0000FF"/>
                  </a:solidFill>
                  <a:latin typeface="Calibri"/>
                  <a:ea typeface="Calibri"/>
                  <a:cs typeface="Calibri"/>
                  <a:sym typeface="Calibri"/>
                </a:rPr>
                <a:t>e de cursos livres</a:t>
              </a:r>
              <a:r>
                <a:rPr b="1" lang="pt-BR" sz="1600">
                  <a:solidFill>
                    <a:schemeClr val="dk1"/>
                  </a:solidFill>
                  <a:latin typeface="Calibri"/>
                  <a:ea typeface="Calibri"/>
                  <a:cs typeface="Calibri"/>
                  <a:sym typeface="Calibri"/>
                </a:rPr>
                <a:t>; II. autoria/coodenação ou participação em projeto de extensão; III. orientação de projeto de extensão; </a:t>
              </a:r>
              <a:r>
                <a:rPr b="1" lang="pt-BR" sz="1600">
                  <a:solidFill>
                    <a:srgbClr val="0000FF"/>
                  </a:solidFill>
                  <a:latin typeface="Calibri"/>
                  <a:ea typeface="Calibri"/>
                  <a:cs typeface="Calibri"/>
                  <a:sym typeface="Calibri"/>
                </a:rPr>
                <a:t>IV. promoção de palestras, mesas-redondas e seminários de modo presencial ou remoto (livre).</a:t>
              </a:r>
              <a:endParaRPr b="1" sz="1700">
                <a:solidFill>
                  <a:srgbClr val="0000FF"/>
                </a:solidFill>
                <a:latin typeface="Calibri"/>
                <a:ea typeface="Calibri"/>
                <a:cs typeface="Calibri"/>
                <a:sym typeface="Calibri"/>
              </a:endParaRPr>
            </a:p>
          </p:txBody>
        </p:sp>
      </p:grpSp>
      <p:grpSp>
        <p:nvGrpSpPr>
          <p:cNvPr id="7398" name="Google Shape;7398;g1dff426b600_0_339"/>
          <p:cNvGrpSpPr/>
          <p:nvPr/>
        </p:nvGrpSpPr>
        <p:grpSpPr>
          <a:xfrm>
            <a:off x="55903" y="4839559"/>
            <a:ext cx="11805493" cy="2031900"/>
            <a:chOff x="30776" y="3166187"/>
            <a:chExt cx="11805493" cy="2031900"/>
          </a:xfrm>
        </p:grpSpPr>
        <p:sp>
          <p:nvSpPr>
            <p:cNvPr id="7399" name="Google Shape;7399;g1dff426b600_0_339"/>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400" name="Google Shape;7400;g1dff426b600_0_339"/>
            <p:cNvSpPr txBox="1"/>
            <p:nvPr/>
          </p:nvSpPr>
          <p:spPr>
            <a:xfrm>
              <a:off x="1465869" y="3166187"/>
              <a:ext cx="10370400" cy="203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a:solidFill>
                    <a:schemeClr val="dk1"/>
                  </a:solidFill>
                  <a:latin typeface="Calibri"/>
                  <a:ea typeface="Calibri"/>
                  <a:cs typeface="Calibri"/>
                  <a:sym typeface="Calibri"/>
                </a:rPr>
                <a:t>Inclui “eventos”, no texto acima, com intuito de contemplar as ações de interação entre o IFG e a comunidade externa, a saber: palestras, mesas-redondas e seminários. Estas ações ligam o IFG à comunidade externa de forma rápida, instrutiva e eficiente. “Curso livre” é uma modalidade de curso de extensão que pode ser ofertado espontaneamente pelo proponente, pelo próprio câmpus ou a partir de demandas externas conforme definido no link abaixo:  https://www.ifg.edu.br/component/content/article/64-ifg/pro-reitorias/extensao-proex/224-cursos-extensao?highlight=WyJjdXJzb3MiLCJmaWMiLCJjdXJzb3MgZmljIl0=  credito que após a revisão dos PPCs dos cursos de Engenharia de acordo com as novas diretrizes curriculares de 2019, haverá um aumento acentuado de oferta de cursos livres para atender o componente curricular de Extensão do curso. Palestras, mesas-redondas e seminários são ações de interação com a comunidade externa de forma rápida, instrutiva e eficiente. Entretanto estas ações ainda não são valorizadas no IFG.</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5" name="Shape 7405"/>
        <p:cNvGrpSpPr/>
        <p:nvPr/>
      </p:nvGrpSpPr>
      <p:grpSpPr>
        <a:xfrm>
          <a:off x="0" y="0"/>
          <a:ext cx="0" cy="0"/>
          <a:chOff x="0" y="0"/>
          <a:chExt cx="0" cy="0"/>
        </a:xfrm>
      </p:grpSpPr>
      <p:sp>
        <p:nvSpPr>
          <p:cNvPr id="7406" name="Google Shape;7406;g1dff426b600_0_36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407" name="Google Shape;7407;g1dff426b600_0_3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408" name="Google Shape;7408;g1dff426b600_0_3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409" name="Google Shape;7409;g1dff426b600_0_3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410" name="Google Shape;7410;g1dff426b600_0_36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411" name="Google Shape;7411;g1dff426b600_0_360"/>
          <p:cNvSpPr txBox="1"/>
          <p:nvPr/>
        </p:nvSpPr>
        <p:spPr>
          <a:xfrm>
            <a:off x="1551011" y="1944572"/>
            <a:ext cx="10400400" cy="147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Art. 36</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sz="1300"/>
          </a:p>
        </p:txBody>
      </p:sp>
      <p:sp>
        <p:nvSpPr>
          <p:cNvPr id="7412" name="Google Shape;7412;g1dff426b600_0_360"/>
          <p:cNvSpPr txBox="1"/>
          <p:nvPr/>
        </p:nvSpPr>
        <p:spPr>
          <a:xfrm>
            <a:off x="3114678" y="1305000"/>
            <a:ext cx="2702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7413" name="Google Shape;7413;g1dff426b600_0_3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7414" name="Google Shape;7414;g1dff426b600_0_360"/>
          <p:cNvGrpSpPr/>
          <p:nvPr/>
        </p:nvGrpSpPr>
        <p:grpSpPr>
          <a:xfrm>
            <a:off x="55915" y="3422148"/>
            <a:ext cx="11880485" cy="2062500"/>
            <a:chOff x="30789" y="2809616"/>
            <a:chExt cx="11880485" cy="2062500"/>
          </a:xfrm>
        </p:grpSpPr>
        <p:sp>
          <p:nvSpPr>
            <p:cNvPr id="7415" name="Google Shape;7415;g1dff426b600_0_360"/>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416" name="Google Shape;7416;g1dff426b600_0_360"/>
            <p:cNvSpPr txBox="1"/>
            <p:nvPr/>
          </p:nvSpPr>
          <p:spPr>
            <a:xfrm>
              <a:off x="1540873" y="2809616"/>
              <a:ext cx="10370400" cy="2062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36°  - As atividades de extensão compreendem as ações de interação entre o Instituto Federal de Educação, Ciência e Tecnologia de Goiás e a comunidade externa, que visem a troca de conhecimentos, culturas e saberes, </a:t>
              </a:r>
              <a:r>
                <a:rPr b="1" lang="pt-BR" sz="1600">
                  <a:solidFill>
                    <a:srgbClr val="0000FF"/>
                  </a:solidFill>
                  <a:latin typeface="Calibri"/>
                  <a:ea typeface="Calibri"/>
                  <a:cs typeface="Calibri"/>
                  <a:sym typeface="Calibri"/>
                </a:rPr>
                <a:t>por meio de cursos, programas, e projetos e eventos de extensão, prestação de serviços e processos tecnológicos, incubadoras sociais, tecnológicas e associações, mobilidade Extensionista, grupos de extensão, distribuídas da seguinte forma: I. cursos de formação inicial e continuada (FIC); II. autoria/coordenação ou participação em projeto de extensão; III. orientação de projeto de extensão. IV.   	Participação em atividades de extensão ligadas a outras instituições públicas de ensino em parceria com o IFG;  V.  Planejamento e coordenação de eventos de extensão. VI. Participação em comitê local de extensão.</a:t>
              </a:r>
              <a:endParaRPr b="1" sz="1700">
                <a:solidFill>
                  <a:schemeClr val="dk1"/>
                </a:solidFill>
                <a:latin typeface="Calibri"/>
                <a:ea typeface="Calibri"/>
                <a:cs typeface="Calibri"/>
                <a:sym typeface="Calibri"/>
              </a:endParaRPr>
            </a:p>
          </p:txBody>
        </p:sp>
      </p:grpSp>
      <p:grpSp>
        <p:nvGrpSpPr>
          <p:cNvPr id="7417" name="Google Shape;7417;g1dff426b600_0_360"/>
          <p:cNvGrpSpPr/>
          <p:nvPr/>
        </p:nvGrpSpPr>
        <p:grpSpPr>
          <a:xfrm>
            <a:off x="55915" y="5532359"/>
            <a:ext cx="11880493" cy="831000"/>
            <a:chOff x="30776" y="4026712"/>
            <a:chExt cx="11880493" cy="831000"/>
          </a:xfrm>
        </p:grpSpPr>
        <p:sp>
          <p:nvSpPr>
            <p:cNvPr id="7418" name="Google Shape;7418;g1dff426b600_0_360"/>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419" name="Google Shape;7419;g1dff426b600_0_360"/>
            <p:cNvSpPr txBox="1"/>
            <p:nvPr/>
          </p:nvSpPr>
          <p:spPr>
            <a:xfrm>
              <a:off x="1540869" y="4026712"/>
              <a:ext cx="10370400" cy="83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solidFill>
                    <a:schemeClr val="dk1"/>
                  </a:solidFill>
                  <a:latin typeface="Calibri"/>
                  <a:ea typeface="Calibri"/>
                  <a:cs typeface="Calibri"/>
                  <a:sym typeface="Calibri"/>
                </a:rPr>
                <a:t>Foram inseridos novos elementos que compõem as atividades de extensão nos novos regulamentos e regimentos do IFG atualizados, tanto no Caput quanto nos incisos. Também as atividades de extensão em colaboração do IFG com outras instituições públicas parceiras.</a:t>
              </a:r>
              <a:endParaRPr sz="1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4" name="Shape 7424"/>
        <p:cNvGrpSpPr/>
        <p:nvPr/>
      </p:nvGrpSpPr>
      <p:grpSpPr>
        <a:xfrm>
          <a:off x="0" y="0"/>
          <a:ext cx="0" cy="0"/>
          <a:chOff x="0" y="0"/>
          <a:chExt cx="0" cy="0"/>
        </a:xfrm>
      </p:grpSpPr>
      <p:sp>
        <p:nvSpPr>
          <p:cNvPr id="7425" name="Google Shape;7425;g1dff426b600_0_40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426" name="Google Shape;7426;g1dff426b600_0_40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427" name="Google Shape;7427;g1dff426b600_0_40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428" name="Google Shape;7428;g1dff426b600_0_40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429" name="Google Shape;7429;g1dff426b600_0_40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430" name="Google Shape;7430;g1dff426b600_0_403"/>
          <p:cNvSpPr txBox="1"/>
          <p:nvPr/>
        </p:nvSpPr>
        <p:spPr>
          <a:xfrm>
            <a:off x="1551011" y="1944572"/>
            <a:ext cx="10400400" cy="1400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700">
                <a:solidFill>
                  <a:schemeClr val="dk1"/>
                </a:solidFill>
                <a:latin typeface="Calibri"/>
                <a:ea typeface="Calibri"/>
                <a:cs typeface="Calibri"/>
                <a:sym typeface="Calibri"/>
              </a:rPr>
              <a:t>Art. 36</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sz="1200"/>
          </a:p>
        </p:txBody>
      </p:sp>
      <p:sp>
        <p:nvSpPr>
          <p:cNvPr id="7431" name="Google Shape;7431;g1dff426b600_0_403"/>
          <p:cNvSpPr txBox="1"/>
          <p:nvPr/>
        </p:nvSpPr>
        <p:spPr>
          <a:xfrm>
            <a:off x="2695580" y="1305000"/>
            <a:ext cx="31212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7432" name="Google Shape;7432;g1dff426b600_0_40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7433" name="Google Shape;7433;g1dff426b600_0_403"/>
          <p:cNvGrpSpPr/>
          <p:nvPr/>
        </p:nvGrpSpPr>
        <p:grpSpPr>
          <a:xfrm>
            <a:off x="55900" y="3413473"/>
            <a:ext cx="11880481" cy="2447390"/>
            <a:chOff x="30789" y="2886634"/>
            <a:chExt cx="11880481" cy="3026700"/>
          </a:xfrm>
        </p:grpSpPr>
        <p:sp>
          <p:nvSpPr>
            <p:cNvPr id="7434" name="Google Shape;7434;g1dff426b600_0_403"/>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435" name="Google Shape;7435;g1dff426b600_0_403"/>
            <p:cNvSpPr txBox="1"/>
            <p:nvPr/>
          </p:nvSpPr>
          <p:spPr>
            <a:xfrm>
              <a:off x="1540869" y="2886634"/>
              <a:ext cx="10370400" cy="3026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700">
                  <a:solidFill>
                    <a:schemeClr val="dk1"/>
                  </a:solidFill>
                  <a:latin typeface="Calibri"/>
                  <a:ea typeface="Calibri"/>
                  <a:cs typeface="Calibri"/>
                  <a:sym typeface="Calibri"/>
                </a:rPr>
                <a:t>Art. 36</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a:t>
              </a:r>
              <a:r>
                <a:rPr b="1" lang="pt-BR" sz="17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a:t>
              </a:r>
              <a:r>
                <a:rPr b="1" lang="pt-BR" sz="1700">
                  <a:solidFill>
                    <a:schemeClr val="dk1"/>
                  </a:solidFill>
                  <a:latin typeface="Calibri"/>
                  <a:ea typeface="Calibri"/>
                  <a:cs typeface="Calibri"/>
                  <a:sym typeface="Calibri"/>
                </a:rPr>
                <a:t> </a:t>
              </a:r>
              <a:r>
                <a:rPr b="1" lang="pt-BR" sz="1700">
                  <a:solidFill>
                    <a:srgbClr val="0000FF"/>
                  </a:solidFill>
                  <a:latin typeface="Calibri"/>
                  <a:ea typeface="Calibri"/>
                  <a:cs typeface="Calibri"/>
                  <a:sym typeface="Calibri"/>
                </a:rPr>
                <a:t>I.           	Programas (coordenação): em horas. Comprovação do plano de trabalho aprovado nas instâncias cabíveis. II.          	Projetos (coordenação): em horas. Comprovação do plano de trabalho aprovado nas instâncias cabíveis. III.         	Cursos (coordenação): em horas IV.        	Prestação de Serviços, Processos Tecnológicos: Trabalho; V.          	incubadoras Sociais, Tecnológicas e Associações: Trabalho (cada realização); VI.        	Grupos de extensão: coordenação/participação: Grupo;  VII.       	mobilidade extensionista: por coordenação</a:t>
              </a:r>
              <a:endParaRPr b="1" sz="1700">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sz="1700">
                  <a:solidFill>
                    <a:srgbClr val="0000FF"/>
                  </a:solidFill>
                  <a:latin typeface="Calibri"/>
                  <a:ea typeface="Calibri"/>
                  <a:cs typeface="Calibri"/>
                  <a:sym typeface="Calibri"/>
                </a:rPr>
                <a:t>Parágrafo único: incisos I e II não cumulativos.</a:t>
              </a:r>
              <a:endParaRPr b="1" sz="1900">
                <a:solidFill>
                  <a:srgbClr val="0000FF"/>
                </a:solidFill>
                <a:latin typeface="Calibri"/>
                <a:ea typeface="Calibri"/>
                <a:cs typeface="Calibri"/>
                <a:sym typeface="Calibri"/>
              </a:endParaRPr>
            </a:p>
          </p:txBody>
        </p:sp>
      </p:grpSp>
      <p:grpSp>
        <p:nvGrpSpPr>
          <p:cNvPr id="7436" name="Google Shape;7436;g1dff426b600_0_403"/>
          <p:cNvGrpSpPr/>
          <p:nvPr/>
        </p:nvGrpSpPr>
        <p:grpSpPr>
          <a:xfrm>
            <a:off x="55890" y="5929063"/>
            <a:ext cx="11880493" cy="650571"/>
            <a:chOff x="30776" y="4111741"/>
            <a:chExt cx="11880493" cy="650571"/>
          </a:xfrm>
        </p:grpSpPr>
        <p:sp>
          <p:nvSpPr>
            <p:cNvPr id="7437" name="Google Shape;7437;g1dff426b600_0_403"/>
            <p:cNvSpPr txBox="1"/>
            <p:nvPr/>
          </p:nvSpPr>
          <p:spPr>
            <a:xfrm>
              <a:off x="30776" y="411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438" name="Google Shape;7438;g1dff426b600_0_403"/>
            <p:cNvSpPr txBox="1"/>
            <p:nvPr/>
          </p:nvSpPr>
          <p:spPr>
            <a:xfrm>
              <a:off x="1540869" y="41158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Acreditamos que não eram contempladas todas as atividades extensionistas realizadas nos Câmpus. Um melhor detalhamento permite melhor avaliação.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3" name="Shape 7443"/>
        <p:cNvGrpSpPr/>
        <p:nvPr/>
      </p:nvGrpSpPr>
      <p:grpSpPr>
        <a:xfrm>
          <a:off x="0" y="0"/>
          <a:ext cx="0" cy="0"/>
          <a:chOff x="0" y="0"/>
          <a:chExt cx="0" cy="0"/>
        </a:xfrm>
      </p:grpSpPr>
      <p:sp>
        <p:nvSpPr>
          <p:cNvPr id="7444" name="Google Shape;7444;g1dff426b600_0_42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445" name="Google Shape;7445;g1dff426b600_0_42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446" name="Google Shape;7446;g1dff426b600_0_42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447" name="Google Shape;7447;g1dff426b600_0_42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448" name="Google Shape;7448;g1dff426b600_0_424"/>
          <p:cNvSpPr txBox="1"/>
          <p:nvPr>
            <p:ph idx="1" type="body"/>
          </p:nvPr>
        </p:nvSpPr>
        <p:spPr>
          <a:xfrm>
            <a:off x="70903" y="199285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449" name="Google Shape;7449;g1dff426b600_0_424"/>
          <p:cNvSpPr txBox="1"/>
          <p:nvPr/>
        </p:nvSpPr>
        <p:spPr>
          <a:xfrm>
            <a:off x="1551111" y="1858335"/>
            <a:ext cx="10400400" cy="1077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600">
                <a:solidFill>
                  <a:schemeClr val="dk1"/>
                </a:solidFill>
                <a:latin typeface="Calibri"/>
                <a:ea typeface="Calibri"/>
                <a:cs typeface="Calibri"/>
                <a:sym typeface="Calibri"/>
              </a:rPr>
              <a:t>Art. 36</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II. autoria/coodenação ou participação em projeto de extensão; III. orientação de projeto de extensão. </a:t>
            </a:r>
            <a:endParaRPr sz="1100"/>
          </a:p>
        </p:txBody>
      </p:sp>
      <p:sp>
        <p:nvSpPr>
          <p:cNvPr id="7450" name="Google Shape;7450;g1dff426b600_0_42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451" name="Google Shape;7451;g1dff426b600_0_42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7452" name="Google Shape;7452;g1dff426b600_0_424"/>
          <p:cNvGrpSpPr/>
          <p:nvPr/>
        </p:nvGrpSpPr>
        <p:grpSpPr>
          <a:xfrm>
            <a:off x="70900" y="2976852"/>
            <a:ext cx="11865606" cy="3093867"/>
            <a:chOff x="30789" y="3212409"/>
            <a:chExt cx="11865606" cy="5186700"/>
          </a:xfrm>
        </p:grpSpPr>
        <p:sp>
          <p:nvSpPr>
            <p:cNvPr id="7453" name="Google Shape;7453;g1dff426b600_0_424"/>
            <p:cNvSpPr txBox="1"/>
            <p:nvPr/>
          </p:nvSpPr>
          <p:spPr>
            <a:xfrm>
              <a:off x="30789" y="36492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1063"/>
                <a:buFont typeface="Noto Sans Symbols"/>
                <a:buNone/>
              </a:pPr>
              <a:r>
                <a:rPr b="1" lang="pt-BR" sz="1662">
                  <a:solidFill>
                    <a:schemeClr val="dk1"/>
                  </a:solidFill>
                  <a:latin typeface="Century"/>
                  <a:ea typeface="Century"/>
                  <a:cs typeface="Century"/>
                  <a:sym typeface="Century"/>
                </a:rPr>
                <a:t>Proposta</a:t>
              </a:r>
              <a:r>
                <a:rPr b="1" lang="pt-BR" sz="1975">
                  <a:solidFill>
                    <a:schemeClr val="dk1"/>
                  </a:solidFill>
                  <a:latin typeface="Century"/>
                  <a:ea typeface="Century"/>
                  <a:cs typeface="Century"/>
                  <a:sym typeface="Century"/>
                </a:rPr>
                <a:t> </a:t>
              </a:r>
              <a:endParaRPr sz="1975">
                <a:solidFill>
                  <a:schemeClr val="dk1"/>
                </a:solidFill>
                <a:latin typeface="Calibri"/>
                <a:ea typeface="Calibri"/>
                <a:cs typeface="Calibri"/>
                <a:sym typeface="Calibri"/>
              </a:endParaRPr>
            </a:p>
          </p:txBody>
        </p:sp>
        <p:sp>
          <p:nvSpPr>
            <p:cNvPr id="7454" name="Google Shape;7454;g1dff426b600_0_424"/>
            <p:cNvSpPr txBox="1"/>
            <p:nvPr/>
          </p:nvSpPr>
          <p:spPr>
            <a:xfrm>
              <a:off x="1525994" y="3212409"/>
              <a:ext cx="10370400" cy="5186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500">
                  <a:solidFill>
                    <a:schemeClr val="dk1"/>
                  </a:solidFill>
                  <a:latin typeface="Calibri"/>
                  <a:ea typeface="Calibri"/>
                  <a:cs typeface="Calibri"/>
                  <a:sym typeface="Calibri"/>
                </a:rPr>
                <a:t>Art. 36</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t>
              </a:r>
              <a:r>
                <a:rPr b="1" lang="pt-BR" sz="1500">
                  <a:solidFill>
                    <a:srgbClr val="0000FF"/>
                  </a:solidFill>
                  <a:latin typeface="Calibri"/>
                  <a:ea typeface="Calibri"/>
                  <a:cs typeface="Calibri"/>
                  <a:sym typeface="Calibri"/>
                </a:rPr>
                <a:t>As ações de extensão no IFG compreendem processo educativo, cultural, social, político, artístico, esportivo, científico e/ou tecnológico, que se articula ao Ensino e à Pesquisa de forma indissociável, desenvolvido mediante ações sistematizadas voltadas às questões sociais relevantes construídas na interação dialógica entre a instituição e a sociedade, para promover o desenvolvimento local e regional, bem como possibilitar a dinamização do conhecimento, visando estabelecer um fluxo de interação entre as atividades institucionais e as comunidades envolventes, com efetiva troca de saber sistematizado, acadêmico e popular, que terá como consequências a produção do conhecimento resultante do confronto com a realidade brasileira e regional, a democratização do conhecimento acadêmico e a participação efetiva da comunidade na atuação do IFG distribuídas da seguinte forma: I - Coordenação/participação em Programas de extensão; II - Coordenação/participação em Projetos de extensão; III - Participação em prestação de Serviços e Processos Tecnológicos; IV - Organização/Participação em Eventos de extensão; V - Coordenação/participação em Cursos de Extensão, sejam Curso de Formação Inicial, Cursos de Formação Continuada e/ou cursos livres; VI - Coordenação/participação em projetos de Incubadoras Sociais, Tecnológicas e Associações; VII - Coordenação/participação de elaboração de acordos de Mobilidade Extensionista;VIII - Coordenação/Participação em Grupos de Extensão.</a:t>
              </a:r>
              <a:endParaRPr b="1" sz="1500">
                <a:solidFill>
                  <a:srgbClr val="0000FF"/>
                </a:solidFill>
                <a:latin typeface="Calibri"/>
                <a:ea typeface="Calibri"/>
                <a:cs typeface="Calibri"/>
                <a:sym typeface="Calibri"/>
              </a:endParaRPr>
            </a:p>
          </p:txBody>
        </p:sp>
      </p:grpSp>
      <p:grpSp>
        <p:nvGrpSpPr>
          <p:cNvPr id="7455" name="Google Shape;7455;g1dff426b600_0_424"/>
          <p:cNvGrpSpPr/>
          <p:nvPr/>
        </p:nvGrpSpPr>
        <p:grpSpPr>
          <a:xfrm>
            <a:off x="60040" y="6265888"/>
            <a:ext cx="12068856" cy="467100"/>
            <a:chOff x="-157586" y="2697041"/>
            <a:chExt cx="12068856" cy="467100"/>
          </a:xfrm>
        </p:grpSpPr>
        <p:sp>
          <p:nvSpPr>
            <p:cNvPr id="7456" name="Google Shape;7456;g1dff426b600_0_424"/>
            <p:cNvSpPr txBox="1"/>
            <p:nvPr/>
          </p:nvSpPr>
          <p:spPr>
            <a:xfrm>
              <a:off x="-157586" y="26970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457" name="Google Shape;7457;g1dff426b600_0_424"/>
            <p:cNvSpPr txBox="1"/>
            <p:nvPr/>
          </p:nvSpPr>
          <p:spPr>
            <a:xfrm>
              <a:off x="1540869" y="27459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Texto adequado a resolução 24/2009 que regulamenta das ações de extensão do IFG.</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2" name="Shape 7462"/>
        <p:cNvGrpSpPr/>
        <p:nvPr/>
      </p:nvGrpSpPr>
      <p:grpSpPr>
        <a:xfrm>
          <a:off x="0" y="0"/>
          <a:ext cx="0" cy="0"/>
          <a:chOff x="0" y="0"/>
          <a:chExt cx="0" cy="0"/>
        </a:xfrm>
      </p:grpSpPr>
      <p:sp>
        <p:nvSpPr>
          <p:cNvPr id="7463" name="Google Shape;7463;p10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464" name="Google Shape;7464;p10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465" name="Google Shape;7465;p10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466" name="Google Shape;7466;p10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467" name="Google Shape;7467;p10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468" name="Google Shape;7468;p108"/>
          <p:cNvSpPr txBox="1"/>
          <p:nvPr/>
        </p:nvSpPr>
        <p:spPr>
          <a:xfrm>
            <a:off x="1551011" y="1944572"/>
            <a:ext cx="10400495" cy="1554272"/>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11. autoria/coodenação ou participação em projeto de extensão; III. orientação de projeto de extensão. </a:t>
            </a:r>
            <a:endParaRPr/>
          </a:p>
        </p:txBody>
      </p:sp>
      <p:sp>
        <p:nvSpPr>
          <p:cNvPr id="7469" name="Google Shape;7469;p10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470" name="Google Shape;7470;p108"/>
          <p:cNvSpPr txBox="1"/>
          <p:nvPr/>
        </p:nvSpPr>
        <p:spPr>
          <a:xfrm>
            <a:off x="6289875" y="1305000"/>
            <a:ext cx="2530200" cy="467100"/>
          </a:xfrm>
          <a:prstGeom prst="rect">
            <a:avLst/>
          </a:prstGeom>
          <a:solidFill>
            <a:schemeClr val="lt1">
              <a:alpha val="52941"/>
            </a:schemeClr>
          </a:solidFill>
          <a:ln>
            <a:noFill/>
          </a:ln>
        </p:spPr>
        <p:txBody>
          <a:bodyPr anchorCtr="0" anchor="t" bIns="45700" lIns="91425" spcFirstLastPara="1" rIns="91425" wrap="square" tIns="45700">
            <a:normAutofit fontScale="77500"/>
          </a:bodyPr>
          <a:lstStyle/>
          <a:p>
            <a:pPr indent="0" lvl="0" marL="0" marR="0" rtl="0" algn="ctr">
              <a:lnSpc>
                <a:spcPct val="100000"/>
              </a:lnSpc>
              <a:spcBef>
                <a:spcPts val="0"/>
              </a:spcBef>
              <a:spcAft>
                <a:spcPts val="0"/>
              </a:spcAft>
              <a:buClr>
                <a:schemeClr val="dk1"/>
              </a:buClr>
              <a:buSzPct val="1000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7471" name="Google Shape;7471;p108"/>
          <p:cNvGrpSpPr/>
          <p:nvPr/>
        </p:nvGrpSpPr>
        <p:grpSpPr>
          <a:xfrm>
            <a:off x="70903" y="4157541"/>
            <a:ext cx="11880468" cy="969600"/>
            <a:chOff x="45776" y="3545009"/>
            <a:chExt cx="11880468" cy="969600"/>
          </a:xfrm>
        </p:grpSpPr>
        <p:sp>
          <p:nvSpPr>
            <p:cNvPr id="7472" name="Google Shape;7472;p10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473" name="Google Shape;7473;p108"/>
            <p:cNvSpPr txBox="1"/>
            <p:nvPr/>
          </p:nvSpPr>
          <p:spPr>
            <a:xfrm>
              <a:off x="1555844" y="3545009"/>
              <a:ext cx="10370400" cy="969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Parágrafo único: Limite de 20 horas semanais para atividades de extensão, cuja organização para o número de projetos, de atividades ou de orientandos fica a critério do docente respeitando o quantitativo de horas atribuído a cada atividade.</a:t>
              </a:r>
              <a:endParaRPr b="1" sz="1900">
                <a:solidFill>
                  <a:schemeClr val="dk1"/>
                </a:solidFill>
                <a:latin typeface="Calibri"/>
                <a:ea typeface="Calibri"/>
                <a:cs typeface="Calibri"/>
                <a:sym typeface="Calibri"/>
              </a:endParaRPr>
            </a:p>
          </p:txBody>
        </p:sp>
      </p:grpSp>
      <p:grpSp>
        <p:nvGrpSpPr>
          <p:cNvPr id="7474" name="Google Shape;7474;p108"/>
          <p:cNvGrpSpPr/>
          <p:nvPr/>
        </p:nvGrpSpPr>
        <p:grpSpPr>
          <a:xfrm>
            <a:off x="70903" y="5556872"/>
            <a:ext cx="11865543" cy="646500"/>
            <a:chOff x="45776" y="3883500"/>
            <a:chExt cx="11865543" cy="646500"/>
          </a:xfrm>
        </p:grpSpPr>
        <p:sp>
          <p:nvSpPr>
            <p:cNvPr id="7475" name="Google Shape;7475;p10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476" name="Google Shape;7476;p108"/>
            <p:cNvSpPr txBox="1"/>
            <p:nvPr/>
          </p:nvSpPr>
          <p:spPr>
            <a:xfrm>
              <a:off x="1540919" y="3883500"/>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Estabelecer limite de horas para as atividades de extensão e pesquisa, garantindo a possibilidade da atuação docente nas áreas de ensino, pesquisa 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1" name="Shape 7481"/>
        <p:cNvGrpSpPr/>
        <p:nvPr/>
      </p:nvGrpSpPr>
      <p:grpSpPr>
        <a:xfrm>
          <a:off x="0" y="0"/>
          <a:ext cx="0" cy="0"/>
          <a:chOff x="0" y="0"/>
          <a:chExt cx="0" cy="0"/>
        </a:xfrm>
      </p:grpSpPr>
      <p:sp>
        <p:nvSpPr>
          <p:cNvPr id="7482" name="Google Shape;7482;g1dff426b600_0_32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483" name="Google Shape;7483;g1dff426b600_0_3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484" name="Google Shape;7484;g1dff426b600_0_3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485" name="Google Shape;7485;g1dff426b600_0_3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486" name="Google Shape;7486;g1dff426b600_0_32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487" name="Google Shape;7487;g1dff426b600_0_320"/>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extensão compreendem as ações de interação entre o Instituto Federal de Educação, Ciência e Tecnologia de Goiás e a comunidade externa, que visem a troca de conhecimentos, culturas e saberes, por meio de programas e projetos de extensão, distribuídas da seguinte forma: I. cursos de formação inicial e continuada (FIC); 11. autoria/coodenação ou participação em projeto de extensão; III. orientação de projeto de extensão. </a:t>
            </a:r>
            <a:endParaRPr/>
          </a:p>
        </p:txBody>
      </p:sp>
      <p:sp>
        <p:nvSpPr>
          <p:cNvPr id="7488" name="Google Shape;7488;g1dff426b600_0_32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489" name="Google Shape;7489;g1dff426b600_0_320"/>
          <p:cNvSpPr txBox="1"/>
          <p:nvPr/>
        </p:nvSpPr>
        <p:spPr>
          <a:xfrm>
            <a:off x="6289875" y="1305000"/>
            <a:ext cx="25302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7490" name="Google Shape;7490;g1dff426b600_0_320"/>
          <p:cNvGrpSpPr/>
          <p:nvPr/>
        </p:nvGrpSpPr>
        <p:grpSpPr>
          <a:xfrm>
            <a:off x="70903" y="4157541"/>
            <a:ext cx="11880468" cy="969600"/>
            <a:chOff x="45776" y="3545009"/>
            <a:chExt cx="11880468" cy="969600"/>
          </a:xfrm>
        </p:grpSpPr>
        <p:sp>
          <p:nvSpPr>
            <p:cNvPr id="7491" name="Google Shape;7491;g1dff426b600_0_3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492" name="Google Shape;7492;g1dff426b600_0_320"/>
            <p:cNvSpPr txBox="1"/>
            <p:nvPr/>
          </p:nvSpPr>
          <p:spPr>
            <a:xfrm>
              <a:off x="1555844" y="35450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Parágrafo único: </a:t>
              </a:r>
              <a:r>
                <a:rPr b="1" lang="pt-BR" sz="1900">
                  <a:solidFill>
                    <a:schemeClr val="dk1"/>
                  </a:solidFill>
                  <a:latin typeface="Calibri"/>
                  <a:ea typeface="Calibri"/>
                  <a:cs typeface="Calibri"/>
                  <a:sym typeface="Calibri"/>
                </a:rPr>
                <a:t>São consideradas Ações de Extensão no IFG: Programas, Projetos, Prestação de Serviços e Processos Tecnológicos, Eventos, Cursos de Extensão, lncubadoras Sociais, Tecnológicas e Associações, Mobilidade Extensionista, Grupos de Extensão.</a:t>
              </a:r>
              <a:endParaRPr b="1" sz="1900">
                <a:solidFill>
                  <a:schemeClr val="dk1"/>
                </a:solidFill>
                <a:latin typeface="Calibri"/>
                <a:ea typeface="Calibri"/>
                <a:cs typeface="Calibri"/>
                <a:sym typeface="Calibri"/>
              </a:endParaRPr>
            </a:p>
          </p:txBody>
        </p:sp>
      </p:grpSp>
      <p:grpSp>
        <p:nvGrpSpPr>
          <p:cNvPr id="7493" name="Google Shape;7493;g1dff426b600_0_320"/>
          <p:cNvGrpSpPr/>
          <p:nvPr/>
        </p:nvGrpSpPr>
        <p:grpSpPr>
          <a:xfrm>
            <a:off x="70903" y="5646513"/>
            <a:ext cx="11865493" cy="467100"/>
            <a:chOff x="45776" y="3973141"/>
            <a:chExt cx="11865493" cy="467100"/>
          </a:xfrm>
        </p:grpSpPr>
        <p:sp>
          <p:nvSpPr>
            <p:cNvPr id="7494" name="Google Shape;7494;g1dff426b600_0_3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495" name="Google Shape;7495;g1dff426b600_0_320"/>
            <p:cNvSpPr txBox="1"/>
            <p:nvPr/>
          </p:nvSpPr>
          <p:spPr>
            <a:xfrm>
              <a:off x="1540869" y="3977225"/>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g1e0f3c47b18_0_377"/>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788" name="Google Shape;788;g1e0f3c47b18_0_37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89" name="Google Shape;789;g1e0f3c47b18_0_37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90" name="Google Shape;790;g1e0f3c47b18_0_3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91" name="Google Shape;791;g1e0f3c47b18_0_377"/>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92" name="Google Shape;792;g1e0f3c47b18_0_377"/>
          <p:cNvSpPr txBox="1"/>
          <p:nvPr/>
        </p:nvSpPr>
        <p:spPr>
          <a:xfrm>
            <a:off x="1611539" y="1944571"/>
            <a:ext cx="10580400" cy="1680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O</a:t>
            </a:r>
            <a:r>
              <a:rPr b="0" i="0" lang="pt-BR" sz="1800" u="none" strike="noStrike">
                <a:solidFill>
                  <a:srgbClr val="959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800" u="none" strike="noStrike">
                <a:solidFill>
                  <a:srgbClr val="8F8F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600" u="none" strike="noStrike">
                <a:solidFill>
                  <a:srgbClr val="000000"/>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Aos doce</a:t>
            </a:r>
            <a:r>
              <a:rPr b="1" i="0" lang="pt-BR" sz="1600" u="none" strike="noStrike">
                <a:solidFill>
                  <a:srgbClr val="000000"/>
                </a:solidFill>
                <a:latin typeface="Calibri"/>
                <a:ea typeface="Calibri"/>
                <a:cs typeface="Calibri"/>
                <a:sym typeface="Calibri"/>
              </a:rPr>
              <a:t>ntes aos qua</a:t>
            </a:r>
            <a:r>
              <a:rPr b="0" i="0" lang="pt-BR" sz="1600" u="none" strike="noStrike">
                <a:solidFill>
                  <a:srgbClr val="000000"/>
                </a:solidFill>
                <a:latin typeface="Calibri"/>
                <a:ea typeface="Calibri"/>
                <a:cs typeface="Calibri"/>
                <a:sym typeface="Calibri"/>
              </a:rPr>
              <a:t>is se aplicam o regime de dedicação exclusiva (DE) permitir</a:t>
            </a:r>
            <a:r>
              <a:rPr b="0" i="0" lang="pt-BR" sz="1600" u="none" strike="noStrike">
                <a:solidFill>
                  <a:srgbClr val="101000"/>
                </a:solidFill>
                <a:latin typeface="Calibri"/>
                <a:ea typeface="Calibri"/>
                <a:cs typeface="Calibri"/>
                <a:sym typeface="Calibri"/>
              </a:rPr>
              <a:t>-</a:t>
            </a:r>
            <a:r>
              <a:rPr b="0" i="0" lang="pt-BR" sz="1600" u="none" strike="noStrike">
                <a:solidFill>
                  <a:srgbClr val="0F0F00"/>
                </a:solidFill>
                <a:latin typeface="Calibri"/>
                <a:ea typeface="Calibri"/>
                <a:cs typeface="Calibri"/>
                <a:sym typeface="Calibri"/>
              </a:rPr>
              <a:t>se</a:t>
            </a:r>
            <a:r>
              <a:rPr b="0" i="0" lang="pt-BR" sz="1600" u="none" strike="noStrike">
                <a:solidFill>
                  <a:srgbClr val="000000"/>
                </a:solidFill>
                <a:latin typeface="Calibri"/>
                <a:ea typeface="Calibri"/>
                <a:cs typeface="Calibri"/>
                <a:sym typeface="Calibri"/>
              </a:rPr>
              <a:t>-</a:t>
            </a:r>
            <a:r>
              <a:rPr b="0" i="0" lang="pt-BR" sz="1600" u="none" strike="noStrike">
                <a:solidFill>
                  <a:srgbClr val="4B4B00"/>
                </a:solidFill>
                <a:latin typeface="Calibri"/>
                <a:ea typeface="Calibri"/>
                <a:cs typeface="Calibri"/>
                <a:sym typeface="Calibri"/>
              </a:rPr>
              <a:t>á</a:t>
            </a:r>
            <a:r>
              <a:rPr b="0" i="0" lang="pt-BR" sz="1600" u="none" strike="noStrike">
                <a:solidFill>
                  <a:srgbClr val="000000"/>
                </a:solidFill>
                <a:latin typeface="Calibri"/>
                <a:ea typeface="Calibri"/>
                <a:cs typeface="Calibri"/>
                <a:sym typeface="Calibri"/>
              </a:rPr>
              <a:t>, nos termos da Lei no 11.784, de 2</a:t>
            </a:r>
            <a:r>
              <a:rPr b="0" i="1" lang="pt-BR" sz="1600" u="none" strike="noStrike">
                <a:solidFill>
                  <a:srgbClr val="000000"/>
                </a:solidFill>
                <a:latin typeface="Calibri"/>
                <a:ea typeface="Calibri"/>
                <a:cs typeface="Calibri"/>
                <a:sym typeface="Calibri"/>
              </a:rPr>
              <a:t>2/</a:t>
            </a:r>
            <a:r>
              <a:rPr b="0" i="0" lang="pt-BR" sz="1600" u="none" strike="noStrike">
                <a:solidFill>
                  <a:srgbClr val="000000"/>
                </a:solidFill>
                <a:latin typeface="Calibri"/>
                <a:ea typeface="Calibri"/>
                <a:cs typeface="Calibri"/>
                <a:sym typeface="Calibri"/>
              </a:rPr>
              <a:t>09</a:t>
            </a:r>
            <a:r>
              <a:rPr b="0" i="1" lang="pt-BR" sz="1600" u="none" strike="noStrike">
                <a:solidFill>
                  <a:srgbClr val="0000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2008</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6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600" u="none" strike="noStrike">
                <a:solidFill>
                  <a:srgbClr val="8A8A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6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p:txBody>
      </p:sp>
      <p:sp>
        <p:nvSpPr>
          <p:cNvPr id="793" name="Google Shape;793;g1e0f3c47b18_0_37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a:t>
            </a:r>
            <a:r>
              <a:rPr b="1" lang="pt-BR" sz="2200">
                <a:solidFill>
                  <a:srgbClr val="0000FF"/>
                </a:solidFill>
                <a:latin typeface="Century"/>
                <a:ea typeface="Century"/>
                <a:cs typeface="Century"/>
                <a:sym typeface="Century"/>
              </a:rPr>
              <a:t> </a:t>
            </a:r>
            <a:endParaRPr sz="2200">
              <a:solidFill>
                <a:srgbClr val="0000FF"/>
              </a:solidFill>
              <a:latin typeface="Calibri"/>
              <a:ea typeface="Calibri"/>
              <a:cs typeface="Calibri"/>
              <a:sym typeface="Calibri"/>
            </a:endParaRPr>
          </a:p>
        </p:txBody>
      </p:sp>
      <p:sp>
        <p:nvSpPr>
          <p:cNvPr id="794" name="Google Shape;794;g1e0f3c47b18_0_37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a:p>
        </p:txBody>
      </p:sp>
      <p:grpSp>
        <p:nvGrpSpPr>
          <p:cNvPr id="795" name="Google Shape;795;g1e0f3c47b18_0_377"/>
          <p:cNvGrpSpPr/>
          <p:nvPr/>
        </p:nvGrpSpPr>
        <p:grpSpPr>
          <a:xfrm>
            <a:off x="70903" y="3581460"/>
            <a:ext cx="11911043" cy="2216400"/>
            <a:chOff x="45776" y="3134976"/>
            <a:chExt cx="11911043" cy="2216400"/>
          </a:xfrm>
        </p:grpSpPr>
        <p:sp>
          <p:nvSpPr>
            <p:cNvPr id="796" name="Google Shape;796;g1e0f3c47b18_0_37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97" name="Google Shape;797;g1e0f3c47b18_0_377"/>
            <p:cNvSpPr txBox="1"/>
            <p:nvPr/>
          </p:nvSpPr>
          <p:spPr>
            <a:xfrm>
              <a:off x="1586419" y="3134976"/>
              <a:ext cx="10370400" cy="2216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900">
                  <a:solidFill>
                    <a:schemeClr val="dk1"/>
                  </a:solidFill>
                  <a:latin typeface="Calibri"/>
                  <a:ea typeface="Calibri"/>
                  <a:cs typeface="Calibri"/>
                  <a:sym typeface="Calibri"/>
                </a:rPr>
                <a:t>Art. 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900">
                  <a:solidFill>
                    <a:schemeClr val="dk1"/>
                  </a:solidFill>
                  <a:latin typeface="Calibri"/>
                  <a:ea typeface="Calibri"/>
                  <a:cs typeface="Calibri"/>
                  <a:sym typeface="Calibri"/>
                </a:rPr>
                <a:t>E</a:t>
              </a:r>
              <a:r>
                <a:rPr lang="pt-BR" sz="1700">
                  <a:solidFill>
                    <a:srgbClr val="0000FF"/>
                  </a:solidFill>
                  <a:latin typeface="Calibri"/>
                  <a:ea typeface="Calibri"/>
                  <a:cs typeface="Calibri"/>
                  <a:sym typeface="Calibri"/>
                </a:rPr>
                <a:t>m conformidade com as leis 12772/2012 e 11.784/2008,</a:t>
              </a:r>
              <a:r>
                <a:rPr lang="pt-BR" sz="1700">
                  <a:solidFill>
                    <a:schemeClr val="dk1"/>
                  </a:solidFill>
                  <a:latin typeface="Calibri"/>
                  <a:ea typeface="Calibri"/>
                  <a:cs typeface="Calibri"/>
                  <a:sym typeface="Calibri"/>
                </a:rPr>
                <a:t> o docente da carreira de Ensino Básico, Técnico e Tecnológico será submetido a um dos seguintes regimes de trabalho: I. tempo parcial de 20 (vinte) horas semanais de trabalho. II. tempo integral de 40 (quarenta) horas semanais de trabalho. III. dedicação exclusiva (DE), com obrigação de prestar 40 (quarenta) horas semanais de trabalho. </a:t>
              </a:r>
              <a:endParaRPr sz="1700">
                <a:solidFill>
                  <a:schemeClr val="dk1"/>
                </a:solidFill>
                <a:latin typeface="Calibri"/>
                <a:ea typeface="Calibri"/>
                <a:cs typeface="Calibri"/>
                <a:sym typeface="Calibri"/>
              </a:endParaRPr>
            </a:p>
            <a:p>
              <a:pPr indent="408432" lvl="0" marL="121907" rtl="0" algn="l">
                <a:spcBef>
                  <a:spcPts val="0"/>
                </a:spcBef>
                <a:spcAft>
                  <a:spcPts val="0"/>
                </a:spcAft>
                <a:buClr>
                  <a:schemeClr val="dk2"/>
                </a:buClr>
                <a:buSzPts val="1100"/>
                <a:buFont typeface="Arial"/>
                <a:buNone/>
              </a:pPr>
              <a:r>
                <a:rPr lang="pt-BR" sz="1700">
                  <a:solidFill>
                    <a:srgbClr val="0000FF"/>
                  </a:solidFill>
                  <a:latin typeface="Calibri"/>
                  <a:ea typeface="Calibri"/>
                  <a:cs typeface="Calibri"/>
                  <a:sym typeface="Calibri"/>
                </a:rPr>
                <a:t>§1º. Aos docentes aos quais se aplicam o regime de dedicação exclusiva (DE) permitir-se-á, nos termos da Lei nº 11.784, de 22/09/2008. (atualizada pela lei 12772 de 28 de Dezembro de 2012) </a:t>
              </a:r>
              <a:endParaRPr sz="1700">
                <a:solidFill>
                  <a:srgbClr val="0000FF"/>
                </a:solidFill>
                <a:latin typeface="Calibri"/>
                <a:ea typeface="Calibri"/>
                <a:cs typeface="Calibri"/>
                <a:sym typeface="Calibri"/>
              </a:endParaRPr>
            </a:p>
            <a:p>
              <a:pPr indent="408432" lvl="0" marL="121907" rtl="0" algn="l">
                <a:spcBef>
                  <a:spcPts val="0"/>
                </a:spcBef>
                <a:spcAft>
                  <a:spcPts val="0"/>
                </a:spcAft>
                <a:buSzPts val="1100"/>
                <a:buNone/>
              </a:pPr>
              <a:r>
                <a:rPr lang="pt-BR" sz="1700">
                  <a:solidFill>
                    <a:srgbClr val="0000FF"/>
                  </a:solidFill>
                  <a:latin typeface="Calibri"/>
                  <a:ea typeface="Calibri"/>
                  <a:cs typeface="Calibri"/>
                  <a:sym typeface="Calibri"/>
                </a:rPr>
                <a:t> a) participação em órgãos de deliberação coletiva relacionada com as funções de magistério e/ou profissionais.</a:t>
              </a:r>
              <a:endParaRPr sz="1700">
                <a:solidFill>
                  <a:srgbClr val="0000FF"/>
                </a:solidFill>
                <a:latin typeface="Calibri"/>
                <a:ea typeface="Calibri"/>
                <a:cs typeface="Calibri"/>
                <a:sym typeface="Calibri"/>
              </a:endParaRPr>
            </a:p>
          </p:txBody>
        </p:sp>
      </p:grpSp>
      <p:grpSp>
        <p:nvGrpSpPr>
          <p:cNvPr id="798" name="Google Shape;798;g1e0f3c47b18_0_377"/>
          <p:cNvGrpSpPr/>
          <p:nvPr/>
        </p:nvGrpSpPr>
        <p:grpSpPr>
          <a:xfrm>
            <a:off x="70903" y="5785535"/>
            <a:ext cx="11880468" cy="1108200"/>
            <a:chOff x="45776" y="3502563"/>
            <a:chExt cx="11880468" cy="1108200"/>
          </a:xfrm>
        </p:grpSpPr>
        <p:sp>
          <p:nvSpPr>
            <p:cNvPr id="799" name="Google Shape;799;g1e0f3c47b18_0_37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00" name="Google Shape;800;g1e0f3c47b18_0_377"/>
            <p:cNvSpPr txBox="1"/>
            <p:nvPr/>
          </p:nvSpPr>
          <p:spPr>
            <a:xfrm>
              <a:off x="1555844" y="3502563"/>
              <a:ext cx="10370400" cy="1108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O texto atual determina que o trabalho docente seja dado em dois turnos diários, as vezes não pode ser atendido em virtude de visitas técnicas, viagem a outro campus, etc. / Incluir participação relacionada a conselhos profissionais, porque a redação anterior restringe a atuação profissional dos docentes com formação em áreas diversas do conhecimento</a:t>
              </a:r>
              <a:r>
                <a:rPr lang="pt-BR" sz="1800"/>
                <a:t>.</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0" name="Shape 7500"/>
        <p:cNvGrpSpPr/>
        <p:nvPr/>
      </p:nvGrpSpPr>
      <p:grpSpPr>
        <a:xfrm>
          <a:off x="0" y="0"/>
          <a:ext cx="0" cy="0"/>
          <a:chOff x="0" y="0"/>
          <a:chExt cx="0" cy="0"/>
        </a:xfrm>
      </p:grpSpPr>
      <p:sp>
        <p:nvSpPr>
          <p:cNvPr id="7501" name="Google Shape;7501;p10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502" name="Google Shape;7502;p10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503" name="Google Shape;7503;p10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504" name="Google Shape;7504;p1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505" name="Google Shape;7505;p10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506" name="Google Shape;7506;p109"/>
          <p:cNvSpPr txBox="1"/>
          <p:nvPr/>
        </p:nvSpPr>
        <p:spPr>
          <a:xfrm>
            <a:off x="1551011" y="1944572"/>
            <a:ext cx="10400495" cy="209031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 hora-aula nos cursos de formação inicial e continuada (FIC) terá como fator de ponderação 2 (dois) pontos, na conversão em pontos, permitindo que na carga horária semanal do servidor docente seja contemplado o tempo para planejamento.  </a:t>
            </a:r>
            <a:endParaRPr/>
          </a:p>
        </p:txBody>
      </p:sp>
      <p:sp>
        <p:nvSpPr>
          <p:cNvPr id="7507" name="Google Shape;7507;p10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508" name="Google Shape;7508;p10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7509" name="Google Shape;7509;p109"/>
          <p:cNvGrpSpPr/>
          <p:nvPr/>
        </p:nvGrpSpPr>
        <p:grpSpPr>
          <a:xfrm>
            <a:off x="70903" y="4157541"/>
            <a:ext cx="11880603" cy="895307"/>
            <a:chOff x="45776" y="3545009"/>
            <a:chExt cx="11880603" cy="895307"/>
          </a:xfrm>
        </p:grpSpPr>
        <p:sp>
          <p:nvSpPr>
            <p:cNvPr id="7510" name="Google Shape;7510;p10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511" name="Google Shape;7511;p109"/>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512" name="Google Shape;7512;p109"/>
          <p:cNvGrpSpPr/>
          <p:nvPr/>
        </p:nvGrpSpPr>
        <p:grpSpPr>
          <a:xfrm>
            <a:off x="70903" y="5646513"/>
            <a:ext cx="11880603" cy="467175"/>
            <a:chOff x="45776" y="3973141"/>
            <a:chExt cx="11880603" cy="467175"/>
          </a:xfrm>
        </p:grpSpPr>
        <p:sp>
          <p:nvSpPr>
            <p:cNvPr id="7513" name="Google Shape;7513;p10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514" name="Google Shape;7514;p10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9" name="Shape 7519"/>
        <p:cNvGrpSpPr/>
        <p:nvPr/>
      </p:nvGrpSpPr>
      <p:grpSpPr>
        <a:xfrm>
          <a:off x="0" y="0"/>
          <a:ext cx="0" cy="0"/>
          <a:chOff x="0" y="0"/>
          <a:chExt cx="0" cy="0"/>
        </a:xfrm>
      </p:grpSpPr>
      <p:sp>
        <p:nvSpPr>
          <p:cNvPr id="7520" name="Google Shape;7520;p11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521" name="Google Shape;7521;p11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522" name="Google Shape;7522;p11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523" name="Google Shape;7523;p11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524" name="Google Shape;7524;p11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525" name="Google Shape;7525;p110"/>
          <p:cNvSpPr txBox="1"/>
          <p:nvPr/>
        </p:nvSpPr>
        <p:spPr>
          <a:xfrm>
            <a:off x="1551011" y="1944572"/>
            <a:ext cx="10400495" cy="209031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 hora-aula nos cursos de formação inicial e continuada (FIC) terá como fator de ponderação 2 (dois) pontos, na conversão em pontos, permitindo que na carga horária semanal do servidor docente seja contemplado o tempo para planejamento.  </a:t>
            </a:r>
            <a:endParaRPr/>
          </a:p>
        </p:txBody>
      </p:sp>
      <p:sp>
        <p:nvSpPr>
          <p:cNvPr id="7526" name="Google Shape;7526;p11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527" name="Google Shape;7527;p11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7528" name="Google Shape;7528;p110"/>
          <p:cNvGrpSpPr/>
          <p:nvPr/>
        </p:nvGrpSpPr>
        <p:grpSpPr>
          <a:xfrm>
            <a:off x="70903" y="4157541"/>
            <a:ext cx="11880603" cy="895307"/>
            <a:chOff x="45776" y="3545009"/>
            <a:chExt cx="11880603" cy="895307"/>
          </a:xfrm>
        </p:grpSpPr>
        <p:sp>
          <p:nvSpPr>
            <p:cNvPr id="7529" name="Google Shape;7529;p11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530" name="Google Shape;7530;p110"/>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531" name="Google Shape;7531;p110"/>
          <p:cNvGrpSpPr/>
          <p:nvPr/>
        </p:nvGrpSpPr>
        <p:grpSpPr>
          <a:xfrm>
            <a:off x="70903" y="5646513"/>
            <a:ext cx="11880603" cy="467175"/>
            <a:chOff x="45776" y="3973141"/>
            <a:chExt cx="11880603" cy="467175"/>
          </a:xfrm>
        </p:grpSpPr>
        <p:sp>
          <p:nvSpPr>
            <p:cNvPr id="7532" name="Google Shape;7532;p11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533" name="Google Shape;7533;p110"/>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8" name="Shape 7538"/>
        <p:cNvGrpSpPr/>
        <p:nvPr/>
      </p:nvGrpSpPr>
      <p:grpSpPr>
        <a:xfrm>
          <a:off x="0" y="0"/>
          <a:ext cx="0" cy="0"/>
          <a:chOff x="0" y="0"/>
          <a:chExt cx="0" cy="0"/>
        </a:xfrm>
      </p:grpSpPr>
      <p:sp>
        <p:nvSpPr>
          <p:cNvPr id="7539" name="Google Shape;7539;p111"/>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540" name="Google Shape;7540;p11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541" name="Google Shape;7541;p11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542" name="Google Shape;7542;p11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543" name="Google Shape;7543;p11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544" name="Google Shape;7544;p111"/>
          <p:cNvSpPr txBox="1"/>
          <p:nvPr/>
        </p:nvSpPr>
        <p:spPr>
          <a:xfrm>
            <a:off x="1551011" y="1944572"/>
            <a:ext cx="10400400" cy="20625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600">
                <a:solidFill>
                  <a:schemeClr val="dk1"/>
                </a:solidFill>
                <a:latin typeface="Calibri"/>
                <a:ea typeface="Calibri"/>
                <a:cs typeface="Calibri"/>
                <a:sym typeface="Calibri"/>
              </a:rPr>
              <a:t>Art. 37</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sz="16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600">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sz="16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600">
                <a:solidFill>
                  <a:schemeClr val="dk1"/>
                </a:solidFill>
                <a:latin typeface="Calibri"/>
                <a:ea typeface="Calibri"/>
                <a:cs typeface="Calibri"/>
                <a:sym typeface="Calibri"/>
              </a:rPr>
              <a:t>$2</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100"/>
          </a:p>
        </p:txBody>
      </p:sp>
      <p:sp>
        <p:nvSpPr>
          <p:cNvPr id="7545" name="Google Shape;7545;p11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546" name="Google Shape;7546;p11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7547" name="Google Shape;7547;p111"/>
          <p:cNvGrpSpPr/>
          <p:nvPr/>
        </p:nvGrpSpPr>
        <p:grpSpPr>
          <a:xfrm>
            <a:off x="70903" y="4051191"/>
            <a:ext cx="11865493" cy="2062500"/>
            <a:chOff x="45776" y="3438659"/>
            <a:chExt cx="11865493" cy="2062500"/>
          </a:xfrm>
        </p:grpSpPr>
        <p:sp>
          <p:nvSpPr>
            <p:cNvPr id="7548" name="Google Shape;7548;p11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549" name="Google Shape;7549;p111"/>
            <p:cNvSpPr txBox="1"/>
            <p:nvPr/>
          </p:nvSpPr>
          <p:spPr>
            <a:xfrm>
              <a:off x="1540869" y="3438659"/>
              <a:ext cx="10370400" cy="2062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600">
                  <a:solidFill>
                    <a:schemeClr val="dk1"/>
                  </a:solidFill>
                  <a:latin typeface="Calibri"/>
                  <a:ea typeface="Calibri"/>
                  <a:cs typeface="Calibri"/>
                  <a:sym typeface="Calibri"/>
                </a:rPr>
                <a:t>Art. 37</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a:t>
              </a:r>
              <a:r>
                <a:rPr b="1" lang="pt-BR" sz="1600">
                  <a:solidFill>
                    <a:srgbClr val="0000FF"/>
                  </a:solidFill>
                  <a:latin typeface="Calibri"/>
                  <a:ea typeface="Calibri"/>
                  <a:cs typeface="Calibri"/>
                  <a:sym typeface="Calibri"/>
                </a:rPr>
                <a:t>de 12 (doze) aulas</a:t>
              </a:r>
              <a:r>
                <a:rPr b="1" lang="pt-BR"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Font typeface="Arial"/>
                <a:buNone/>
              </a:pPr>
              <a:r>
                <a:rPr b="1" lang="pt-BR" sz="1600">
                  <a:solidFill>
                    <a:schemeClr val="dk1"/>
                  </a:solidFill>
                  <a:latin typeface="Calibri"/>
                  <a:ea typeface="Calibri"/>
                  <a:cs typeface="Calibri"/>
                  <a:sym typeface="Calibri"/>
                </a:rPr>
                <a:t>$1o. </a:t>
              </a:r>
              <a:r>
                <a:rPr b="1" lang="pt-BR" sz="1600">
                  <a:solidFill>
                    <a:srgbClr val="0000FF"/>
                  </a:solidFill>
                  <a:latin typeface="Calibri"/>
                  <a:ea typeface="Calibri"/>
                  <a:cs typeface="Calibri"/>
                  <a:sym typeface="Calibri"/>
                </a:rPr>
                <a:t>A aula</a:t>
              </a:r>
              <a:r>
                <a:rPr b="1" lang="pt-BR" sz="1600">
                  <a:solidFill>
                    <a:schemeClr val="dk1"/>
                  </a:solidFill>
                  <a:latin typeface="Calibri"/>
                  <a:ea typeface="Calibri"/>
                  <a:cs typeface="Calibri"/>
                  <a:sym typeface="Calibri"/>
                </a:rPr>
                <a:t> nos cursos de formação inicial e continuada (FIC) terá como fator de ponderação </a:t>
              </a:r>
              <a:r>
                <a:rPr b="1" lang="pt-BR" sz="1600">
                  <a:solidFill>
                    <a:srgbClr val="0000FF"/>
                  </a:solidFill>
                  <a:latin typeface="Calibri"/>
                  <a:ea typeface="Calibri"/>
                  <a:cs typeface="Calibri"/>
                  <a:sym typeface="Calibri"/>
                </a:rPr>
                <a:t>5 (cinco) pontos</a:t>
              </a:r>
              <a:r>
                <a:rPr b="1" lang="pt-BR" sz="1600">
                  <a:solidFill>
                    <a:schemeClr val="dk1"/>
                  </a:solidFill>
                  <a:latin typeface="Calibri"/>
                  <a:ea typeface="Calibri"/>
                  <a:cs typeface="Calibri"/>
                  <a:sym typeface="Calibri"/>
                </a:rPr>
                <a:t>, na conversão em pontos, permitindo que na carga horária semanal do servidor docente seja contemplado o tempo para planejamento.</a:t>
              </a:r>
              <a:endParaRPr b="1" sz="16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Font typeface="Arial"/>
                <a:buNone/>
              </a:pPr>
              <a:r>
                <a:rPr b="1" lang="pt-BR" sz="1600">
                  <a:solidFill>
                    <a:schemeClr val="dk1"/>
                  </a:solidFill>
                  <a:latin typeface="Calibri"/>
                  <a:ea typeface="Calibri"/>
                  <a:cs typeface="Calibri"/>
                  <a:sym typeface="Calibri"/>
                </a:rPr>
                <a:t>$2</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800">
                <a:solidFill>
                  <a:schemeClr val="dk1"/>
                </a:solidFill>
                <a:latin typeface="Calibri"/>
                <a:ea typeface="Calibri"/>
                <a:cs typeface="Calibri"/>
                <a:sym typeface="Calibri"/>
              </a:endParaRPr>
            </a:p>
          </p:txBody>
        </p:sp>
      </p:grpSp>
      <p:grpSp>
        <p:nvGrpSpPr>
          <p:cNvPr id="7550" name="Google Shape;7550;p111"/>
          <p:cNvGrpSpPr/>
          <p:nvPr/>
        </p:nvGrpSpPr>
        <p:grpSpPr>
          <a:xfrm>
            <a:off x="63353" y="6157813"/>
            <a:ext cx="11880468" cy="695421"/>
            <a:chOff x="45776" y="3973141"/>
            <a:chExt cx="11880468" cy="695421"/>
          </a:xfrm>
        </p:grpSpPr>
        <p:sp>
          <p:nvSpPr>
            <p:cNvPr id="7551" name="Google Shape;7551;p11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552" name="Google Shape;7552;p111"/>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1- Para não haver confusão em relação aos termos hora-aula e aula. 2- 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7" name="Shape 7557"/>
        <p:cNvGrpSpPr/>
        <p:nvPr/>
      </p:nvGrpSpPr>
      <p:grpSpPr>
        <a:xfrm>
          <a:off x="0" y="0"/>
          <a:ext cx="0" cy="0"/>
          <a:chOff x="0" y="0"/>
          <a:chExt cx="0" cy="0"/>
        </a:xfrm>
      </p:grpSpPr>
      <p:sp>
        <p:nvSpPr>
          <p:cNvPr id="7558" name="Google Shape;7558;g1dff426b600_0_44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559" name="Google Shape;7559;g1dff426b600_0_44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560" name="Google Shape;7560;g1dff426b600_0_44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561" name="Google Shape;7561;g1dff426b600_0_44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562" name="Google Shape;7562;g1dff426b600_0_44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563" name="Google Shape;7563;g1dff426b600_0_449"/>
          <p:cNvSpPr txBox="1"/>
          <p:nvPr/>
        </p:nvSpPr>
        <p:spPr>
          <a:xfrm>
            <a:off x="1551011" y="1944572"/>
            <a:ext cx="10400400" cy="193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Art. 37</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$2</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000"/>
          </a:p>
        </p:txBody>
      </p:sp>
      <p:sp>
        <p:nvSpPr>
          <p:cNvPr id="7564" name="Google Shape;7564;g1dff426b600_0_44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565" name="Google Shape;7565;g1dff426b600_0_44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7566" name="Google Shape;7566;g1dff426b600_0_449"/>
          <p:cNvGrpSpPr/>
          <p:nvPr/>
        </p:nvGrpSpPr>
        <p:grpSpPr>
          <a:xfrm>
            <a:off x="70840" y="3965466"/>
            <a:ext cx="11865493" cy="2308800"/>
            <a:chOff x="45776" y="3438659"/>
            <a:chExt cx="11865493" cy="2308800"/>
          </a:xfrm>
        </p:grpSpPr>
        <p:sp>
          <p:nvSpPr>
            <p:cNvPr id="7567" name="Google Shape;7567;g1dff426b600_0_44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568" name="Google Shape;7568;g1dff426b600_0_449"/>
            <p:cNvSpPr txBox="1"/>
            <p:nvPr/>
          </p:nvSpPr>
          <p:spPr>
            <a:xfrm>
              <a:off x="1540869" y="3438659"/>
              <a:ext cx="10370400" cy="230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37</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As atividades de </a:t>
              </a:r>
              <a:r>
                <a:rPr b="1" lang="pt-BR" sz="1600">
                  <a:solidFill>
                    <a:srgbClr val="0000FF"/>
                  </a:solidFill>
                  <a:latin typeface="Calibri"/>
                  <a:ea typeface="Calibri"/>
                  <a:cs typeface="Calibri"/>
                  <a:sym typeface="Calibri"/>
                </a:rPr>
                <a:t>coordenação, regência e de planejamento do ensino nos cursos de extensão, desde que não remuneradas extraordinariamente, serão computadas na carga horária semanal do servidor docente, no limite máximo de 10 horas semanais.</a:t>
              </a:r>
              <a:endParaRPr b="1" sz="1600">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rgbClr val="0000FF"/>
                  </a:solidFill>
                  <a:latin typeface="Calibri"/>
                  <a:ea typeface="Calibri"/>
                  <a:cs typeface="Calibri"/>
                  <a:sym typeface="Calibri"/>
                </a:rPr>
                <a:t>§1º. Para preparação das aulas nos cursos de extensão será acrescentado na carga horária semanal do servidor docente o tempo destinado ao planejamento, equivalente ao destinado para a regência nos cursos regulares. </a:t>
              </a:r>
              <a:endParaRPr b="1" sz="1600">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rgbClr val="0000FF"/>
                  </a:solidFill>
                  <a:latin typeface="Calibri"/>
                  <a:ea typeface="Calibri"/>
                  <a:cs typeface="Calibri"/>
                  <a:sym typeface="Calibri"/>
                </a:rPr>
                <a:t>§2º. Para a coordenação dos cursos de extensão, registrados conforme regulamentação específica, será computada na carga horária do docente até 2 horas semanais para cada 40 horas de curso de extensão. </a:t>
              </a:r>
              <a:endParaRPr b="1" sz="1600">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rgbClr val="0000FF"/>
                  </a:solidFill>
                  <a:latin typeface="Calibri"/>
                  <a:ea typeface="Calibri"/>
                  <a:cs typeface="Calibri"/>
                  <a:sym typeface="Calibri"/>
                </a:rPr>
                <a:t>§3º. A carga horária semanal do servidor docente em cursos de extensão será calculada dividindo-se o número total de horas pelas semanas letivas do ano.</a:t>
              </a:r>
              <a:endParaRPr b="1" sz="1600">
                <a:solidFill>
                  <a:srgbClr val="0000FF"/>
                </a:solidFill>
                <a:latin typeface="Calibri"/>
                <a:ea typeface="Calibri"/>
                <a:cs typeface="Calibri"/>
                <a:sym typeface="Calibri"/>
              </a:endParaRPr>
            </a:p>
          </p:txBody>
        </p:sp>
      </p:grpSp>
      <p:grpSp>
        <p:nvGrpSpPr>
          <p:cNvPr id="7569" name="Google Shape;7569;g1dff426b600_0_449"/>
          <p:cNvGrpSpPr/>
          <p:nvPr/>
        </p:nvGrpSpPr>
        <p:grpSpPr>
          <a:xfrm>
            <a:off x="63353" y="6157813"/>
            <a:ext cx="11880468" cy="467100"/>
            <a:chOff x="45776" y="3973141"/>
            <a:chExt cx="11880468" cy="467100"/>
          </a:xfrm>
        </p:grpSpPr>
        <p:sp>
          <p:nvSpPr>
            <p:cNvPr id="7570" name="Google Shape;7570;g1dff426b600_0_44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571" name="Google Shape;7571;g1dff426b600_0_44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6" name="Shape 7576"/>
        <p:cNvGrpSpPr/>
        <p:nvPr/>
      </p:nvGrpSpPr>
      <p:grpSpPr>
        <a:xfrm>
          <a:off x="0" y="0"/>
          <a:ext cx="0" cy="0"/>
          <a:chOff x="0" y="0"/>
          <a:chExt cx="0" cy="0"/>
        </a:xfrm>
      </p:grpSpPr>
      <p:sp>
        <p:nvSpPr>
          <p:cNvPr id="7577" name="Google Shape;7577;g1dff426b600_0_46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578" name="Google Shape;7578;g1dff426b600_0_46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579" name="Google Shape;7579;g1dff426b600_0_46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580" name="Google Shape;7580;g1dff426b600_0_4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581" name="Google Shape;7581;g1dff426b600_0_46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582" name="Google Shape;7582;g1dff426b600_0_469"/>
          <p:cNvSpPr txBox="1"/>
          <p:nvPr/>
        </p:nvSpPr>
        <p:spPr>
          <a:xfrm>
            <a:off x="1551011" y="1944572"/>
            <a:ext cx="10400400" cy="193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Art. 37</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$2</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000"/>
          </a:p>
        </p:txBody>
      </p:sp>
      <p:sp>
        <p:nvSpPr>
          <p:cNvPr id="7583" name="Google Shape;7583;g1dff426b600_0_46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584" name="Google Shape;7584;g1dff426b600_0_46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7585" name="Google Shape;7585;g1dff426b600_0_469"/>
          <p:cNvGrpSpPr/>
          <p:nvPr/>
        </p:nvGrpSpPr>
        <p:grpSpPr>
          <a:xfrm>
            <a:off x="70840" y="3965466"/>
            <a:ext cx="11865493" cy="2308800"/>
            <a:chOff x="45776" y="3438659"/>
            <a:chExt cx="11865493" cy="2308800"/>
          </a:xfrm>
        </p:grpSpPr>
        <p:sp>
          <p:nvSpPr>
            <p:cNvPr id="7586" name="Google Shape;7586;g1dff426b600_0_46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587" name="Google Shape;7587;g1dff426b600_0_469"/>
            <p:cNvSpPr txBox="1"/>
            <p:nvPr/>
          </p:nvSpPr>
          <p:spPr>
            <a:xfrm>
              <a:off x="1540869" y="3438659"/>
              <a:ext cx="10370400" cy="230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37</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b="1" lang="pt-BR" sz="1600">
                  <a:solidFill>
                    <a:schemeClr val="dk1"/>
                  </a:solidFill>
                  <a:latin typeface="Calibri"/>
                  <a:ea typeface="Calibri"/>
                  <a:cs typeface="Calibri"/>
                  <a:sym typeface="Calibri"/>
                </a:rPr>
                <a:t>As atividades de regência e de planejamento do ensino nos cursos de formação inicial ou continuada, desde que não remuneradas extraordinariamente, poderão ser computadas na carga horária semanal do servidor docente, no limite </a:t>
              </a:r>
              <a:r>
                <a:rPr b="1" lang="pt-BR" sz="1600">
                  <a:solidFill>
                    <a:srgbClr val="0000FF"/>
                  </a:solidFill>
                  <a:latin typeface="Calibri"/>
                  <a:ea typeface="Calibri"/>
                  <a:cs typeface="Calibri"/>
                  <a:sym typeface="Calibri"/>
                </a:rPr>
                <a:t>máximo de 12 pontos</a:t>
              </a:r>
              <a:r>
                <a:rPr b="1" lang="pt-BR" sz="1600">
                  <a:solidFill>
                    <a:schemeClr val="dk1"/>
                  </a:solidFill>
                  <a:latin typeface="Calibri"/>
                  <a:ea typeface="Calibri"/>
                  <a:cs typeface="Calibri"/>
                  <a:sym typeface="Calibri"/>
                </a:rPr>
                <a:t>.</a:t>
              </a:r>
              <a:endParaRPr b="1" sz="16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§1° A hora nos cursos de formação inicial ou continuada terá como fator de ponderação </a:t>
              </a:r>
              <a:r>
                <a:rPr b="1" lang="pt-BR" sz="1600">
                  <a:solidFill>
                    <a:srgbClr val="0000FF"/>
                  </a:solidFill>
                  <a:latin typeface="Calibri"/>
                  <a:ea typeface="Calibri"/>
                  <a:cs typeface="Calibri"/>
                  <a:sym typeface="Calibri"/>
                </a:rPr>
                <a:t>2,5 (dois e meio) pontos</a:t>
              </a:r>
              <a:r>
                <a:rPr b="1" lang="pt-BR" sz="1600">
                  <a:solidFill>
                    <a:schemeClr val="dk1"/>
                  </a:solidFill>
                  <a:latin typeface="Calibri"/>
                  <a:ea typeface="Calibri"/>
                  <a:cs typeface="Calibri"/>
                  <a:sym typeface="Calibri"/>
                </a:rPr>
                <a:t>, na conversão em pontos, permitindo que na carga horária semanal do servidor docente seja contemplado o tempo para planejamento. </a:t>
              </a:r>
              <a:endParaRPr b="1" sz="16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rPr b="1" lang="pt-BR" sz="1600">
                  <a:solidFill>
                    <a:schemeClr val="dk1"/>
                  </a:solidFill>
                  <a:latin typeface="Calibri"/>
                  <a:ea typeface="Calibri"/>
                  <a:cs typeface="Calibri"/>
                  <a:sym typeface="Calibri"/>
                </a:rPr>
                <a:t>§2°. A carga horária semanal do servidor docente dos cursos de formação inicial ou continuada será calculada dividindo-se o número de aulas do curso, ministradas no semestre, por 18 (dezoito) semanas letivas do semestre.</a:t>
              </a:r>
              <a:endParaRPr b="1" sz="16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600">
                <a:solidFill>
                  <a:schemeClr val="dk1"/>
                </a:solidFill>
                <a:latin typeface="Calibri"/>
                <a:ea typeface="Calibri"/>
                <a:cs typeface="Calibri"/>
                <a:sym typeface="Calibri"/>
              </a:endParaRPr>
            </a:p>
          </p:txBody>
        </p:sp>
      </p:grpSp>
      <p:grpSp>
        <p:nvGrpSpPr>
          <p:cNvPr id="7588" name="Google Shape;7588;g1dff426b600_0_469"/>
          <p:cNvGrpSpPr/>
          <p:nvPr/>
        </p:nvGrpSpPr>
        <p:grpSpPr>
          <a:xfrm>
            <a:off x="63353" y="6157813"/>
            <a:ext cx="11880468" cy="467100"/>
            <a:chOff x="45776" y="3973141"/>
            <a:chExt cx="11880468" cy="467100"/>
          </a:xfrm>
        </p:grpSpPr>
        <p:sp>
          <p:nvSpPr>
            <p:cNvPr id="7589" name="Google Shape;7589;g1dff426b600_0_46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590" name="Google Shape;7590;g1dff426b600_0_46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Adequação a nova regulamentação das atividades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5" name="Shape 7595"/>
        <p:cNvGrpSpPr/>
        <p:nvPr/>
      </p:nvGrpSpPr>
      <p:grpSpPr>
        <a:xfrm>
          <a:off x="0" y="0"/>
          <a:ext cx="0" cy="0"/>
          <a:chOff x="0" y="0"/>
          <a:chExt cx="0" cy="0"/>
        </a:xfrm>
      </p:grpSpPr>
      <p:sp>
        <p:nvSpPr>
          <p:cNvPr id="7596" name="Google Shape;7596;g1dff426b600_0_49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597" name="Google Shape;7597;g1dff426b600_0_49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598" name="Google Shape;7598;g1dff426b600_0_49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599" name="Google Shape;7599;g1dff426b600_0_49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600" name="Google Shape;7600;g1dff426b600_0_49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601" name="Google Shape;7601;g1dff426b600_0_490"/>
          <p:cNvSpPr txBox="1"/>
          <p:nvPr/>
        </p:nvSpPr>
        <p:spPr>
          <a:xfrm>
            <a:off x="1551011" y="1944572"/>
            <a:ext cx="10400400" cy="193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Art. 37</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$2</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000"/>
          </a:p>
        </p:txBody>
      </p:sp>
      <p:sp>
        <p:nvSpPr>
          <p:cNvPr id="7602" name="Google Shape;7602;g1dff426b600_0_49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603" name="Google Shape;7603;g1dff426b600_0_49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7604" name="Google Shape;7604;g1dff426b600_0_490"/>
          <p:cNvGrpSpPr/>
          <p:nvPr/>
        </p:nvGrpSpPr>
        <p:grpSpPr>
          <a:xfrm>
            <a:off x="70840" y="3965466"/>
            <a:ext cx="11865493" cy="2308800"/>
            <a:chOff x="45776" y="3438659"/>
            <a:chExt cx="11865493" cy="2308800"/>
          </a:xfrm>
        </p:grpSpPr>
        <p:sp>
          <p:nvSpPr>
            <p:cNvPr id="7605" name="Google Shape;7605;g1dff426b600_0_4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606" name="Google Shape;7606;g1dff426b600_0_490"/>
            <p:cNvSpPr txBox="1"/>
            <p:nvPr/>
          </p:nvSpPr>
          <p:spPr>
            <a:xfrm>
              <a:off x="1540869" y="3438659"/>
              <a:ext cx="10370400" cy="230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37</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As atividades de regência e de planejamento do ensino nos cursos de formação inicial ou continuada, desde que não remuneradas extraordinariamente, poderão ser computadas na carga horária semanal do servidor docente, no limite </a:t>
              </a:r>
              <a:r>
                <a:rPr b="1" lang="pt-BR" sz="1600">
                  <a:solidFill>
                    <a:srgbClr val="0000FF"/>
                  </a:solidFill>
                  <a:latin typeface="Calibri"/>
                  <a:ea typeface="Calibri"/>
                  <a:cs typeface="Calibri"/>
                  <a:sym typeface="Calibri"/>
                </a:rPr>
                <a:t>no limite máximo de 50% da carga horária de regência máxima do docente.</a:t>
              </a:r>
              <a:endParaRPr b="1" sz="16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§1° A hora nos cursos de formação inicial ou continuada terá como fator de ponderação </a:t>
              </a:r>
              <a:r>
                <a:rPr b="1" lang="pt-BR" sz="1600">
                  <a:solidFill>
                    <a:srgbClr val="0000FF"/>
                  </a:solidFill>
                  <a:latin typeface="Calibri"/>
                  <a:ea typeface="Calibri"/>
                  <a:cs typeface="Calibri"/>
                  <a:sym typeface="Calibri"/>
                </a:rPr>
                <a:t>2,5 (dois e meio) pontos</a:t>
              </a:r>
              <a:r>
                <a:rPr b="1" lang="pt-BR" sz="1600">
                  <a:solidFill>
                    <a:schemeClr val="dk1"/>
                  </a:solidFill>
                  <a:latin typeface="Calibri"/>
                  <a:ea typeface="Calibri"/>
                  <a:cs typeface="Calibri"/>
                  <a:sym typeface="Calibri"/>
                </a:rPr>
                <a:t>, na conversão em pontos, permitindo que na carga horária semanal do servidor docente seja contemplado o tempo para planejamento. </a:t>
              </a:r>
              <a:endParaRPr b="1" sz="16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rPr b="1" lang="pt-BR" sz="1600">
                  <a:solidFill>
                    <a:schemeClr val="dk1"/>
                  </a:solidFill>
                  <a:latin typeface="Calibri"/>
                  <a:ea typeface="Calibri"/>
                  <a:cs typeface="Calibri"/>
                  <a:sym typeface="Calibri"/>
                </a:rPr>
                <a:t>§2°. A carga horária semanal do servidor docente dos cursos de formação inicial ou continuada será calculada dividindo-se o número de aulas do curso, ministradas no semestre, por 18 (dezoito) semanas letivas do semestre.</a:t>
              </a:r>
              <a:endParaRPr b="1" sz="16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600">
                <a:solidFill>
                  <a:schemeClr val="dk1"/>
                </a:solidFill>
                <a:latin typeface="Calibri"/>
                <a:ea typeface="Calibri"/>
                <a:cs typeface="Calibri"/>
                <a:sym typeface="Calibri"/>
              </a:endParaRPr>
            </a:p>
          </p:txBody>
        </p:sp>
      </p:grpSp>
      <p:grpSp>
        <p:nvGrpSpPr>
          <p:cNvPr id="7607" name="Google Shape;7607;g1dff426b600_0_490"/>
          <p:cNvGrpSpPr/>
          <p:nvPr/>
        </p:nvGrpSpPr>
        <p:grpSpPr>
          <a:xfrm>
            <a:off x="63353" y="6157813"/>
            <a:ext cx="11880468" cy="467100"/>
            <a:chOff x="45776" y="3973141"/>
            <a:chExt cx="11880468" cy="467100"/>
          </a:xfrm>
        </p:grpSpPr>
        <p:sp>
          <p:nvSpPr>
            <p:cNvPr id="7608" name="Google Shape;7608;g1dff426b600_0_4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609" name="Google Shape;7609;g1dff426b600_0_49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4" name="Shape 7614"/>
        <p:cNvGrpSpPr/>
        <p:nvPr/>
      </p:nvGrpSpPr>
      <p:grpSpPr>
        <a:xfrm>
          <a:off x="0" y="0"/>
          <a:ext cx="0" cy="0"/>
          <a:chOff x="0" y="0"/>
          <a:chExt cx="0" cy="0"/>
        </a:xfrm>
      </p:grpSpPr>
      <p:sp>
        <p:nvSpPr>
          <p:cNvPr id="7615" name="Google Shape;7615;g1dff426b600_0_50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616" name="Google Shape;7616;g1dff426b600_0_5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617" name="Google Shape;7617;g1dff426b600_0_5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618" name="Google Shape;7618;g1dff426b600_0_5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619" name="Google Shape;7619;g1dff426b600_0_50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620" name="Google Shape;7620;g1dff426b600_0_509"/>
          <p:cNvSpPr txBox="1"/>
          <p:nvPr/>
        </p:nvSpPr>
        <p:spPr>
          <a:xfrm>
            <a:off x="1551111" y="1817722"/>
            <a:ext cx="10400400" cy="193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Art. 37</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$2</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000"/>
          </a:p>
        </p:txBody>
      </p:sp>
      <p:sp>
        <p:nvSpPr>
          <p:cNvPr id="7621" name="Google Shape;7621;g1dff426b600_0_50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622" name="Google Shape;7622;g1dff426b600_0_5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7623" name="Google Shape;7623;g1dff426b600_0_509"/>
          <p:cNvGrpSpPr/>
          <p:nvPr/>
        </p:nvGrpSpPr>
        <p:grpSpPr>
          <a:xfrm>
            <a:off x="78453" y="3802850"/>
            <a:ext cx="11865485" cy="1816200"/>
            <a:chOff x="45776" y="3438668"/>
            <a:chExt cx="11865485" cy="1816200"/>
          </a:xfrm>
        </p:grpSpPr>
        <p:sp>
          <p:nvSpPr>
            <p:cNvPr id="7624" name="Google Shape;7624;g1dff426b600_0_50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625" name="Google Shape;7625;g1dff426b600_0_509"/>
            <p:cNvSpPr txBox="1"/>
            <p:nvPr/>
          </p:nvSpPr>
          <p:spPr>
            <a:xfrm>
              <a:off x="1540860" y="3438668"/>
              <a:ext cx="10370400" cy="1816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37</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a:t>
              </a:r>
              <a:r>
                <a:rPr b="1" lang="pt-BR" sz="1600">
                  <a:solidFill>
                    <a:schemeClr val="dk1"/>
                  </a:solidFill>
                  <a:latin typeface="Calibri"/>
                  <a:ea typeface="Calibri"/>
                  <a:cs typeface="Calibri"/>
                  <a:sym typeface="Calibri"/>
                </a:rPr>
                <a:t>As atividades de regência e de planejamento do ensino nos cursos de formação inicial e continuada (FIC) </a:t>
              </a:r>
              <a:r>
                <a:rPr b="1" lang="pt-BR" sz="1600">
                  <a:solidFill>
                    <a:srgbClr val="0000FF"/>
                  </a:solidFill>
                  <a:latin typeface="Calibri"/>
                  <a:ea typeface="Calibri"/>
                  <a:cs typeface="Calibri"/>
                  <a:sym typeface="Calibri"/>
                </a:rPr>
                <a:t>e de cursos livres</a:t>
              </a:r>
              <a:r>
                <a:rPr b="1" lang="pt-BR" sz="1600">
                  <a:solidFill>
                    <a:schemeClr val="dk1"/>
                  </a:solidFill>
                  <a:latin typeface="Calibri"/>
                  <a:ea typeface="Calibri"/>
                  <a:cs typeface="Calibri"/>
                  <a:sym typeface="Calibri"/>
                </a:rPr>
                <a:t>, desde que não remuneradas extraordinariamente, poderão ser computadas na carga horária semanal do servidor docente, no limite máximo de 12 (doze) horas-aula. §1°. A hora-aula nos cursos de formação inicial e continuada (FIC) </a:t>
              </a:r>
              <a:r>
                <a:rPr b="1" lang="pt-BR" sz="1600">
                  <a:solidFill>
                    <a:srgbClr val="0000FF"/>
                  </a:solidFill>
                  <a:latin typeface="Calibri"/>
                  <a:ea typeface="Calibri"/>
                  <a:cs typeface="Calibri"/>
                  <a:sym typeface="Calibri"/>
                </a:rPr>
                <a:t>e de cursos livres </a:t>
              </a:r>
              <a:r>
                <a:rPr b="1" lang="pt-BR" sz="1600">
                  <a:solidFill>
                    <a:schemeClr val="dk1"/>
                  </a:solidFill>
                  <a:latin typeface="Calibri"/>
                  <a:ea typeface="Calibri"/>
                  <a:cs typeface="Calibri"/>
                  <a:sym typeface="Calibri"/>
                </a:rPr>
                <a:t>terá como fator de ponderação 2 (dois) pontos, na conversão em pontos, permitindo que na carga horária semanal do servidor docente seja contemplado o tempo para planejamento. §2°. A carga horária semanal do servidor docente dos cursos de formação inicial e continuada (FIC) </a:t>
              </a:r>
              <a:r>
                <a:rPr b="1" lang="pt-BR" sz="1600">
                  <a:solidFill>
                    <a:srgbClr val="0000FF"/>
                  </a:solidFill>
                  <a:latin typeface="Calibri"/>
                  <a:ea typeface="Calibri"/>
                  <a:cs typeface="Calibri"/>
                  <a:sym typeface="Calibri"/>
                </a:rPr>
                <a:t>e de cursos livres</a:t>
              </a:r>
              <a:r>
                <a:rPr b="1" lang="pt-BR" sz="1600">
                  <a:solidFill>
                    <a:schemeClr val="dk1"/>
                  </a:solidFill>
                  <a:latin typeface="Calibri"/>
                  <a:ea typeface="Calibri"/>
                  <a:cs typeface="Calibri"/>
                  <a:sym typeface="Calibri"/>
                </a:rPr>
                <a:t> será calculada dividindo-se o número de aulas do curso, ministradas no semestre, por 18 (dezoito) semanas letivas do semestre.</a:t>
              </a:r>
              <a:endParaRPr b="1" sz="1600">
                <a:solidFill>
                  <a:schemeClr val="dk1"/>
                </a:solidFill>
                <a:latin typeface="Calibri"/>
                <a:ea typeface="Calibri"/>
                <a:cs typeface="Calibri"/>
                <a:sym typeface="Calibri"/>
              </a:endParaRPr>
            </a:p>
          </p:txBody>
        </p:sp>
      </p:grpSp>
      <p:grpSp>
        <p:nvGrpSpPr>
          <p:cNvPr id="7626" name="Google Shape;7626;g1dff426b600_0_509"/>
          <p:cNvGrpSpPr/>
          <p:nvPr/>
        </p:nvGrpSpPr>
        <p:grpSpPr>
          <a:xfrm>
            <a:off x="70903" y="5664684"/>
            <a:ext cx="11880593" cy="1169700"/>
            <a:chOff x="53326" y="3597012"/>
            <a:chExt cx="11880593" cy="1169700"/>
          </a:xfrm>
        </p:grpSpPr>
        <p:sp>
          <p:nvSpPr>
            <p:cNvPr id="7627" name="Google Shape;7627;g1dff426b600_0_509"/>
            <p:cNvSpPr txBox="1"/>
            <p:nvPr/>
          </p:nvSpPr>
          <p:spPr>
            <a:xfrm>
              <a:off x="53326" y="37921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628" name="Google Shape;7628;g1dff426b600_0_509"/>
            <p:cNvSpPr txBox="1"/>
            <p:nvPr/>
          </p:nvSpPr>
          <p:spPr>
            <a:xfrm>
              <a:off x="1563519" y="3597012"/>
              <a:ext cx="10370400" cy="1169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a:solidFill>
                    <a:schemeClr val="dk1"/>
                  </a:solidFill>
                  <a:latin typeface="Calibri"/>
                  <a:ea typeface="Calibri"/>
                  <a:cs typeface="Calibri"/>
                  <a:sym typeface="Calibri"/>
                </a:rPr>
                <a:t>“Curso livre” é uma modalidade de curso de extensão que pode ser ofertado espontaneamente pelo proponente, pelo próprio câmpus ou a partir de demandas externas conforme definido no link abaixo:  </a:t>
              </a:r>
              <a:r>
                <a:rPr lang="pt-BR" u="sng">
                  <a:solidFill>
                    <a:schemeClr val="hlink"/>
                  </a:solidFill>
                  <a:latin typeface="Calibri"/>
                  <a:ea typeface="Calibri"/>
                  <a:cs typeface="Calibri"/>
                  <a:sym typeface="Calibri"/>
                  <a:hlinkClick r:id="rId4"/>
                </a:rPr>
                <a:t>https://www.ifg.edu.br/component/content/article/64-ifg/pro-reitorias/extensao-proex/224-cursos-extensao?highlight=WyJjdXJzb3MiLCJmaWMiLCJjdXJzb3MgZmljIl0=</a:t>
              </a:r>
              <a:r>
                <a:rPr lang="pt-BR">
                  <a:solidFill>
                    <a:schemeClr val="dk1"/>
                  </a:solidFill>
                  <a:latin typeface="Calibri"/>
                  <a:ea typeface="Calibri"/>
                  <a:cs typeface="Calibri"/>
                  <a:sym typeface="Calibri"/>
                </a:rPr>
                <a:t>   Acredito que após a revisão dos PPCs dos cursos de Engenharia de acordo com as novas diretrizes curriculares de 2019, haverá um aumento acentuado de oferta de cursos livres para atender o componente curricular de Extensão do curso.</a:t>
              </a:r>
              <a:endParaRPr>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3" name="Shape 7633"/>
        <p:cNvGrpSpPr/>
        <p:nvPr/>
      </p:nvGrpSpPr>
      <p:grpSpPr>
        <a:xfrm>
          <a:off x="0" y="0"/>
          <a:ext cx="0" cy="0"/>
          <a:chOff x="0" y="0"/>
          <a:chExt cx="0" cy="0"/>
        </a:xfrm>
      </p:grpSpPr>
      <p:sp>
        <p:nvSpPr>
          <p:cNvPr id="7634" name="Google Shape;7634;g1dff426b600_0_53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635" name="Google Shape;7635;g1dff426b600_0_53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636" name="Google Shape;7636;g1dff426b600_0_53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637" name="Google Shape;7637;g1dff426b600_0_5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638" name="Google Shape;7638;g1dff426b600_0_53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639" name="Google Shape;7639;g1dff426b600_0_530"/>
          <p:cNvSpPr txBox="1"/>
          <p:nvPr/>
        </p:nvSpPr>
        <p:spPr>
          <a:xfrm>
            <a:off x="1551111" y="1817722"/>
            <a:ext cx="1040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a:solidFill>
                  <a:schemeClr val="dk1"/>
                </a:solidFill>
                <a:latin typeface="Calibri"/>
                <a:ea typeface="Calibri"/>
                <a:cs typeface="Calibri"/>
                <a:sym typeface="Calibri"/>
              </a:rPr>
              <a:t>Art. 37</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a:solidFill>
                  <a:schemeClr val="dk1"/>
                </a:solidFill>
                <a:latin typeface="Calibri"/>
                <a:ea typeface="Calibri"/>
                <a:cs typeface="Calibri"/>
                <a:sym typeface="Calibri"/>
              </a:rPr>
              <a:t>$2</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900"/>
          </a:p>
        </p:txBody>
      </p:sp>
      <p:sp>
        <p:nvSpPr>
          <p:cNvPr id="7640" name="Google Shape;7640;g1dff426b600_0_530"/>
          <p:cNvSpPr txBox="1"/>
          <p:nvPr/>
        </p:nvSpPr>
        <p:spPr>
          <a:xfrm>
            <a:off x="3257552" y="1305000"/>
            <a:ext cx="25590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rgbClr val="0070C0"/>
              </a:buClr>
              <a:buSzPct val="100000"/>
              <a:buFont typeface="Noto Sans Symbols"/>
              <a:buNone/>
            </a:pPr>
            <a:r>
              <a:rPr b="1" lang="pt-BR" sz="2200">
                <a:solidFill>
                  <a:srgbClr val="0070C0"/>
                </a:solidFill>
                <a:latin typeface="Century"/>
                <a:ea typeface="Century"/>
                <a:cs typeface="Century"/>
                <a:sym typeface="Century"/>
              </a:rPr>
              <a:t>Alteração e </a:t>
            </a:r>
            <a:r>
              <a:rPr b="1" lang="pt-BR" sz="2200">
                <a:solidFill>
                  <a:srgbClr val="434343"/>
                </a:solidFill>
                <a:latin typeface="Century"/>
                <a:ea typeface="Century"/>
                <a:cs typeface="Century"/>
                <a:sym typeface="Century"/>
              </a:rPr>
              <a:t>Inclusão</a:t>
            </a:r>
            <a:endParaRPr sz="2200">
              <a:solidFill>
                <a:srgbClr val="434343"/>
              </a:solidFill>
              <a:latin typeface="Calibri"/>
              <a:ea typeface="Calibri"/>
              <a:cs typeface="Calibri"/>
              <a:sym typeface="Calibri"/>
            </a:endParaRPr>
          </a:p>
        </p:txBody>
      </p:sp>
      <p:sp>
        <p:nvSpPr>
          <p:cNvPr id="7641" name="Google Shape;7641;g1dff426b600_0_53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7642" name="Google Shape;7642;g1dff426b600_0_530"/>
          <p:cNvGrpSpPr/>
          <p:nvPr/>
        </p:nvGrpSpPr>
        <p:grpSpPr>
          <a:xfrm>
            <a:off x="70850" y="3473300"/>
            <a:ext cx="11865700" cy="2031900"/>
            <a:chOff x="45785" y="3289393"/>
            <a:chExt cx="11865700" cy="2031900"/>
          </a:xfrm>
        </p:grpSpPr>
        <p:sp>
          <p:nvSpPr>
            <p:cNvPr id="7643" name="Google Shape;7643;g1dff426b600_0_530"/>
            <p:cNvSpPr txBox="1"/>
            <p:nvPr/>
          </p:nvSpPr>
          <p:spPr>
            <a:xfrm>
              <a:off x="45785" y="3973143"/>
              <a:ext cx="10530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644" name="Google Shape;7644;g1dff426b600_0_530"/>
            <p:cNvSpPr txBox="1"/>
            <p:nvPr/>
          </p:nvSpPr>
          <p:spPr>
            <a:xfrm>
              <a:off x="1098885" y="3289393"/>
              <a:ext cx="10812600" cy="203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a:solidFill>
                    <a:schemeClr val="dk1"/>
                  </a:solidFill>
                  <a:latin typeface="Calibri"/>
                  <a:ea typeface="Calibri"/>
                  <a:cs typeface="Calibri"/>
                  <a:sym typeface="Calibri"/>
                </a:rPr>
                <a:t>Art. 37</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a:t>
              </a:r>
              <a:r>
                <a:rPr b="1" lang="pt-BR">
                  <a:solidFill>
                    <a:schemeClr val="dk1"/>
                  </a:solidFill>
                  <a:latin typeface="Calibri"/>
                  <a:ea typeface="Calibri"/>
                  <a:cs typeface="Calibri"/>
                  <a:sym typeface="Calibri"/>
                </a:rPr>
                <a:t>As atividades de regência e de planejamento do ensino nos cursos de formação inicial e continuada (FIC), desde que não remuneradas extraordinariamente, poderão ser computadas na carga horária semanal do servidor docente, no limite máximo de 12 (doze) horas-aula. </a:t>
              </a:r>
              <a:r>
                <a:rPr b="1" lang="pt-BR">
                  <a:solidFill>
                    <a:srgbClr val="0000FF"/>
                  </a:solidFill>
                  <a:latin typeface="Calibri"/>
                  <a:ea typeface="Calibri"/>
                  <a:cs typeface="Calibri"/>
                  <a:sym typeface="Calibri"/>
                </a:rPr>
                <a:t>Desde que autorizada pela coordenação de área ou curso.</a:t>
              </a:r>
              <a:endParaRPr b="1">
                <a:solidFill>
                  <a:srgbClr val="0000FF"/>
                </a:solidFill>
                <a:latin typeface="Calibri"/>
                <a:ea typeface="Calibri"/>
                <a:cs typeface="Calibri"/>
                <a:sym typeface="Calibri"/>
              </a:endParaRPr>
            </a:p>
            <a:p>
              <a:pPr indent="452603" lvl="0" marL="97853" rtl="0" algn="just">
                <a:spcBef>
                  <a:spcPts val="0"/>
                </a:spcBef>
                <a:spcAft>
                  <a:spcPts val="0"/>
                </a:spcAft>
                <a:buNone/>
              </a:pPr>
              <a:r>
                <a:rPr b="1" lang="pt-BR">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a:solidFill>
                    <a:schemeClr val="dk1"/>
                  </a:solidFill>
                  <a:latin typeface="Calibri"/>
                  <a:ea typeface="Calibri"/>
                  <a:cs typeface="Calibri"/>
                  <a:sym typeface="Calibri"/>
                </a:rPr>
                <a:t>$2</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b="1">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a:solidFill>
                    <a:srgbClr val="0000FF"/>
                  </a:solidFill>
                  <a:latin typeface="Calibri"/>
                  <a:ea typeface="Calibri"/>
                  <a:cs typeface="Calibri"/>
                  <a:sym typeface="Calibri"/>
                </a:rPr>
                <a:t>$3</a:t>
              </a:r>
              <a:r>
                <a:rPr b="1" baseline="30000" lang="pt-BR">
                  <a:solidFill>
                    <a:srgbClr val="0000FF"/>
                  </a:solidFill>
                  <a:latin typeface="Calibri"/>
                  <a:ea typeface="Calibri"/>
                  <a:cs typeface="Calibri"/>
                  <a:sym typeface="Calibri"/>
                </a:rPr>
                <a:t>o</a:t>
              </a:r>
              <a:r>
                <a:rPr b="1" lang="pt-BR">
                  <a:solidFill>
                    <a:srgbClr val="0000FF"/>
                  </a:solidFill>
                  <a:latin typeface="Calibri"/>
                  <a:ea typeface="Calibri"/>
                  <a:cs typeface="Calibri"/>
                  <a:sym typeface="Calibri"/>
                </a:rPr>
                <a:t>.- Tendo em vista que as aulas da matriz curricular dos cursos são previsão duradoura de atividades e que os cursos de formação continuada geralmente são atividades temporárias. A organização das atividades FIC devem ser aprovadas pela coordenação de curso ou área.</a:t>
              </a:r>
              <a:endParaRPr b="1" sz="1500">
                <a:solidFill>
                  <a:srgbClr val="0000FF"/>
                </a:solidFill>
                <a:latin typeface="Calibri"/>
                <a:ea typeface="Calibri"/>
                <a:cs typeface="Calibri"/>
                <a:sym typeface="Calibri"/>
              </a:endParaRPr>
            </a:p>
          </p:txBody>
        </p:sp>
      </p:grpSp>
      <p:grpSp>
        <p:nvGrpSpPr>
          <p:cNvPr id="7645" name="Google Shape;7645;g1dff426b600_0_530"/>
          <p:cNvGrpSpPr/>
          <p:nvPr/>
        </p:nvGrpSpPr>
        <p:grpSpPr>
          <a:xfrm>
            <a:off x="-19200" y="5559975"/>
            <a:ext cx="11880525" cy="1246800"/>
            <a:chOff x="38323" y="3060028"/>
            <a:chExt cx="11880525" cy="1246800"/>
          </a:xfrm>
        </p:grpSpPr>
        <p:sp>
          <p:nvSpPr>
            <p:cNvPr id="7646" name="Google Shape;7646;g1dff426b600_0_530"/>
            <p:cNvSpPr txBox="1"/>
            <p:nvPr/>
          </p:nvSpPr>
          <p:spPr>
            <a:xfrm>
              <a:off x="38323" y="3384928"/>
              <a:ext cx="1324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647" name="Google Shape;7647;g1dff426b600_0_530"/>
            <p:cNvSpPr txBox="1"/>
            <p:nvPr/>
          </p:nvSpPr>
          <p:spPr>
            <a:xfrm>
              <a:off x="1362448" y="3060028"/>
              <a:ext cx="10556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500">
                  <a:solidFill>
                    <a:schemeClr val="dk1"/>
                  </a:solidFill>
                  <a:latin typeface="Calibri"/>
                  <a:ea typeface="Calibri"/>
                  <a:cs typeface="Calibri"/>
                  <a:sym typeface="Calibri"/>
                </a:rPr>
                <a:t>Muitos professores entendem que todas as atividades devem ter limites. Para os cursos FIC foi proposto 12 horas. Foi debatido que os cursos são baseados na matriz e este documento faz boa previsão de carga horária. Sendo a melhor previsão de carga horária dentro da instituição. Os cursos FICs não devem comprometer o andamento de cursos regulares, pois estes foram escolhidos primeiro. Não existe a intenção de comprometer o tripé de ensino, pesquisa e extensão. A intenção é definir limites e fazer com que o projeto FIC seja primeiro analisado pela coordenação de curso.</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2" name="Shape 7652"/>
        <p:cNvGrpSpPr/>
        <p:nvPr/>
      </p:nvGrpSpPr>
      <p:grpSpPr>
        <a:xfrm>
          <a:off x="0" y="0"/>
          <a:ext cx="0" cy="0"/>
          <a:chOff x="0" y="0"/>
          <a:chExt cx="0" cy="0"/>
        </a:xfrm>
      </p:grpSpPr>
      <p:sp>
        <p:nvSpPr>
          <p:cNvPr id="7653" name="Google Shape;7653;g1dff426b600_0_55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654" name="Google Shape;7654;g1dff426b600_0_55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655" name="Google Shape;7655;g1dff426b600_0_55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656" name="Google Shape;7656;g1dff426b600_0_55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657" name="Google Shape;7657;g1dff426b600_0_55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658" name="Google Shape;7658;g1dff426b600_0_550"/>
          <p:cNvSpPr txBox="1"/>
          <p:nvPr/>
        </p:nvSpPr>
        <p:spPr>
          <a:xfrm>
            <a:off x="1551011" y="1944572"/>
            <a:ext cx="10400400" cy="193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Art. 37</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$1o. A hora-aula nos cursos de formação inicial e continuada (FIC) terá como fator de ponderação 2 (dois) pontos, na conversão em pontos, permitindo que na carga horária semanal do servidor docente seja contemplado o tempo para planejamento.</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$2</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000"/>
          </a:p>
        </p:txBody>
      </p:sp>
      <p:sp>
        <p:nvSpPr>
          <p:cNvPr id="7659" name="Google Shape;7659;g1dff426b600_0_55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660" name="Google Shape;7660;g1dff426b600_0_55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7661" name="Google Shape;7661;g1dff426b600_0_550"/>
          <p:cNvGrpSpPr/>
          <p:nvPr/>
        </p:nvGrpSpPr>
        <p:grpSpPr>
          <a:xfrm>
            <a:off x="70840" y="3965466"/>
            <a:ext cx="11865493" cy="1569900"/>
            <a:chOff x="45776" y="3438659"/>
            <a:chExt cx="11865493" cy="1569900"/>
          </a:xfrm>
        </p:grpSpPr>
        <p:sp>
          <p:nvSpPr>
            <p:cNvPr id="7662" name="Google Shape;7662;g1dff426b600_0_55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663" name="Google Shape;7663;g1dff426b600_0_550"/>
            <p:cNvSpPr txBox="1"/>
            <p:nvPr/>
          </p:nvSpPr>
          <p:spPr>
            <a:xfrm>
              <a:off x="1540869" y="3438659"/>
              <a:ext cx="10370400" cy="1569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600">
                  <a:solidFill>
                    <a:schemeClr val="dk1"/>
                  </a:solidFill>
                  <a:latin typeface="Calibri"/>
                  <a:ea typeface="Calibri"/>
                  <a:cs typeface="Calibri"/>
                  <a:sym typeface="Calibri"/>
                </a:rPr>
                <a:t>Art. 37</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a:t>
              </a:r>
              <a:r>
                <a:rPr b="1" lang="pt-BR" sz="1600">
                  <a:solidFill>
                    <a:schemeClr val="dk1"/>
                  </a:solidFill>
                  <a:latin typeface="Calibri"/>
                  <a:ea typeface="Calibri"/>
                  <a:cs typeface="Calibri"/>
                  <a:sym typeface="Calibri"/>
                </a:rPr>
                <a:t>As atividades de regência e de planejamento do ensino nos cursos de formação inicial e continuada (FIC), desde que não remuneradas extraordinariamente, poderão ser computadas na carga horária semanal do servidor docente, no limite máximo de 12 (doze) horas-aula. </a:t>
              </a:r>
              <a:endParaRPr b="1" sz="1600">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sz="1600">
                  <a:solidFill>
                    <a:srgbClr val="0000FF"/>
                  </a:solidFill>
                  <a:latin typeface="Calibri"/>
                  <a:ea typeface="Calibri"/>
                  <a:cs typeface="Calibri"/>
                  <a:sym typeface="Calibri"/>
                </a:rPr>
                <a:t>§1º Será adotado o fator de ponderação 1,5 para a carga horária de regência em cursos de Formação Inicial e Continuada (FIC), de forma a contemplar o planejamento e preparação, conforme explicitado no Art 15 deste Regulamento.</a:t>
              </a:r>
              <a:endParaRPr b="1" sz="1600">
                <a:solidFill>
                  <a:srgbClr val="0000FF"/>
                </a:solidFill>
                <a:latin typeface="Calibri"/>
                <a:ea typeface="Calibri"/>
                <a:cs typeface="Calibri"/>
                <a:sym typeface="Calibri"/>
              </a:endParaRPr>
            </a:p>
          </p:txBody>
        </p:sp>
      </p:grpSp>
      <p:grpSp>
        <p:nvGrpSpPr>
          <p:cNvPr id="7664" name="Google Shape;7664;g1dff426b600_0_550"/>
          <p:cNvGrpSpPr/>
          <p:nvPr/>
        </p:nvGrpSpPr>
        <p:grpSpPr>
          <a:xfrm>
            <a:off x="63353" y="6157813"/>
            <a:ext cx="11880468" cy="467100"/>
            <a:chOff x="45776" y="3973141"/>
            <a:chExt cx="11880468" cy="467100"/>
          </a:xfrm>
        </p:grpSpPr>
        <p:sp>
          <p:nvSpPr>
            <p:cNvPr id="7665" name="Google Shape;7665;g1dff426b600_0_55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666" name="Google Shape;7666;g1dff426b600_0_55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1" name="Shape 7671"/>
        <p:cNvGrpSpPr/>
        <p:nvPr/>
      </p:nvGrpSpPr>
      <p:grpSpPr>
        <a:xfrm>
          <a:off x="0" y="0"/>
          <a:ext cx="0" cy="0"/>
          <a:chOff x="0" y="0"/>
          <a:chExt cx="0" cy="0"/>
        </a:xfrm>
      </p:grpSpPr>
      <p:sp>
        <p:nvSpPr>
          <p:cNvPr id="7672" name="Google Shape;7672;g1dff426b600_0_57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673" name="Google Shape;7673;g1dff426b600_0_57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674" name="Google Shape;7674;g1dff426b600_0_57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675" name="Google Shape;7675;g1dff426b600_0_5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676" name="Google Shape;7676;g1dff426b600_0_57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677" name="Google Shape;7677;g1dff426b600_0_570"/>
          <p:cNvSpPr txBox="1"/>
          <p:nvPr/>
        </p:nvSpPr>
        <p:spPr>
          <a:xfrm>
            <a:off x="1551011" y="1944572"/>
            <a:ext cx="10400400" cy="1939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Art. 37</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regência e de planejamento do ensino n</a:t>
            </a:r>
            <a:r>
              <a:rPr b="1" lang="pt-BR" sz="1500">
                <a:solidFill>
                  <a:srgbClr val="0000FF"/>
                </a:solidFill>
                <a:latin typeface="Calibri"/>
                <a:ea typeface="Calibri"/>
                <a:cs typeface="Calibri"/>
                <a:sym typeface="Calibri"/>
              </a:rPr>
              <a:t>os cursos de extensão e de</a:t>
            </a:r>
            <a:r>
              <a:rPr b="1" lang="pt-BR" sz="1500">
                <a:solidFill>
                  <a:schemeClr val="dk1"/>
                </a:solidFill>
                <a:latin typeface="Calibri"/>
                <a:ea typeface="Calibri"/>
                <a:cs typeface="Calibri"/>
                <a:sym typeface="Calibri"/>
              </a:rPr>
              <a:t> formação inicial e continuada (FIC), desde que não remuneradas extraordinariamente, poderão ser computadas na carga horária semanal do servidor docente, no limite máximo de 12 (doze) horas-aula. </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$1o. A hora-aula </a:t>
            </a:r>
            <a:r>
              <a:rPr b="1" lang="pt-BR" sz="1500">
                <a:solidFill>
                  <a:srgbClr val="0000FF"/>
                </a:solidFill>
                <a:latin typeface="Calibri"/>
                <a:ea typeface="Calibri"/>
                <a:cs typeface="Calibri"/>
                <a:sym typeface="Calibri"/>
              </a:rPr>
              <a:t>nos cursos de extensão e</a:t>
            </a:r>
            <a:r>
              <a:rPr b="1" lang="pt-BR" sz="1500">
                <a:solidFill>
                  <a:schemeClr val="dk1"/>
                </a:solidFill>
                <a:latin typeface="Calibri"/>
                <a:ea typeface="Calibri"/>
                <a:cs typeface="Calibri"/>
                <a:sym typeface="Calibri"/>
              </a:rPr>
              <a:t> de formação inicial e continuada (FIC) terá como fator de ponderação 2 (dois) pontos, na conversão em pontos, permitindo que na carga horária semanal do servidor docente seja contemplado o tempo para planejamento.</a:t>
            </a:r>
            <a:endParaRPr b="1" sz="1500">
              <a:solidFill>
                <a:schemeClr val="dk1"/>
              </a:solidFill>
              <a:latin typeface="Calibri"/>
              <a:ea typeface="Calibri"/>
              <a:cs typeface="Calibri"/>
              <a:sym typeface="Calibri"/>
            </a:endParaRPr>
          </a:p>
          <a:p>
            <a:pPr indent="452603" lvl="0" marL="97853" marR="0" rtl="0" algn="just">
              <a:spcBef>
                <a:spcPts val="0"/>
              </a:spcBef>
              <a:spcAft>
                <a:spcPts val="0"/>
              </a:spcAft>
              <a:buNone/>
            </a:pPr>
            <a:r>
              <a:rPr b="1" lang="pt-BR" sz="1500">
                <a:solidFill>
                  <a:schemeClr val="dk1"/>
                </a:solidFill>
                <a:latin typeface="Calibri"/>
                <a:ea typeface="Calibri"/>
                <a:cs typeface="Calibri"/>
                <a:sym typeface="Calibri"/>
              </a:rPr>
              <a:t>$2</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A carga horária semanal do servidor docente dos cursos de formação inicial e continuada (FIC) será calculada dividindo-se o número de aulas do curso, ministradas no semestre, por 18 (dezoito) semanas letivas do semestre. </a:t>
            </a:r>
            <a:endParaRPr sz="1000"/>
          </a:p>
        </p:txBody>
      </p:sp>
      <p:sp>
        <p:nvSpPr>
          <p:cNvPr id="7678" name="Google Shape;7678;g1dff426b600_0_57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679" name="Google Shape;7679;g1dff426b600_0_5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7680" name="Google Shape;7680;g1dff426b600_0_570"/>
          <p:cNvGrpSpPr/>
          <p:nvPr/>
        </p:nvGrpSpPr>
        <p:grpSpPr>
          <a:xfrm>
            <a:off x="70840" y="3965466"/>
            <a:ext cx="11865493" cy="2170200"/>
            <a:chOff x="45776" y="3438659"/>
            <a:chExt cx="11865493" cy="2170200"/>
          </a:xfrm>
        </p:grpSpPr>
        <p:sp>
          <p:nvSpPr>
            <p:cNvPr id="7681" name="Google Shape;7681;g1dff426b600_0_57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682" name="Google Shape;7682;g1dff426b600_0_570"/>
            <p:cNvSpPr txBox="1"/>
            <p:nvPr/>
          </p:nvSpPr>
          <p:spPr>
            <a:xfrm>
              <a:off x="1540869" y="3438659"/>
              <a:ext cx="10370400" cy="217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500">
                  <a:solidFill>
                    <a:schemeClr val="dk1"/>
                  </a:solidFill>
                  <a:latin typeface="Calibri"/>
                  <a:ea typeface="Calibri"/>
                  <a:cs typeface="Calibri"/>
                  <a:sym typeface="Calibri"/>
                </a:rPr>
                <a:t>Art. 37</a:t>
              </a:r>
              <a:r>
                <a:rPr b="1" baseline="30000" lang="pt-BR" sz="1500">
                  <a:solidFill>
                    <a:schemeClr val="dk1"/>
                  </a:solidFill>
                  <a:latin typeface="Calibri"/>
                  <a:ea typeface="Calibri"/>
                  <a:cs typeface="Calibri"/>
                  <a:sym typeface="Calibri"/>
                </a:rPr>
                <a:t>o</a:t>
              </a:r>
              <a:r>
                <a:rPr b="1" lang="pt-BR" sz="1500">
                  <a:solidFill>
                    <a:schemeClr val="dk1"/>
                  </a:solidFill>
                  <a:latin typeface="Calibri"/>
                  <a:ea typeface="Calibri"/>
                  <a:cs typeface="Calibri"/>
                  <a:sym typeface="Calibri"/>
                </a:rPr>
                <a:t>  - As atividades de regência e de planejamento do ensino n</a:t>
              </a:r>
              <a:r>
                <a:rPr b="1" lang="pt-BR" sz="1500">
                  <a:solidFill>
                    <a:srgbClr val="0000FF"/>
                  </a:solidFill>
                  <a:latin typeface="Calibri"/>
                  <a:ea typeface="Calibri"/>
                  <a:cs typeface="Calibri"/>
                  <a:sym typeface="Calibri"/>
                </a:rPr>
                <a:t>os cursos de extensão e de</a:t>
              </a:r>
              <a:r>
                <a:rPr b="1" lang="pt-BR" sz="1500">
                  <a:solidFill>
                    <a:schemeClr val="dk1"/>
                  </a:solidFill>
                  <a:latin typeface="Calibri"/>
                  <a:ea typeface="Calibri"/>
                  <a:cs typeface="Calibri"/>
                  <a:sym typeface="Calibri"/>
                </a:rPr>
                <a:t> formação inicial e continuada (FIC), desde que não remuneradas extraordinariamente, poderão ser computadas na carga horária semanal do servidor docente, no limite máximo de 12 (doze) horas-aula. </a:t>
              </a:r>
              <a:endParaRPr b="1" sz="15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Font typeface="Arial"/>
                <a:buNone/>
              </a:pPr>
              <a:r>
                <a:rPr b="1" lang="pt-BR" sz="1500">
                  <a:solidFill>
                    <a:schemeClr val="dk1"/>
                  </a:solidFill>
                  <a:latin typeface="Calibri"/>
                  <a:ea typeface="Calibri"/>
                  <a:cs typeface="Calibri"/>
                  <a:sym typeface="Calibri"/>
                </a:rPr>
                <a:t>$1o. A hora-aula </a:t>
              </a:r>
              <a:r>
                <a:rPr b="1" lang="pt-BR" sz="1500">
                  <a:solidFill>
                    <a:srgbClr val="0000FF"/>
                  </a:solidFill>
                  <a:latin typeface="Calibri"/>
                  <a:ea typeface="Calibri"/>
                  <a:cs typeface="Calibri"/>
                  <a:sym typeface="Calibri"/>
                </a:rPr>
                <a:t>nos cursos de extensão e</a:t>
              </a:r>
              <a:r>
                <a:rPr b="1" lang="pt-BR" sz="1500">
                  <a:solidFill>
                    <a:schemeClr val="dk1"/>
                  </a:solidFill>
                  <a:latin typeface="Calibri"/>
                  <a:ea typeface="Calibri"/>
                  <a:cs typeface="Calibri"/>
                  <a:sym typeface="Calibri"/>
                </a:rPr>
                <a:t> de formação inicial e continuada (FIC) terá como fator de ponderação 2 (dois) pontos, na conversão em pontos, permitindo que na carga horária semanal do servidor docente seja contemplado o tempo para planejamento.</a:t>
              </a:r>
              <a:endParaRPr b="1" sz="1500">
                <a:solidFill>
                  <a:schemeClr val="dk1"/>
                </a:solidFill>
                <a:latin typeface="Calibri"/>
                <a:ea typeface="Calibri"/>
                <a:cs typeface="Calibri"/>
                <a:sym typeface="Calibri"/>
              </a:endParaRPr>
            </a:p>
            <a:p>
              <a:pPr indent="452603" lvl="0" marL="97853" rtl="0" algn="just">
                <a:spcBef>
                  <a:spcPts val="0"/>
                </a:spcBef>
                <a:spcAft>
                  <a:spcPts val="0"/>
                </a:spcAft>
                <a:buSzPts val="1100"/>
                <a:buNone/>
              </a:pPr>
              <a:r>
                <a:rPr b="1" lang="pt-BR" sz="1500">
                  <a:solidFill>
                    <a:schemeClr val="dk1"/>
                  </a:solidFill>
                  <a:latin typeface="Calibri"/>
                  <a:ea typeface="Calibri"/>
                  <a:cs typeface="Calibri"/>
                  <a:sym typeface="Calibri"/>
                </a:rPr>
                <a:t>$2o.  A carga horária semanal do servidor docente </a:t>
              </a:r>
              <a:r>
                <a:rPr b="1" lang="pt-BR" sz="1500">
                  <a:solidFill>
                    <a:srgbClr val="0000FF"/>
                  </a:solidFill>
                  <a:latin typeface="Calibri"/>
                  <a:ea typeface="Calibri"/>
                  <a:cs typeface="Calibri"/>
                  <a:sym typeface="Calibri"/>
                </a:rPr>
                <a:t>nos cursos de extensão</a:t>
              </a:r>
              <a:r>
                <a:rPr b="1" lang="pt-BR" sz="1500">
                  <a:solidFill>
                    <a:schemeClr val="dk1"/>
                  </a:solidFill>
                  <a:latin typeface="Calibri"/>
                  <a:ea typeface="Calibri"/>
                  <a:cs typeface="Calibri"/>
                  <a:sym typeface="Calibri"/>
                </a:rPr>
                <a:t> e nos cursos de formação inicial e continuada (FIC) será calculada dividindo-se o número de aulas do curso, ministradas no semestre, por 18 (dezoito) semanas letivas do semestre. </a:t>
              </a:r>
              <a:endParaRPr b="1" sz="1500">
                <a:solidFill>
                  <a:schemeClr val="dk1"/>
                </a:solidFill>
                <a:latin typeface="Calibri"/>
                <a:ea typeface="Calibri"/>
                <a:cs typeface="Calibri"/>
                <a:sym typeface="Calibri"/>
              </a:endParaRPr>
            </a:p>
          </p:txBody>
        </p:sp>
      </p:grpSp>
      <p:grpSp>
        <p:nvGrpSpPr>
          <p:cNvPr id="7683" name="Google Shape;7683;g1dff426b600_0_570"/>
          <p:cNvGrpSpPr/>
          <p:nvPr/>
        </p:nvGrpSpPr>
        <p:grpSpPr>
          <a:xfrm>
            <a:off x="63353" y="6157813"/>
            <a:ext cx="11880468" cy="695421"/>
            <a:chOff x="45776" y="3973141"/>
            <a:chExt cx="11880468" cy="695421"/>
          </a:xfrm>
        </p:grpSpPr>
        <p:sp>
          <p:nvSpPr>
            <p:cNvPr id="7684" name="Google Shape;7684;g1dff426b600_0_57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685" name="Google Shape;7685;g1dff426b600_0_570"/>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Acrescentar os cursos de extensão que não são FIC e que são demandas do campus Luziânia, tanto no caput quanto nos parágrafos.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TÍTULO</a:t>
            </a:r>
            <a:endParaRPr/>
          </a:p>
        </p:txBody>
      </p:sp>
      <p:sp>
        <p:nvSpPr>
          <p:cNvPr id="123" name="Google Shape;123;p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124" name="Google Shape;124;p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5" name="Google Shape;125;p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6" name="Google Shape;126;p2"/>
          <p:cNvSpPr txBox="1"/>
          <p:nvPr>
            <p:ph idx="1" type="body"/>
          </p:nvPr>
        </p:nvSpPr>
        <p:spPr>
          <a:xfrm>
            <a:off x="45776" y="2362937"/>
            <a:ext cx="1510068" cy="763707"/>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7" name="Google Shape;127;p2"/>
          <p:cNvSpPr txBox="1"/>
          <p:nvPr/>
        </p:nvSpPr>
        <p:spPr>
          <a:xfrm>
            <a:off x="1555845" y="2394948"/>
            <a:ext cx="10370535" cy="70788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2000" u="none" cap="none" strike="noStrike">
                <a:solidFill>
                  <a:srgbClr val="000000"/>
                </a:solidFill>
                <a:latin typeface="Arial"/>
                <a:ea typeface="Arial"/>
                <a:cs typeface="Arial"/>
                <a:sym typeface="Arial"/>
              </a:rPr>
              <a:t>Regulamento da Jornada de Trabalho dos Servidores Docentes do Instituto Federal de Educação, Ciência e Tecnologia de Goiás</a:t>
            </a:r>
            <a:endParaRPr b="0" i="0" sz="1800" u="none" cap="none" strike="noStrike">
              <a:solidFill>
                <a:schemeClr val="dk1"/>
              </a:solidFill>
              <a:latin typeface="Calibri"/>
              <a:ea typeface="Calibri"/>
              <a:cs typeface="Calibri"/>
              <a:sym typeface="Calibri"/>
            </a:endParaRPr>
          </a:p>
        </p:txBody>
      </p:sp>
      <p:sp>
        <p:nvSpPr>
          <p:cNvPr id="128" name="Google Shape;128;p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i="0" lang="pt-BR" sz="2200" u="none" cap="none" strike="noStrike">
                <a:solidFill>
                  <a:srgbClr val="0070C0"/>
                </a:solidFill>
                <a:latin typeface="Century"/>
                <a:ea typeface="Century"/>
                <a:cs typeface="Century"/>
                <a:sym typeface="Century"/>
              </a:rPr>
              <a:t>Alteração</a:t>
            </a:r>
            <a:r>
              <a:rPr b="1" i="0" lang="pt-BR" sz="2200" u="none" cap="none" strike="noStrike">
                <a:solidFill>
                  <a:schemeClr val="dk1"/>
                </a:solidFill>
                <a:latin typeface="Century"/>
                <a:ea typeface="Century"/>
                <a:cs typeface="Century"/>
                <a:sym typeface="Century"/>
              </a:rPr>
              <a:t> </a:t>
            </a:r>
            <a:endParaRPr b="0" i="0" sz="2200" u="none" cap="none" strike="noStrike">
              <a:solidFill>
                <a:schemeClr val="dk1"/>
              </a:solidFill>
              <a:latin typeface="Calibri"/>
              <a:ea typeface="Calibri"/>
              <a:cs typeface="Calibri"/>
              <a:sym typeface="Calibri"/>
            </a:endParaRPr>
          </a:p>
        </p:txBody>
      </p:sp>
      <p:sp>
        <p:nvSpPr>
          <p:cNvPr id="129" name="Google Shape;129;p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i="0" lang="pt-BR" sz="2200" u="none" cap="none" strike="noStrike">
                <a:solidFill>
                  <a:srgbClr val="0070C0"/>
                </a:solidFill>
                <a:latin typeface="Century"/>
                <a:ea typeface="Century"/>
                <a:cs typeface="Century"/>
                <a:sym typeface="Century"/>
              </a:rPr>
              <a:t>Águas Lindas</a:t>
            </a:r>
            <a:r>
              <a:rPr b="1" i="0" lang="pt-BR" sz="2200" u="none" cap="none" strike="noStrike">
                <a:solidFill>
                  <a:schemeClr val="dk1"/>
                </a:solidFill>
                <a:latin typeface="Century"/>
                <a:ea typeface="Century"/>
                <a:cs typeface="Century"/>
                <a:sym typeface="Century"/>
              </a:rPr>
              <a:t> </a:t>
            </a:r>
            <a:endParaRPr b="0" i="0" sz="2200" u="none" cap="none" strike="noStrike">
              <a:solidFill>
                <a:schemeClr val="dk1"/>
              </a:solidFill>
              <a:latin typeface="Calibri"/>
              <a:ea typeface="Calibri"/>
              <a:cs typeface="Calibri"/>
              <a:sym typeface="Calibri"/>
            </a:endParaRPr>
          </a:p>
        </p:txBody>
      </p:sp>
      <p:grpSp>
        <p:nvGrpSpPr>
          <p:cNvPr id="130" name="Google Shape;130;p2"/>
          <p:cNvGrpSpPr/>
          <p:nvPr/>
        </p:nvGrpSpPr>
        <p:grpSpPr>
          <a:xfrm>
            <a:off x="45776" y="3599607"/>
            <a:ext cx="11880603" cy="707886"/>
            <a:chOff x="45776" y="3845265"/>
            <a:chExt cx="11880603" cy="707886"/>
          </a:xfrm>
        </p:grpSpPr>
        <p:sp>
          <p:nvSpPr>
            <p:cNvPr id="131" name="Google Shape;131;p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i="0" lang="pt-BR" sz="1700" u="none" cap="none" strike="noStrike">
                  <a:solidFill>
                    <a:schemeClr val="dk1"/>
                  </a:solidFill>
                  <a:latin typeface="Century"/>
                  <a:ea typeface="Century"/>
                  <a:cs typeface="Century"/>
                  <a:sym typeface="Century"/>
                </a:rPr>
                <a:t>Proposta</a:t>
              </a:r>
              <a:r>
                <a:rPr b="1" i="0" lang="pt-BR" sz="2200" u="none" cap="none" strike="noStrike">
                  <a:solidFill>
                    <a:schemeClr val="dk1"/>
                  </a:solidFill>
                  <a:latin typeface="Century"/>
                  <a:ea typeface="Century"/>
                  <a:cs typeface="Century"/>
                  <a:sym typeface="Century"/>
                </a:rPr>
                <a:t> </a:t>
              </a:r>
              <a:endParaRPr b="0" i="0" sz="2200" u="none" cap="none" strike="noStrike">
                <a:solidFill>
                  <a:schemeClr val="dk1"/>
                </a:solidFill>
                <a:latin typeface="Calibri"/>
                <a:ea typeface="Calibri"/>
                <a:cs typeface="Calibri"/>
                <a:sym typeface="Calibri"/>
              </a:endParaRPr>
            </a:p>
          </p:txBody>
        </p:sp>
        <p:sp>
          <p:nvSpPr>
            <p:cNvPr id="132" name="Google Shape;132;p2"/>
            <p:cNvSpPr txBox="1"/>
            <p:nvPr/>
          </p:nvSpPr>
          <p:spPr>
            <a:xfrm>
              <a:off x="1555844" y="3845265"/>
              <a:ext cx="10370535" cy="707886"/>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2000" u="none" cap="none" strike="noStrike">
                  <a:solidFill>
                    <a:srgbClr val="000000"/>
                  </a:solidFill>
                  <a:latin typeface="Arial"/>
                  <a:ea typeface="Arial"/>
                  <a:cs typeface="Arial"/>
                  <a:sym typeface="Arial"/>
                </a:rPr>
                <a:t>Regulamento da Jornada de Trabalho </a:t>
              </a:r>
              <a:r>
                <a:rPr b="0" i="0" lang="pt-BR" sz="2000" u="none" cap="none" strike="noStrike">
                  <a:solidFill>
                    <a:srgbClr val="0000FF"/>
                  </a:solidFill>
                  <a:latin typeface="Arial"/>
                  <a:ea typeface="Arial"/>
                  <a:cs typeface="Arial"/>
                  <a:sym typeface="Arial"/>
                </a:rPr>
                <a:t>Semestral </a:t>
              </a:r>
              <a:r>
                <a:rPr b="0" i="0" lang="pt-BR" sz="2000" u="none" cap="none" strike="noStrike">
                  <a:solidFill>
                    <a:srgbClr val="000000"/>
                  </a:solidFill>
                  <a:latin typeface="Arial"/>
                  <a:ea typeface="Arial"/>
                  <a:cs typeface="Arial"/>
                  <a:sym typeface="Arial"/>
                </a:rPr>
                <a:t>dos Servidores Docentes do Instituto Federal de Educação, Ciência e Tecnologia de Goiás.</a:t>
              </a:r>
              <a:endParaRPr b="0" i="0" sz="1800" u="none" cap="none" strike="noStrike">
                <a:solidFill>
                  <a:schemeClr val="dk1"/>
                </a:solidFill>
                <a:latin typeface="Calibri"/>
                <a:ea typeface="Calibri"/>
                <a:cs typeface="Calibri"/>
                <a:sym typeface="Calibri"/>
              </a:endParaRPr>
            </a:p>
          </p:txBody>
        </p:sp>
      </p:grpSp>
      <p:grpSp>
        <p:nvGrpSpPr>
          <p:cNvPr id="133" name="Google Shape;133;p2"/>
          <p:cNvGrpSpPr/>
          <p:nvPr/>
        </p:nvGrpSpPr>
        <p:grpSpPr>
          <a:xfrm>
            <a:off x="45775" y="4355422"/>
            <a:ext cx="11895596" cy="2586000"/>
            <a:chOff x="20648" y="2682050"/>
            <a:chExt cx="11895596" cy="2586000"/>
          </a:xfrm>
        </p:grpSpPr>
        <p:sp>
          <p:nvSpPr>
            <p:cNvPr id="134" name="Google Shape;134;p2"/>
            <p:cNvSpPr txBox="1"/>
            <p:nvPr/>
          </p:nvSpPr>
          <p:spPr>
            <a:xfrm>
              <a:off x="20648" y="3540286"/>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i="0" lang="pt-BR" sz="2200" u="none" cap="none" strike="noStrike">
                  <a:solidFill>
                    <a:schemeClr val="dk1"/>
                  </a:solidFill>
                  <a:latin typeface="Century"/>
                  <a:ea typeface="Century"/>
                  <a:cs typeface="Century"/>
                  <a:sym typeface="Century"/>
                </a:rPr>
                <a:t>Justificativa </a:t>
              </a:r>
              <a:endParaRPr b="0" i="0" sz="2200" u="none" cap="none" strike="noStrike">
                <a:solidFill>
                  <a:schemeClr val="dk1"/>
                </a:solidFill>
                <a:latin typeface="Calibri"/>
                <a:ea typeface="Calibri"/>
                <a:cs typeface="Calibri"/>
                <a:sym typeface="Calibri"/>
              </a:endParaRPr>
            </a:p>
          </p:txBody>
        </p:sp>
        <p:sp>
          <p:nvSpPr>
            <p:cNvPr id="135" name="Google Shape;135;p2"/>
            <p:cNvSpPr txBox="1"/>
            <p:nvPr/>
          </p:nvSpPr>
          <p:spPr>
            <a:xfrm>
              <a:off x="1545844" y="2682050"/>
              <a:ext cx="10370400" cy="2586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b="0" i="0" lang="pt-BR" sz="1800" u="none" cap="none" strike="noStrike">
                  <a:solidFill>
                    <a:srgbClr val="000000"/>
                  </a:solidFill>
                  <a:latin typeface="Calibri"/>
                  <a:ea typeface="Calibri"/>
                  <a:cs typeface="Calibri"/>
                  <a:sym typeface="Calibri"/>
                </a:rPr>
                <a:t>O acréscimo da palavra “semestral” representa uma mudança estrutural em relação às atividades desenvolvidas, no sentido de atribuir importância às atividades que são desenvolvidas ao longo do semestre pelo docente, mesmo que de forma esporádica. Ainda que não sejam contabilizadas na carga horária semanal do docente, são atividades relevantes executadas durante o semestre (como, por exemplo, cursos de curta duração; participação em bancas de graduação, mestrado e doutorado; participação em eventos, dentre outros). Nesse sentido, há a proposta de alteração de 40 pontos para 100 pontos, com objetivo de ressignificar as atividades que são contempladas atualmente na tabela de pontuação, pois no atual Regulamento há uma associação entre pontos e carga horária semanal, o que acaba gerando uma confusão por parte de alguns docentes.</a:t>
              </a:r>
              <a:endParaRPr b="0" i="0" sz="1800" u="none" cap="none" strike="noStrike">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g1e0f3c47b18_0_397"/>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807" name="Google Shape;807;g1e0f3c47b18_0_39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08" name="Google Shape;808;g1e0f3c47b18_0_39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09" name="Google Shape;809;g1e0f3c47b18_0_39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10" name="Google Shape;810;g1e0f3c47b18_0_397"/>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11" name="Google Shape;811;g1e0f3c47b18_0_397"/>
          <p:cNvSpPr txBox="1"/>
          <p:nvPr/>
        </p:nvSpPr>
        <p:spPr>
          <a:xfrm>
            <a:off x="1611539" y="1944571"/>
            <a:ext cx="10580400" cy="1680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O</a:t>
            </a:r>
            <a:r>
              <a:rPr b="0" i="0" lang="pt-BR" sz="1800" u="none" strike="noStrike">
                <a:solidFill>
                  <a:srgbClr val="959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800" u="none" strike="noStrike">
                <a:solidFill>
                  <a:srgbClr val="8F8F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600" u="none" strike="noStrike">
                <a:solidFill>
                  <a:srgbClr val="000000"/>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Aos doce</a:t>
            </a:r>
            <a:r>
              <a:rPr b="1" i="0" lang="pt-BR" sz="1600" u="none" strike="noStrike">
                <a:solidFill>
                  <a:srgbClr val="000000"/>
                </a:solidFill>
                <a:latin typeface="Calibri"/>
                <a:ea typeface="Calibri"/>
                <a:cs typeface="Calibri"/>
                <a:sym typeface="Calibri"/>
              </a:rPr>
              <a:t>ntes aos qua</a:t>
            </a:r>
            <a:r>
              <a:rPr b="0" i="0" lang="pt-BR" sz="1600" u="none" strike="noStrike">
                <a:solidFill>
                  <a:srgbClr val="000000"/>
                </a:solidFill>
                <a:latin typeface="Calibri"/>
                <a:ea typeface="Calibri"/>
                <a:cs typeface="Calibri"/>
                <a:sym typeface="Calibri"/>
              </a:rPr>
              <a:t>is se aplicam o regime de dedicação exclusiva (DE) permitir</a:t>
            </a:r>
            <a:r>
              <a:rPr b="0" i="0" lang="pt-BR" sz="1600" u="none" strike="noStrike">
                <a:solidFill>
                  <a:srgbClr val="101000"/>
                </a:solidFill>
                <a:latin typeface="Calibri"/>
                <a:ea typeface="Calibri"/>
                <a:cs typeface="Calibri"/>
                <a:sym typeface="Calibri"/>
              </a:rPr>
              <a:t>-</a:t>
            </a:r>
            <a:r>
              <a:rPr b="0" i="0" lang="pt-BR" sz="1600" u="none" strike="noStrike">
                <a:solidFill>
                  <a:srgbClr val="0F0F00"/>
                </a:solidFill>
                <a:latin typeface="Calibri"/>
                <a:ea typeface="Calibri"/>
                <a:cs typeface="Calibri"/>
                <a:sym typeface="Calibri"/>
              </a:rPr>
              <a:t>se</a:t>
            </a:r>
            <a:r>
              <a:rPr b="0" i="0" lang="pt-BR" sz="1600" u="none" strike="noStrike">
                <a:solidFill>
                  <a:srgbClr val="000000"/>
                </a:solidFill>
                <a:latin typeface="Calibri"/>
                <a:ea typeface="Calibri"/>
                <a:cs typeface="Calibri"/>
                <a:sym typeface="Calibri"/>
              </a:rPr>
              <a:t>-</a:t>
            </a:r>
            <a:r>
              <a:rPr b="0" i="0" lang="pt-BR" sz="1600" u="none" strike="noStrike">
                <a:solidFill>
                  <a:srgbClr val="4B4B00"/>
                </a:solidFill>
                <a:latin typeface="Calibri"/>
                <a:ea typeface="Calibri"/>
                <a:cs typeface="Calibri"/>
                <a:sym typeface="Calibri"/>
              </a:rPr>
              <a:t>á</a:t>
            </a:r>
            <a:r>
              <a:rPr b="0" i="0" lang="pt-BR" sz="1600" u="none" strike="noStrike">
                <a:solidFill>
                  <a:srgbClr val="000000"/>
                </a:solidFill>
                <a:latin typeface="Calibri"/>
                <a:ea typeface="Calibri"/>
                <a:cs typeface="Calibri"/>
                <a:sym typeface="Calibri"/>
              </a:rPr>
              <a:t>, nos termos da Lei no 11.784, de 2</a:t>
            </a:r>
            <a:r>
              <a:rPr b="0" i="1" lang="pt-BR" sz="1600" u="none" strike="noStrike">
                <a:solidFill>
                  <a:srgbClr val="000000"/>
                </a:solidFill>
                <a:latin typeface="Calibri"/>
                <a:ea typeface="Calibri"/>
                <a:cs typeface="Calibri"/>
                <a:sym typeface="Calibri"/>
              </a:rPr>
              <a:t>2/</a:t>
            </a:r>
            <a:r>
              <a:rPr b="0" i="0" lang="pt-BR" sz="1600" u="none" strike="noStrike">
                <a:solidFill>
                  <a:srgbClr val="000000"/>
                </a:solidFill>
                <a:latin typeface="Calibri"/>
                <a:ea typeface="Calibri"/>
                <a:cs typeface="Calibri"/>
                <a:sym typeface="Calibri"/>
              </a:rPr>
              <a:t>09</a:t>
            </a:r>
            <a:r>
              <a:rPr b="0" i="1" lang="pt-BR" sz="1600" u="none" strike="noStrike">
                <a:solidFill>
                  <a:srgbClr val="0000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2008</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6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600" u="none" strike="noStrike">
                <a:solidFill>
                  <a:srgbClr val="8A8A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6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p:txBody>
      </p:sp>
      <p:sp>
        <p:nvSpPr>
          <p:cNvPr id="812" name="Google Shape;812;g1e0f3c47b18_0_39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 </a:t>
            </a:r>
            <a:endParaRPr sz="2200">
              <a:solidFill>
                <a:srgbClr val="0000FF"/>
              </a:solidFill>
              <a:latin typeface="Calibri"/>
              <a:ea typeface="Calibri"/>
              <a:cs typeface="Calibri"/>
              <a:sym typeface="Calibri"/>
            </a:endParaRPr>
          </a:p>
        </p:txBody>
      </p:sp>
      <p:sp>
        <p:nvSpPr>
          <p:cNvPr id="813" name="Google Shape;813;g1e0f3c47b18_0_39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a:p>
        </p:txBody>
      </p:sp>
      <p:grpSp>
        <p:nvGrpSpPr>
          <p:cNvPr id="814" name="Google Shape;814;g1e0f3c47b18_0_397"/>
          <p:cNvGrpSpPr/>
          <p:nvPr/>
        </p:nvGrpSpPr>
        <p:grpSpPr>
          <a:xfrm>
            <a:off x="70903" y="3581460"/>
            <a:ext cx="11911043" cy="1954800"/>
            <a:chOff x="45776" y="3134976"/>
            <a:chExt cx="11911043" cy="1954800"/>
          </a:xfrm>
        </p:grpSpPr>
        <p:sp>
          <p:nvSpPr>
            <p:cNvPr id="815" name="Google Shape;815;g1e0f3c47b18_0_39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16" name="Google Shape;816;g1e0f3c47b18_0_397"/>
            <p:cNvSpPr txBox="1"/>
            <p:nvPr/>
          </p:nvSpPr>
          <p:spPr>
            <a:xfrm>
              <a:off x="1586419" y="3134976"/>
              <a:ext cx="10370400" cy="1954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900">
                  <a:solidFill>
                    <a:schemeClr val="dk1"/>
                  </a:solidFill>
                  <a:latin typeface="Calibri"/>
                  <a:ea typeface="Calibri"/>
                  <a:cs typeface="Calibri"/>
                  <a:sym typeface="Calibri"/>
                </a:rPr>
                <a:t>Art. 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900">
                  <a:solidFill>
                    <a:schemeClr val="dk1"/>
                  </a:solidFill>
                  <a:latin typeface="Calibri"/>
                  <a:ea typeface="Calibri"/>
                  <a:cs typeface="Calibri"/>
                  <a:sym typeface="Calibri"/>
                </a:rPr>
                <a:t>E</a:t>
              </a:r>
              <a:r>
                <a:rPr lang="pt-BR" sz="1700">
                  <a:solidFill>
                    <a:srgbClr val="0000FF"/>
                  </a:solidFill>
                  <a:latin typeface="Calibri"/>
                  <a:ea typeface="Calibri"/>
                  <a:cs typeface="Calibri"/>
                  <a:sym typeface="Calibri"/>
                </a:rPr>
                <a:t>m conformidade com as leis 12772/2012 e 11.784/2008,</a:t>
              </a:r>
              <a:r>
                <a:rPr lang="pt-BR" sz="1700">
                  <a:solidFill>
                    <a:schemeClr val="dk1"/>
                  </a:solidFill>
                  <a:latin typeface="Calibri"/>
                  <a:ea typeface="Calibri"/>
                  <a:cs typeface="Calibri"/>
                  <a:sym typeface="Calibri"/>
                </a:rPr>
                <a:t> o docente da carreira de Ensino Básico, Técnico e Tecnológico será submetido a um dos seguintes regimes de trabalho: I.</a:t>
              </a:r>
              <a:r>
                <a:rPr lang="pt-BR" sz="1700">
                  <a:solidFill>
                    <a:srgbClr val="0000FF"/>
                  </a:solidFill>
                  <a:latin typeface="Calibri"/>
                  <a:ea typeface="Calibri"/>
                  <a:cs typeface="Calibri"/>
                  <a:sym typeface="Calibri"/>
                </a:rPr>
                <a:t> </a:t>
              </a:r>
              <a:r>
                <a:rPr lang="pt-BR" sz="1700">
                  <a:solidFill>
                    <a:srgbClr val="0000FF"/>
                  </a:solidFill>
                  <a:latin typeface="Calibri"/>
                  <a:ea typeface="Calibri"/>
                  <a:cs typeface="Calibri"/>
                  <a:sym typeface="Calibri"/>
                </a:rPr>
                <a:t>tempo parcial de 20 (vinte) horas semanais de trabalho, Preferencialmente em 1 (um) turno diário;</a:t>
              </a:r>
              <a:r>
                <a:rPr lang="pt-BR" sz="1700">
                  <a:solidFill>
                    <a:schemeClr val="dk1"/>
                  </a:solidFill>
                  <a:latin typeface="Calibri"/>
                  <a:ea typeface="Calibri"/>
                  <a:cs typeface="Calibri"/>
                  <a:sym typeface="Calibri"/>
                </a:rPr>
                <a:t>. II. tempo integral de 40 (quarenta) horas semanais de trabalho. III. dedicação exclusiva (DE), com obrigação de prestar 40 (quarenta) horas semanais de trabalho. </a:t>
              </a:r>
              <a:endParaRPr sz="1700">
                <a:solidFill>
                  <a:schemeClr val="dk1"/>
                </a:solidFill>
                <a:latin typeface="Calibri"/>
                <a:ea typeface="Calibri"/>
                <a:cs typeface="Calibri"/>
                <a:sym typeface="Calibri"/>
              </a:endParaRPr>
            </a:p>
            <a:p>
              <a:pPr indent="408432" lvl="0" marL="121907" rtl="0" algn="l">
                <a:spcBef>
                  <a:spcPts val="0"/>
                </a:spcBef>
                <a:spcAft>
                  <a:spcPts val="0"/>
                </a:spcAft>
                <a:buSzPts val="1100"/>
                <a:buNone/>
              </a:pPr>
              <a:r>
                <a:rPr lang="pt-BR" sz="1700">
                  <a:solidFill>
                    <a:srgbClr val="0000FF"/>
                  </a:solidFill>
                  <a:latin typeface="Calibri"/>
                  <a:ea typeface="Calibri"/>
                  <a:cs typeface="Calibri"/>
                  <a:sym typeface="Calibri"/>
                </a:rPr>
                <a:t>§1º. </a:t>
              </a:r>
              <a:r>
                <a:rPr lang="pt-BR" sz="1700">
                  <a:solidFill>
                    <a:srgbClr val="0000FF"/>
                  </a:solidFill>
                  <a:latin typeface="Calibri"/>
                  <a:ea typeface="Calibri"/>
                  <a:cs typeface="Calibri"/>
                  <a:sym typeface="Calibri"/>
                </a:rPr>
                <a:t>Aos docentes aos quais se aplicam o regime de dedicação exclusiva (DE) permitir-se-á, nos termos da LEI Nº 12.772, DE 28 DE DEZEMBRO DE 2012.</a:t>
              </a:r>
              <a:endParaRPr sz="1700">
                <a:solidFill>
                  <a:srgbClr val="0000FF"/>
                </a:solidFill>
                <a:latin typeface="Calibri"/>
                <a:ea typeface="Calibri"/>
                <a:cs typeface="Calibri"/>
                <a:sym typeface="Calibri"/>
              </a:endParaRPr>
            </a:p>
          </p:txBody>
        </p:sp>
      </p:grpSp>
      <p:grpSp>
        <p:nvGrpSpPr>
          <p:cNvPr id="817" name="Google Shape;817;g1e0f3c47b18_0_397"/>
          <p:cNvGrpSpPr/>
          <p:nvPr/>
        </p:nvGrpSpPr>
        <p:grpSpPr>
          <a:xfrm>
            <a:off x="70903" y="5647685"/>
            <a:ext cx="11911043" cy="1075528"/>
            <a:chOff x="45776" y="3364713"/>
            <a:chExt cx="11911043" cy="1075528"/>
          </a:xfrm>
        </p:grpSpPr>
        <p:sp>
          <p:nvSpPr>
            <p:cNvPr id="818" name="Google Shape;818;g1e0f3c47b18_0_39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19" name="Google Shape;819;g1e0f3c47b18_0_397"/>
            <p:cNvSpPr txBox="1"/>
            <p:nvPr/>
          </p:nvSpPr>
          <p:spPr>
            <a:xfrm>
              <a:off x="1586419" y="3364713"/>
              <a:ext cx="10370400" cy="83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item 1 - adicionar o termo preferencialmente. Pode ser necessário ou conveniente o docente ministrar aula no período matutino e noturno, no mesmo dia. Só não pode fazer mais de dois turnos por dia. Justificativa parágrafo 1º - Atualizar a lei</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0" name="Shape 7690"/>
        <p:cNvGrpSpPr/>
        <p:nvPr/>
      </p:nvGrpSpPr>
      <p:grpSpPr>
        <a:xfrm>
          <a:off x="0" y="0"/>
          <a:ext cx="0" cy="0"/>
          <a:chOff x="0" y="0"/>
          <a:chExt cx="0" cy="0"/>
        </a:xfrm>
      </p:grpSpPr>
      <p:sp>
        <p:nvSpPr>
          <p:cNvPr id="7691" name="Google Shape;7691;p11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692" name="Google Shape;7692;p11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693" name="Google Shape;7693;p11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694" name="Google Shape;7694;p1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695" name="Google Shape;7695;p11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696" name="Google Shape;7696;p113"/>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697" name="Google Shape;7697;p11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698" name="Google Shape;7698;p11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7699" name="Google Shape;7699;p113"/>
          <p:cNvGrpSpPr/>
          <p:nvPr/>
        </p:nvGrpSpPr>
        <p:grpSpPr>
          <a:xfrm>
            <a:off x="70903" y="3409366"/>
            <a:ext cx="11865543" cy="1246800"/>
            <a:chOff x="45776" y="2796834"/>
            <a:chExt cx="11865543" cy="1246800"/>
          </a:xfrm>
        </p:grpSpPr>
        <p:sp>
          <p:nvSpPr>
            <p:cNvPr id="7700" name="Google Shape;7700;p113"/>
            <p:cNvSpPr txBox="1"/>
            <p:nvPr/>
          </p:nvSpPr>
          <p:spPr>
            <a:xfrm>
              <a:off x="45776" y="31158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01" name="Google Shape;7701;p113"/>
            <p:cNvSpPr txBox="1"/>
            <p:nvPr/>
          </p:nvSpPr>
          <p:spPr>
            <a:xfrm>
              <a:off x="1540919" y="2796834"/>
              <a:ext cx="10370400" cy="1246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a:t>
              </a:r>
              <a:r>
                <a:rPr b="1" lang="pt-BR" sz="1900">
                  <a:solidFill>
                    <a:srgbClr val="0000FF"/>
                  </a:solidFill>
                  <a:latin typeface="Calibri"/>
                  <a:ea typeface="Calibri"/>
                  <a:cs typeface="Calibri"/>
                  <a:sym typeface="Calibri"/>
                </a:rPr>
                <a:t>20 (vinte) pontos</a:t>
              </a:r>
              <a:r>
                <a:rPr b="1" lang="pt-BR" sz="1900">
                  <a:solidFill>
                    <a:schemeClr val="dk1"/>
                  </a:solidFill>
                  <a:latin typeface="Calibri"/>
                  <a:ea typeface="Calibri"/>
                  <a:cs typeface="Calibri"/>
                  <a:sym typeface="Calibri"/>
                </a:rPr>
                <a:t>, limitado a 1 (um) projeto.  </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02" name="Google Shape;7702;p113"/>
          <p:cNvGrpSpPr/>
          <p:nvPr/>
        </p:nvGrpSpPr>
        <p:grpSpPr>
          <a:xfrm>
            <a:off x="70903" y="5646513"/>
            <a:ext cx="11880468" cy="467175"/>
            <a:chOff x="45776" y="3973141"/>
            <a:chExt cx="11880468" cy="467175"/>
          </a:xfrm>
        </p:grpSpPr>
        <p:sp>
          <p:nvSpPr>
            <p:cNvPr id="7703" name="Google Shape;7703;p11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704" name="Google Shape;7704;p113"/>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Qualificar o trabalho de execução do projeto de extensão por parte do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9" name="Shape 7709"/>
        <p:cNvGrpSpPr/>
        <p:nvPr/>
      </p:nvGrpSpPr>
      <p:grpSpPr>
        <a:xfrm>
          <a:off x="0" y="0"/>
          <a:ext cx="0" cy="0"/>
          <a:chOff x="0" y="0"/>
          <a:chExt cx="0" cy="0"/>
        </a:xfrm>
      </p:grpSpPr>
      <p:sp>
        <p:nvSpPr>
          <p:cNvPr id="7710" name="Google Shape;7710;g1dff426b600_0_59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711" name="Google Shape;7711;g1dff426b600_0_59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712" name="Google Shape;7712;g1dff426b600_0_59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713" name="Google Shape;7713;g1dff426b600_0_5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714" name="Google Shape;7714;g1dff426b600_0_59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715" name="Google Shape;7715;g1dff426b600_0_59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716" name="Google Shape;7716;g1dff426b600_0_59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717" name="Google Shape;7717;g1dff426b600_0_59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7718" name="Google Shape;7718;g1dff426b600_0_595"/>
          <p:cNvGrpSpPr/>
          <p:nvPr/>
        </p:nvGrpSpPr>
        <p:grpSpPr>
          <a:xfrm>
            <a:off x="70903" y="3086641"/>
            <a:ext cx="11865493" cy="2232000"/>
            <a:chOff x="45776" y="2474109"/>
            <a:chExt cx="11865493" cy="2232000"/>
          </a:xfrm>
        </p:grpSpPr>
        <p:sp>
          <p:nvSpPr>
            <p:cNvPr id="7719" name="Google Shape;7719;g1dff426b600_0_595"/>
            <p:cNvSpPr txBox="1"/>
            <p:nvPr/>
          </p:nvSpPr>
          <p:spPr>
            <a:xfrm>
              <a:off x="45776" y="3115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20" name="Google Shape;7720;g1dff426b600_0_595"/>
            <p:cNvSpPr txBox="1"/>
            <p:nvPr/>
          </p:nvSpPr>
          <p:spPr>
            <a:xfrm>
              <a:off x="1540869" y="2474109"/>
              <a:ext cx="10370400" cy="2232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700">
                  <a:solidFill>
                    <a:schemeClr val="dk1"/>
                  </a:solidFill>
                  <a:latin typeface="Calibri"/>
                  <a:ea typeface="Calibri"/>
                  <a:cs typeface="Calibri"/>
                  <a:sym typeface="Calibri"/>
                </a:rPr>
                <a:t>Art. 38</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1" lang="pt-BR" sz="1700">
                  <a:solidFill>
                    <a:schemeClr val="dk1"/>
                  </a:solidFill>
                  <a:latin typeface="Calibri"/>
                  <a:ea typeface="Calibri"/>
                  <a:cs typeface="Calibri"/>
                  <a:sym typeface="Calibri"/>
                </a:rPr>
                <a:t>Para</a:t>
              </a:r>
              <a:r>
                <a:rPr b="1" lang="pt-BR" sz="1700">
                  <a:solidFill>
                    <a:srgbClr val="0000FF"/>
                  </a:solidFill>
                  <a:latin typeface="Calibri"/>
                  <a:ea typeface="Calibri"/>
                  <a:cs typeface="Calibri"/>
                  <a:sym typeface="Calibri"/>
                </a:rPr>
                <a:t> a coordenação de programa de extensão, cadastrado de acordo com regulamentação específica aprovada pelo Conselho Superior, o servidor docente computará, em sua carga horária semanal de trabalho, até seis horas, limitado a dois programas de extensão por período.</a:t>
              </a:r>
              <a:endParaRPr b="1" sz="1700">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sz="1700">
                  <a:solidFill>
                    <a:srgbClr val="0000FF"/>
                  </a:solidFill>
                  <a:latin typeface="Calibri"/>
                  <a:ea typeface="Calibri"/>
                  <a:cs typeface="Calibri"/>
                  <a:sym typeface="Calibri"/>
                </a:rPr>
                <a:t>§1º. Para a coordenação dos programas de extensão, será computada na carga horária docente até 2 horas semanais para cada 40 horas de ações de extensão, respeitados os limites estabelecidos no caput deste artigo.</a:t>
              </a:r>
              <a:endParaRPr b="1" sz="1700">
                <a:solidFill>
                  <a:srgbClr val="0000FF"/>
                </a:solidFill>
                <a:latin typeface="Calibri"/>
                <a:ea typeface="Calibri"/>
                <a:cs typeface="Calibri"/>
                <a:sym typeface="Calibri"/>
              </a:endParaRPr>
            </a:p>
            <a:p>
              <a:pPr indent="452603" lvl="0" marL="97853" rtl="0" algn="just">
                <a:spcBef>
                  <a:spcPts val="0"/>
                </a:spcBef>
                <a:spcAft>
                  <a:spcPts val="0"/>
                </a:spcAft>
                <a:buSzPts val="1100"/>
                <a:buNone/>
              </a:pPr>
              <a:r>
                <a:rPr b="1" lang="pt-BR" sz="1700">
                  <a:solidFill>
                    <a:srgbClr val="0000FF"/>
                  </a:solidFill>
                  <a:latin typeface="Calibri"/>
                  <a:ea typeface="Calibri"/>
                  <a:cs typeface="Calibri"/>
                  <a:sym typeface="Calibri"/>
                </a:rPr>
                <a:t> §2º. As atuações do coordenador das ações de extensão dentro de um programa (cursos, projetos e eventos) não serão pontuadas cumulativamente.</a:t>
              </a:r>
              <a:r>
                <a:rPr b="1" lang="pt-BR" sz="1900">
                  <a:solidFill>
                    <a:srgbClr val="0000FF"/>
                  </a:solidFill>
                  <a:latin typeface="Calibri"/>
                  <a:ea typeface="Calibri"/>
                  <a:cs typeface="Calibri"/>
                  <a:sym typeface="Calibri"/>
                </a:rPr>
                <a:t> </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21" name="Google Shape;7721;g1dff426b600_0_595"/>
          <p:cNvGrpSpPr/>
          <p:nvPr/>
        </p:nvGrpSpPr>
        <p:grpSpPr>
          <a:xfrm>
            <a:off x="70903" y="5646513"/>
            <a:ext cx="11880468" cy="467100"/>
            <a:chOff x="45776" y="3973141"/>
            <a:chExt cx="11880468" cy="467100"/>
          </a:xfrm>
        </p:grpSpPr>
        <p:sp>
          <p:nvSpPr>
            <p:cNvPr id="7722" name="Google Shape;7722;g1dff426b600_0_59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723" name="Google Shape;7723;g1dff426b600_0_595"/>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8" name="Shape 7728"/>
        <p:cNvGrpSpPr/>
        <p:nvPr/>
      </p:nvGrpSpPr>
      <p:grpSpPr>
        <a:xfrm>
          <a:off x="0" y="0"/>
          <a:ext cx="0" cy="0"/>
          <a:chOff x="0" y="0"/>
          <a:chExt cx="0" cy="0"/>
        </a:xfrm>
      </p:grpSpPr>
      <p:sp>
        <p:nvSpPr>
          <p:cNvPr id="7729" name="Google Shape;7729;g1dff426b600_0_61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730" name="Google Shape;7730;g1dff426b600_0_61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731" name="Google Shape;7731;g1dff426b600_0_61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732" name="Google Shape;7732;g1dff426b600_0_61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733" name="Google Shape;7733;g1dff426b600_0_61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734" name="Google Shape;7734;g1dff426b600_0_61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735" name="Google Shape;7735;g1dff426b600_0_61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736" name="Google Shape;7736;g1dff426b600_0_61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7737" name="Google Shape;7737;g1dff426b600_0_614"/>
          <p:cNvGrpSpPr/>
          <p:nvPr/>
        </p:nvGrpSpPr>
        <p:grpSpPr>
          <a:xfrm>
            <a:off x="70903" y="3409366"/>
            <a:ext cx="11865543" cy="1246800"/>
            <a:chOff x="45776" y="2796834"/>
            <a:chExt cx="11865543" cy="1246800"/>
          </a:xfrm>
        </p:grpSpPr>
        <p:sp>
          <p:nvSpPr>
            <p:cNvPr id="7738" name="Google Shape;7738;g1dff426b600_0_614"/>
            <p:cNvSpPr txBox="1"/>
            <p:nvPr/>
          </p:nvSpPr>
          <p:spPr>
            <a:xfrm>
              <a:off x="45776" y="3115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39" name="Google Shape;7739;g1dff426b600_0_614"/>
            <p:cNvSpPr txBox="1"/>
            <p:nvPr/>
          </p:nvSpPr>
          <p:spPr>
            <a:xfrm>
              <a:off x="1540919" y="2796834"/>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a:t>
              </a:r>
              <a:r>
                <a:rPr b="1" lang="pt-BR" sz="1900">
                  <a:solidFill>
                    <a:schemeClr val="dk1"/>
                  </a:solidFill>
                  <a:latin typeface="Calibri"/>
                  <a:ea typeface="Calibri"/>
                  <a:cs typeface="Calibri"/>
                  <a:sym typeface="Calibri"/>
                </a:rPr>
                <a:t>8 (oito) pontos, </a:t>
              </a:r>
              <a:r>
                <a:rPr b="1" lang="pt-BR" sz="1900">
                  <a:solidFill>
                    <a:srgbClr val="0000FF"/>
                  </a:solidFill>
                  <a:latin typeface="Calibri"/>
                  <a:ea typeface="Calibri"/>
                  <a:cs typeface="Calibri"/>
                  <a:sym typeface="Calibri"/>
                </a:rPr>
                <a:t>limitado a 2 (dois) projetos.  </a:t>
              </a:r>
              <a:r>
                <a:rPr b="1" lang="pt-BR" sz="1900">
                  <a:solidFill>
                    <a:srgbClr val="0000FF"/>
                  </a:solidFill>
                  <a:latin typeface="Calibri"/>
                  <a:ea typeface="Calibri"/>
                  <a:cs typeface="Calibri"/>
                  <a:sym typeface="Calibri"/>
                </a:rPr>
                <a:t> </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40" name="Google Shape;7740;g1dff426b600_0_614"/>
          <p:cNvGrpSpPr/>
          <p:nvPr/>
        </p:nvGrpSpPr>
        <p:grpSpPr>
          <a:xfrm>
            <a:off x="70903" y="5646513"/>
            <a:ext cx="11880468" cy="467100"/>
            <a:chOff x="45776" y="3973141"/>
            <a:chExt cx="11880468" cy="467100"/>
          </a:xfrm>
        </p:grpSpPr>
        <p:sp>
          <p:nvSpPr>
            <p:cNvPr id="7741" name="Google Shape;7741;g1dff426b600_0_61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742" name="Google Shape;7742;g1dff426b600_0_614"/>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Ampliar a atuação docente na extensão</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7" name="Shape 7747"/>
        <p:cNvGrpSpPr/>
        <p:nvPr/>
      </p:nvGrpSpPr>
      <p:grpSpPr>
        <a:xfrm>
          <a:off x="0" y="0"/>
          <a:ext cx="0" cy="0"/>
          <a:chOff x="0" y="0"/>
          <a:chExt cx="0" cy="0"/>
        </a:xfrm>
      </p:grpSpPr>
      <p:sp>
        <p:nvSpPr>
          <p:cNvPr id="7748" name="Google Shape;7748;g1dff426b600_0_63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749" name="Google Shape;7749;g1dff426b600_0_63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750" name="Google Shape;7750;g1dff426b600_0_63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751" name="Google Shape;7751;g1dff426b600_0_63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752" name="Google Shape;7752;g1dff426b600_0_63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753" name="Google Shape;7753;g1dff426b600_0_63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754" name="Google Shape;7754;g1dff426b600_0_63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755" name="Google Shape;7755;g1dff426b600_0_63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7756" name="Google Shape;7756;g1dff426b600_0_632"/>
          <p:cNvGrpSpPr/>
          <p:nvPr/>
        </p:nvGrpSpPr>
        <p:grpSpPr>
          <a:xfrm>
            <a:off x="70903" y="3409366"/>
            <a:ext cx="11865543" cy="1246800"/>
            <a:chOff x="45776" y="2796834"/>
            <a:chExt cx="11865543" cy="1246800"/>
          </a:xfrm>
        </p:grpSpPr>
        <p:sp>
          <p:nvSpPr>
            <p:cNvPr id="7757" name="Google Shape;7757;g1dff426b600_0_632"/>
            <p:cNvSpPr txBox="1"/>
            <p:nvPr/>
          </p:nvSpPr>
          <p:spPr>
            <a:xfrm>
              <a:off x="45776" y="3115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58" name="Google Shape;7758;g1dff426b600_0_632"/>
            <p:cNvSpPr txBox="1"/>
            <p:nvPr/>
          </p:nvSpPr>
          <p:spPr>
            <a:xfrm>
              <a:off x="1540919" y="2796834"/>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ação de extensão, de acordo com regulamentação específica aprovada pelo Conselho Superior, o servidor docente poderá computar, em sua carga horária semanal de trabalho, 8 (oito) pontos, </a:t>
              </a:r>
              <a:r>
                <a:rPr b="1" lang="pt-BR" sz="1900">
                  <a:solidFill>
                    <a:srgbClr val="0000FF"/>
                  </a:solidFill>
                  <a:latin typeface="Calibri"/>
                  <a:ea typeface="Calibri"/>
                  <a:cs typeface="Calibri"/>
                  <a:sym typeface="Calibri"/>
                </a:rPr>
                <a:t>limitado a 2 (duas) ações.   </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59" name="Google Shape;7759;g1dff426b600_0_632"/>
          <p:cNvGrpSpPr/>
          <p:nvPr/>
        </p:nvGrpSpPr>
        <p:grpSpPr>
          <a:xfrm>
            <a:off x="70903" y="5556834"/>
            <a:ext cx="11865493" cy="646500"/>
            <a:chOff x="45776" y="3883462"/>
            <a:chExt cx="11865493" cy="646500"/>
          </a:xfrm>
        </p:grpSpPr>
        <p:sp>
          <p:nvSpPr>
            <p:cNvPr id="7760" name="Google Shape;7760;g1dff426b600_0_63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761" name="Google Shape;7761;g1dff426b600_0_632"/>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Alteração do termo “projeto de extensão” por “ação de extensão”, para englobar os diferentes tipos de ação de extensão, de acordo com a regulamentação específica aprovada pelo Conselho Superior.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6" name="Shape 7766"/>
        <p:cNvGrpSpPr/>
        <p:nvPr/>
      </p:nvGrpSpPr>
      <p:grpSpPr>
        <a:xfrm>
          <a:off x="0" y="0"/>
          <a:ext cx="0" cy="0"/>
          <a:chOff x="0" y="0"/>
          <a:chExt cx="0" cy="0"/>
        </a:xfrm>
      </p:grpSpPr>
      <p:sp>
        <p:nvSpPr>
          <p:cNvPr id="7767" name="Google Shape;7767;g1dff426b600_0_65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768" name="Google Shape;7768;g1dff426b600_0_65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769" name="Google Shape;7769;g1dff426b600_0_65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770" name="Google Shape;7770;g1dff426b600_0_6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771" name="Google Shape;7771;g1dff426b600_0_65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772" name="Google Shape;7772;g1dff426b600_0_65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773" name="Google Shape;7773;g1dff426b600_0_65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774" name="Google Shape;7774;g1dff426b600_0_65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7775" name="Google Shape;7775;g1dff426b600_0_651"/>
          <p:cNvGrpSpPr/>
          <p:nvPr/>
        </p:nvGrpSpPr>
        <p:grpSpPr>
          <a:xfrm>
            <a:off x="70903" y="3409366"/>
            <a:ext cx="11865543" cy="1246800"/>
            <a:chOff x="45776" y="2796834"/>
            <a:chExt cx="11865543" cy="1246800"/>
          </a:xfrm>
        </p:grpSpPr>
        <p:sp>
          <p:nvSpPr>
            <p:cNvPr id="7776" name="Google Shape;7776;g1dff426b600_0_651"/>
            <p:cNvSpPr txBox="1"/>
            <p:nvPr/>
          </p:nvSpPr>
          <p:spPr>
            <a:xfrm>
              <a:off x="45776" y="3115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77" name="Google Shape;7777;g1dff426b600_0_651"/>
            <p:cNvSpPr txBox="1"/>
            <p:nvPr/>
          </p:nvSpPr>
          <p:spPr>
            <a:xfrm>
              <a:off x="1540919" y="2796834"/>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a:t>
              </a:r>
              <a:r>
                <a:rPr b="1" lang="pt-BR" sz="1900">
                  <a:solidFill>
                    <a:srgbClr val="0000FF"/>
                  </a:solidFill>
                  <a:latin typeface="Calibri"/>
                  <a:ea typeface="Calibri"/>
                  <a:cs typeface="Calibri"/>
                  <a:sym typeface="Calibri"/>
                </a:rPr>
                <a:t>  </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78" name="Google Shape;7778;g1dff426b600_0_651"/>
          <p:cNvGrpSpPr/>
          <p:nvPr/>
        </p:nvGrpSpPr>
        <p:grpSpPr>
          <a:xfrm>
            <a:off x="70903" y="5646513"/>
            <a:ext cx="11880468" cy="467100"/>
            <a:chOff x="45776" y="3973141"/>
            <a:chExt cx="11880468" cy="467100"/>
          </a:xfrm>
        </p:grpSpPr>
        <p:sp>
          <p:nvSpPr>
            <p:cNvPr id="7779" name="Google Shape;7779;g1dff426b600_0_65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780" name="Google Shape;7780;g1dff426b600_0_65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é necessário limitar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5" name="Shape 7785"/>
        <p:cNvGrpSpPr/>
        <p:nvPr/>
      </p:nvGrpSpPr>
      <p:grpSpPr>
        <a:xfrm>
          <a:off x="0" y="0"/>
          <a:ext cx="0" cy="0"/>
          <a:chOff x="0" y="0"/>
          <a:chExt cx="0" cy="0"/>
        </a:xfrm>
      </p:grpSpPr>
      <p:sp>
        <p:nvSpPr>
          <p:cNvPr id="7786" name="Google Shape;7786;p114"/>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787" name="Google Shape;7787;p11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788" name="Google Shape;7788;p11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789" name="Google Shape;7789;p11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790" name="Google Shape;7790;p114"/>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791" name="Google Shape;7791;p114"/>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792" name="Google Shape;7792;p11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7793" name="Google Shape;7793;p11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7794" name="Google Shape;7794;p114"/>
          <p:cNvGrpSpPr/>
          <p:nvPr/>
        </p:nvGrpSpPr>
        <p:grpSpPr>
          <a:xfrm>
            <a:off x="70903" y="3241391"/>
            <a:ext cx="11865543" cy="2077800"/>
            <a:chOff x="45776" y="2628859"/>
            <a:chExt cx="11865543" cy="2077800"/>
          </a:xfrm>
        </p:grpSpPr>
        <p:sp>
          <p:nvSpPr>
            <p:cNvPr id="7795" name="Google Shape;7795;p114"/>
            <p:cNvSpPr txBox="1"/>
            <p:nvPr/>
          </p:nvSpPr>
          <p:spPr>
            <a:xfrm>
              <a:off x="45776" y="343417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796" name="Google Shape;7796;p114"/>
            <p:cNvSpPr txBox="1"/>
            <p:nvPr/>
          </p:nvSpPr>
          <p:spPr>
            <a:xfrm>
              <a:off x="1540919" y="2628859"/>
              <a:ext cx="10370400" cy="2077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solidFill>
                  <a:schemeClr val="dk2"/>
                </a:solidFill>
              </a:endParaRPr>
            </a:p>
            <a:p>
              <a:pPr indent="0" lvl="0" marL="0" marR="0" rtl="0" algn="just">
                <a:spcBef>
                  <a:spcPts val="0"/>
                </a:spcBef>
                <a:spcAft>
                  <a:spcPts val="0"/>
                </a:spcAft>
                <a:buNone/>
              </a:pPr>
              <a:r>
                <a:rPr b="1" lang="pt-BR" sz="1800">
                  <a:solidFill>
                    <a:srgbClr val="0000FF"/>
                  </a:solidFill>
                  <a:latin typeface="Calibri"/>
                  <a:ea typeface="Calibri"/>
                  <a:cs typeface="Calibri"/>
                  <a:sym typeface="Calibri"/>
                </a:rPr>
                <a:t>Parágrafo único: Ao servidor docente coordenador de projeto de extensão para o cumprimento de suas atribuições, será atribuída ao Departamento de Áreas Acadêmicas, juntamente com o Colegiado de Áreas, por avaliação de necessidade, a responsabilidade da distribuição de no mínimo seis horas da carga horária de aulas semanais</a:t>
              </a:r>
              <a:endParaRPr b="1" sz="1800">
                <a:solidFill>
                  <a:srgbClr val="0000FF"/>
                </a:solidFill>
                <a:latin typeface="Calibri"/>
                <a:ea typeface="Calibri"/>
                <a:cs typeface="Calibri"/>
                <a:sym typeface="Calibri"/>
              </a:endParaRPr>
            </a:p>
          </p:txBody>
        </p:sp>
      </p:grpSp>
      <p:grpSp>
        <p:nvGrpSpPr>
          <p:cNvPr id="7797" name="Google Shape;7797;p114"/>
          <p:cNvGrpSpPr/>
          <p:nvPr/>
        </p:nvGrpSpPr>
        <p:grpSpPr>
          <a:xfrm>
            <a:off x="70903" y="5646513"/>
            <a:ext cx="11880468" cy="972321"/>
            <a:chOff x="45776" y="3973141"/>
            <a:chExt cx="11880468" cy="972321"/>
          </a:xfrm>
        </p:grpSpPr>
        <p:sp>
          <p:nvSpPr>
            <p:cNvPr id="7798" name="Google Shape;7798;p11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799" name="Google Shape;7799;p114"/>
            <p:cNvSpPr txBox="1"/>
            <p:nvPr/>
          </p:nvSpPr>
          <p:spPr>
            <a:xfrm>
              <a:off x="1555844" y="4022062"/>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De acordo com o item 7.7 da portaria 989 de 18 de novembro de 2020, "A instituição poderá dispensar os docentes em processo de capacitação, qualificação ou responsáveis por programas e projetos institucionais da carga horária, total ou parcialmente, mediante portaria específica do seu dirigente máximo."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4" name="Shape 7804"/>
        <p:cNvGrpSpPr/>
        <p:nvPr/>
      </p:nvGrpSpPr>
      <p:grpSpPr>
        <a:xfrm>
          <a:off x="0" y="0"/>
          <a:ext cx="0" cy="0"/>
          <a:chOff x="0" y="0"/>
          <a:chExt cx="0" cy="0"/>
        </a:xfrm>
      </p:grpSpPr>
      <p:sp>
        <p:nvSpPr>
          <p:cNvPr id="7805" name="Google Shape;7805;g1dff426b600_0_67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806" name="Google Shape;7806;g1dff426b600_0_6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807" name="Google Shape;7807;g1dff426b600_0_6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808" name="Google Shape;7808;g1dff426b600_0_6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809" name="Google Shape;7809;g1dff426b600_0_67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810" name="Google Shape;7810;g1dff426b600_0_67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811" name="Google Shape;7811;g1dff426b600_0_6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812" name="Google Shape;7812;g1dff426b600_0_67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7813" name="Google Shape;7813;g1dff426b600_0_672"/>
          <p:cNvGrpSpPr/>
          <p:nvPr/>
        </p:nvGrpSpPr>
        <p:grpSpPr>
          <a:xfrm>
            <a:off x="70903" y="3409366"/>
            <a:ext cx="11865543" cy="1539300"/>
            <a:chOff x="45776" y="2796834"/>
            <a:chExt cx="11865543" cy="1539300"/>
          </a:xfrm>
        </p:grpSpPr>
        <p:sp>
          <p:nvSpPr>
            <p:cNvPr id="7814" name="Google Shape;7814;g1dff426b600_0_672"/>
            <p:cNvSpPr txBox="1"/>
            <p:nvPr/>
          </p:nvSpPr>
          <p:spPr>
            <a:xfrm>
              <a:off x="45776" y="3115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815" name="Google Shape;7815;g1dff426b600_0_672"/>
            <p:cNvSpPr txBox="1"/>
            <p:nvPr/>
          </p:nvSpPr>
          <p:spPr>
            <a:xfrm>
              <a:off x="1540919" y="2796834"/>
              <a:ext cx="10370400" cy="153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Autoria/Coordenação </a:t>
              </a:r>
              <a:r>
                <a:rPr b="1" lang="pt-BR" sz="1900">
                  <a:solidFill>
                    <a:srgbClr val="0000FF"/>
                  </a:solidFill>
                  <a:latin typeface="Calibri"/>
                  <a:ea typeface="Calibri"/>
                  <a:cs typeface="Calibri"/>
                  <a:sym typeface="Calibri"/>
                </a:rPr>
                <a:t>de Programas/Ações/ Projetos de Extensão</a:t>
              </a:r>
              <a:r>
                <a:rPr b="1" lang="pt-BR" sz="1900">
                  <a:solidFill>
                    <a:schemeClr val="dk1"/>
                  </a:solidFill>
                  <a:latin typeface="Calibri"/>
                  <a:ea typeface="Calibri"/>
                  <a:cs typeface="Calibri"/>
                  <a:sym typeface="Calibri"/>
                </a:rPr>
                <a:t>, de acordo com regulamentação específica aprovada pelo Conselho Superior, o docente poderá computar em sua carga horária semanal de trabalho a</a:t>
              </a:r>
              <a:r>
                <a:rPr b="1" lang="pt-BR" sz="1900">
                  <a:solidFill>
                    <a:srgbClr val="0000FF"/>
                  </a:solidFill>
                  <a:latin typeface="Calibri"/>
                  <a:ea typeface="Calibri"/>
                  <a:cs typeface="Calibri"/>
                  <a:sym typeface="Calibri"/>
                </a:rPr>
                <a:t>té 12h (doze horas), sendo que as atividades devem ser comprovadas.</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816" name="Google Shape;7816;g1dff426b600_0_672"/>
          <p:cNvGrpSpPr/>
          <p:nvPr/>
        </p:nvGrpSpPr>
        <p:grpSpPr>
          <a:xfrm>
            <a:off x="70903" y="5556834"/>
            <a:ext cx="11865493" cy="646500"/>
            <a:chOff x="45776" y="3883462"/>
            <a:chExt cx="11865493" cy="646500"/>
          </a:xfrm>
        </p:grpSpPr>
        <p:sp>
          <p:nvSpPr>
            <p:cNvPr id="7817" name="Google Shape;7817;g1dff426b600_0_6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818" name="Google Shape;7818;g1dff426b600_0_672"/>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 destinação de até 12h (doze horas) justifica-se pelo leque de demandas que gera a autoria/coordenação de programas/ações/ projetos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3" name="Shape 7823"/>
        <p:cNvGrpSpPr/>
        <p:nvPr/>
      </p:nvGrpSpPr>
      <p:grpSpPr>
        <a:xfrm>
          <a:off x="0" y="0"/>
          <a:ext cx="0" cy="0"/>
          <a:chOff x="0" y="0"/>
          <a:chExt cx="0" cy="0"/>
        </a:xfrm>
      </p:grpSpPr>
      <p:sp>
        <p:nvSpPr>
          <p:cNvPr id="7824" name="Google Shape;7824;g1dff426b600_0_69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825" name="Google Shape;7825;g1dff426b600_0_69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826" name="Google Shape;7826;g1dff426b600_0_69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827" name="Google Shape;7827;g1dff426b600_0_69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828" name="Google Shape;7828;g1dff426b600_0_69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829" name="Google Shape;7829;g1dff426b600_0_69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autoria/coordenação de projeto de extensão, de acordo com regulamentação específica aprovada pelo Conselho Superior, o servidor docente poderá computar, em sua carga horária semanal de trabalho, 8 (oito) pontos, limitado a 1 (um) projeto.  </a:t>
            </a:r>
            <a:endParaRPr/>
          </a:p>
        </p:txBody>
      </p:sp>
      <p:sp>
        <p:nvSpPr>
          <p:cNvPr id="7830" name="Google Shape;7830;g1dff426b600_0_69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831" name="Google Shape;7831;g1dff426b600_0_69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7832" name="Google Shape;7832;g1dff426b600_0_692"/>
          <p:cNvGrpSpPr/>
          <p:nvPr/>
        </p:nvGrpSpPr>
        <p:grpSpPr>
          <a:xfrm>
            <a:off x="70903" y="3409366"/>
            <a:ext cx="11865543" cy="1246800"/>
            <a:chOff x="45776" y="2796834"/>
            <a:chExt cx="11865543" cy="1246800"/>
          </a:xfrm>
        </p:grpSpPr>
        <p:sp>
          <p:nvSpPr>
            <p:cNvPr id="7833" name="Google Shape;7833;g1dff426b600_0_692"/>
            <p:cNvSpPr txBox="1"/>
            <p:nvPr/>
          </p:nvSpPr>
          <p:spPr>
            <a:xfrm>
              <a:off x="45776" y="3115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834" name="Google Shape;7834;g1dff426b600_0_692"/>
            <p:cNvSpPr txBox="1"/>
            <p:nvPr/>
          </p:nvSpPr>
          <p:spPr>
            <a:xfrm>
              <a:off x="1540919" y="2796834"/>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 Para a autoria/coordenação de programa ou projeto de extensão, de acordo com regulamentação específica aprovada pelo Conselho Superior, o servidor docente computará, em sua carga horária semanal de trabalho, 8 (pontos) pontos, limitado a </a:t>
              </a:r>
              <a:r>
                <a:rPr b="1" lang="pt-BR" sz="1900">
                  <a:solidFill>
                    <a:srgbClr val="0000FF"/>
                  </a:solidFill>
                  <a:latin typeface="Calibri"/>
                  <a:ea typeface="Calibri"/>
                  <a:cs typeface="Calibri"/>
                  <a:sym typeface="Calibri"/>
                </a:rPr>
                <a:t>10 (dez) projetos</a:t>
              </a:r>
              <a:r>
                <a:rPr b="1" lang="pt-BR" sz="1900">
                  <a:solidFill>
                    <a:schemeClr val="dk1"/>
                  </a:solidFill>
                  <a:latin typeface="Calibri"/>
                  <a:ea typeface="Calibri"/>
                  <a:cs typeface="Calibri"/>
                  <a:sym typeface="Calibri"/>
                </a:rPr>
                <a:t>.</a:t>
              </a:r>
              <a:endParaRPr b="1"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835" name="Google Shape;7835;g1dff426b600_0_692"/>
          <p:cNvGrpSpPr/>
          <p:nvPr/>
        </p:nvGrpSpPr>
        <p:grpSpPr>
          <a:xfrm>
            <a:off x="70903" y="5556834"/>
            <a:ext cx="11865493" cy="646500"/>
            <a:chOff x="45776" y="3883462"/>
            <a:chExt cx="11865493" cy="646500"/>
          </a:xfrm>
        </p:grpSpPr>
        <p:sp>
          <p:nvSpPr>
            <p:cNvPr id="7836" name="Google Shape;7836;g1dff426b600_0_69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837" name="Google Shape;7837;g1dff426b600_0_692"/>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Aumentar o limite pois vários professores desenvolvem mais de um projeto e extensão e também pensando na curricularização da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2" name="Shape 7842"/>
        <p:cNvGrpSpPr/>
        <p:nvPr/>
      </p:nvGrpSpPr>
      <p:grpSpPr>
        <a:xfrm>
          <a:off x="0" y="0"/>
          <a:ext cx="0" cy="0"/>
          <a:chOff x="0" y="0"/>
          <a:chExt cx="0" cy="0"/>
        </a:xfrm>
      </p:grpSpPr>
      <p:sp>
        <p:nvSpPr>
          <p:cNvPr id="7843" name="Google Shape;7843;p115"/>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844" name="Google Shape;7844;p11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845" name="Google Shape;7845;p11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846" name="Google Shape;7846;p1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847" name="Google Shape;7847;p11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848" name="Google Shape;7848;p115"/>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849" name="Google Shape;7849;p11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7850" name="Google Shape;7850;p11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7851" name="Google Shape;7851;p115"/>
          <p:cNvGrpSpPr/>
          <p:nvPr/>
        </p:nvGrpSpPr>
        <p:grpSpPr>
          <a:xfrm>
            <a:off x="154178" y="4238109"/>
            <a:ext cx="11880468" cy="923400"/>
            <a:chOff x="45776" y="3831562"/>
            <a:chExt cx="11880468" cy="923400"/>
          </a:xfrm>
        </p:grpSpPr>
        <p:sp>
          <p:nvSpPr>
            <p:cNvPr id="7852" name="Google Shape;7852;p11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853" name="Google Shape;7853;p115"/>
            <p:cNvSpPr txBox="1"/>
            <p:nvPr/>
          </p:nvSpPr>
          <p:spPr>
            <a:xfrm>
              <a:off x="1555844" y="3831562"/>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É muito difícil identificar o orientador em ação de extensão, cuja atividade já não envolva orientar estudantes. Se permanecer, vai gerar duplicidade de pontuação. Se permanecer, não aumentar a pontuação, mas reduzir para 1 ponto.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8" name="Shape 7858"/>
        <p:cNvGrpSpPr/>
        <p:nvPr/>
      </p:nvGrpSpPr>
      <p:grpSpPr>
        <a:xfrm>
          <a:off x="0" y="0"/>
          <a:ext cx="0" cy="0"/>
          <a:chOff x="0" y="0"/>
          <a:chExt cx="0" cy="0"/>
        </a:xfrm>
      </p:grpSpPr>
      <p:sp>
        <p:nvSpPr>
          <p:cNvPr id="7859" name="Google Shape;7859;g1dff426b600_0_71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860" name="Google Shape;7860;g1dff426b600_0_71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861" name="Google Shape;7861;g1dff426b600_0_71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862" name="Google Shape;7862;g1dff426b600_0_7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863" name="Google Shape;7863;g1dff426b600_0_71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864" name="Google Shape;7864;g1dff426b600_0_713"/>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865" name="Google Shape;7865;g1dff426b600_0_71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7866" name="Google Shape;7866;g1dff426b600_0_71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7867" name="Google Shape;7867;g1dff426b600_0_713"/>
          <p:cNvGrpSpPr/>
          <p:nvPr/>
        </p:nvGrpSpPr>
        <p:grpSpPr>
          <a:xfrm>
            <a:off x="154178" y="4379688"/>
            <a:ext cx="11880593" cy="467100"/>
            <a:chOff x="45776" y="3973141"/>
            <a:chExt cx="11880593" cy="467100"/>
          </a:xfrm>
        </p:grpSpPr>
        <p:sp>
          <p:nvSpPr>
            <p:cNvPr id="7868" name="Google Shape;7868;g1dff426b600_0_71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869" name="Google Shape;7869;g1dff426b600_0_713"/>
            <p:cNvSpPr txBox="1"/>
            <p:nvPr/>
          </p:nvSpPr>
          <p:spPr>
            <a:xfrm>
              <a:off x="1555969"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g1e0f3c47b18_0_41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826" name="Google Shape;826;g1e0f3c47b18_0_4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27" name="Google Shape;827;g1e0f3c47b18_0_4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28" name="Google Shape;828;g1e0f3c47b18_0_4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29" name="Google Shape;829;g1e0f3c47b18_0_418"/>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30" name="Google Shape;830;g1e0f3c47b18_0_418"/>
          <p:cNvSpPr txBox="1"/>
          <p:nvPr/>
        </p:nvSpPr>
        <p:spPr>
          <a:xfrm>
            <a:off x="1611539" y="1944571"/>
            <a:ext cx="10580400" cy="1680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O</a:t>
            </a:r>
            <a:r>
              <a:rPr b="0" i="0" lang="pt-BR" sz="1800" u="none" strike="noStrike">
                <a:solidFill>
                  <a:srgbClr val="959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800" u="none" strike="noStrike">
                <a:solidFill>
                  <a:srgbClr val="8F8F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600" u="none" strike="noStrike">
                <a:solidFill>
                  <a:srgbClr val="000000"/>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Aos doce</a:t>
            </a:r>
            <a:r>
              <a:rPr b="1" i="0" lang="pt-BR" sz="1600" u="none" strike="noStrike">
                <a:solidFill>
                  <a:srgbClr val="000000"/>
                </a:solidFill>
                <a:latin typeface="Calibri"/>
                <a:ea typeface="Calibri"/>
                <a:cs typeface="Calibri"/>
                <a:sym typeface="Calibri"/>
              </a:rPr>
              <a:t>ntes aos qua</a:t>
            </a:r>
            <a:r>
              <a:rPr b="0" i="0" lang="pt-BR" sz="1600" u="none" strike="noStrike">
                <a:solidFill>
                  <a:srgbClr val="000000"/>
                </a:solidFill>
                <a:latin typeface="Calibri"/>
                <a:ea typeface="Calibri"/>
                <a:cs typeface="Calibri"/>
                <a:sym typeface="Calibri"/>
              </a:rPr>
              <a:t>is se aplicam o regime de dedicação exclusiva (DE) permitir</a:t>
            </a:r>
            <a:r>
              <a:rPr b="0" i="0" lang="pt-BR" sz="1600" u="none" strike="noStrike">
                <a:solidFill>
                  <a:srgbClr val="101000"/>
                </a:solidFill>
                <a:latin typeface="Calibri"/>
                <a:ea typeface="Calibri"/>
                <a:cs typeface="Calibri"/>
                <a:sym typeface="Calibri"/>
              </a:rPr>
              <a:t>-</a:t>
            </a:r>
            <a:r>
              <a:rPr b="0" i="0" lang="pt-BR" sz="1600" u="none" strike="noStrike">
                <a:solidFill>
                  <a:srgbClr val="0F0F00"/>
                </a:solidFill>
                <a:latin typeface="Calibri"/>
                <a:ea typeface="Calibri"/>
                <a:cs typeface="Calibri"/>
                <a:sym typeface="Calibri"/>
              </a:rPr>
              <a:t>se</a:t>
            </a:r>
            <a:r>
              <a:rPr b="0" i="0" lang="pt-BR" sz="1600" u="none" strike="noStrike">
                <a:solidFill>
                  <a:srgbClr val="000000"/>
                </a:solidFill>
                <a:latin typeface="Calibri"/>
                <a:ea typeface="Calibri"/>
                <a:cs typeface="Calibri"/>
                <a:sym typeface="Calibri"/>
              </a:rPr>
              <a:t>-</a:t>
            </a:r>
            <a:r>
              <a:rPr b="0" i="0" lang="pt-BR" sz="1600" u="none" strike="noStrike">
                <a:solidFill>
                  <a:srgbClr val="4B4B00"/>
                </a:solidFill>
                <a:latin typeface="Calibri"/>
                <a:ea typeface="Calibri"/>
                <a:cs typeface="Calibri"/>
                <a:sym typeface="Calibri"/>
              </a:rPr>
              <a:t>á</a:t>
            </a:r>
            <a:r>
              <a:rPr b="0" i="0" lang="pt-BR" sz="1600" u="none" strike="noStrike">
                <a:solidFill>
                  <a:srgbClr val="000000"/>
                </a:solidFill>
                <a:latin typeface="Calibri"/>
                <a:ea typeface="Calibri"/>
                <a:cs typeface="Calibri"/>
                <a:sym typeface="Calibri"/>
              </a:rPr>
              <a:t>, nos termos da Lei no 11.784, de 2</a:t>
            </a:r>
            <a:r>
              <a:rPr b="0" i="1" lang="pt-BR" sz="1600" u="none" strike="noStrike">
                <a:solidFill>
                  <a:srgbClr val="000000"/>
                </a:solidFill>
                <a:latin typeface="Calibri"/>
                <a:ea typeface="Calibri"/>
                <a:cs typeface="Calibri"/>
                <a:sym typeface="Calibri"/>
              </a:rPr>
              <a:t>2/</a:t>
            </a:r>
            <a:r>
              <a:rPr b="0" i="0" lang="pt-BR" sz="1600" u="none" strike="noStrike">
                <a:solidFill>
                  <a:srgbClr val="000000"/>
                </a:solidFill>
                <a:latin typeface="Calibri"/>
                <a:ea typeface="Calibri"/>
                <a:cs typeface="Calibri"/>
                <a:sym typeface="Calibri"/>
              </a:rPr>
              <a:t>09</a:t>
            </a:r>
            <a:r>
              <a:rPr b="0" i="1" lang="pt-BR" sz="1600" u="none" strike="noStrike">
                <a:solidFill>
                  <a:srgbClr val="0000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2008</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6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600" u="none" strike="noStrike">
                <a:solidFill>
                  <a:srgbClr val="8A8A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6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p:txBody>
      </p:sp>
      <p:sp>
        <p:nvSpPr>
          <p:cNvPr id="831" name="Google Shape;831;g1e0f3c47b18_0_4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 </a:t>
            </a:r>
            <a:endParaRPr sz="2200">
              <a:solidFill>
                <a:srgbClr val="0000FF"/>
              </a:solidFill>
              <a:latin typeface="Calibri"/>
              <a:ea typeface="Calibri"/>
              <a:cs typeface="Calibri"/>
              <a:sym typeface="Calibri"/>
            </a:endParaRPr>
          </a:p>
        </p:txBody>
      </p:sp>
      <p:sp>
        <p:nvSpPr>
          <p:cNvPr id="832" name="Google Shape;832;g1e0f3c47b18_0_41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a:p>
        </p:txBody>
      </p:sp>
      <p:grpSp>
        <p:nvGrpSpPr>
          <p:cNvPr id="833" name="Google Shape;833;g1e0f3c47b18_0_418"/>
          <p:cNvGrpSpPr/>
          <p:nvPr/>
        </p:nvGrpSpPr>
        <p:grpSpPr>
          <a:xfrm>
            <a:off x="70900" y="3789975"/>
            <a:ext cx="12090600" cy="1693200"/>
            <a:chOff x="45773" y="3343491"/>
            <a:chExt cx="12090600" cy="1693200"/>
          </a:xfrm>
        </p:grpSpPr>
        <p:sp>
          <p:nvSpPr>
            <p:cNvPr id="834" name="Google Shape;834;g1e0f3c47b18_0_418"/>
            <p:cNvSpPr txBox="1"/>
            <p:nvPr/>
          </p:nvSpPr>
          <p:spPr>
            <a:xfrm>
              <a:off x="45773" y="397314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2200">
                  <a:solidFill>
                    <a:schemeClr val="dk1"/>
                  </a:solidFill>
                  <a:latin typeface="Century"/>
                  <a:ea typeface="Century"/>
                  <a:cs typeface="Century"/>
                  <a:sym typeface="Century"/>
                </a:rPr>
                <a:t>Caput</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35" name="Google Shape;835;g1e0f3c47b18_0_418"/>
            <p:cNvSpPr txBox="1"/>
            <p:nvPr/>
          </p:nvSpPr>
          <p:spPr>
            <a:xfrm>
              <a:off x="1555973" y="3343491"/>
              <a:ext cx="10580400" cy="169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900">
                  <a:solidFill>
                    <a:schemeClr val="dk1"/>
                  </a:solidFill>
                  <a:latin typeface="Calibri"/>
                  <a:ea typeface="Calibri"/>
                  <a:cs typeface="Calibri"/>
                  <a:sym typeface="Calibri"/>
                </a:rPr>
                <a:t>Art. 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700">
                  <a:solidFill>
                    <a:schemeClr val="dk1"/>
                  </a:solidFill>
                  <a:latin typeface="Calibri"/>
                  <a:ea typeface="Calibri"/>
                  <a:cs typeface="Calibri"/>
                  <a:sym typeface="Calibri"/>
                </a:rPr>
                <a:t>O docente da carreira de Ensino Básico, Técnico e Tecnológico será submetido a um dos seguintes regimes de trabalho: </a:t>
              </a:r>
              <a:endParaRPr sz="1700">
                <a:solidFill>
                  <a:schemeClr val="dk1"/>
                </a:solidFill>
                <a:latin typeface="Calibri"/>
                <a:ea typeface="Calibri"/>
                <a:cs typeface="Calibri"/>
                <a:sym typeface="Calibri"/>
              </a:endParaRPr>
            </a:p>
            <a:p>
              <a:pPr indent="408432" lvl="0" marL="121907" rtl="0" algn="l">
                <a:spcBef>
                  <a:spcPts val="0"/>
                </a:spcBef>
                <a:spcAft>
                  <a:spcPts val="0"/>
                </a:spcAft>
                <a:buClr>
                  <a:schemeClr val="dk2"/>
                </a:buClr>
                <a:buSzPts val="1100"/>
                <a:buFont typeface="Arial"/>
                <a:buNone/>
              </a:pPr>
              <a:r>
                <a:rPr lang="pt-BR" sz="1700">
                  <a:solidFill>
                    <a:srgbClr val="0000FF"/>
                  </a:solidFill>
                  <a:latin typeface="Calibri"/>
                  <a:ea typeface="Calibri"/>
                  <a:cs typeface="Calibri"/>
                  <a:sym typeface="Calibri"/>
                </a:rPr>
                <a:t>I. tempo parcial de 20 (vinte) horas semanais de trabalho; </a:t>
              </a:r>
              <a:endParaRPr sz="1700">
                <a:solidFill>
                  <a:srgbClr val="0000FF"/>
                </a:solidFill>
                <a:latin typeface="Calibri"/>
                <a:ea typeface="Calibri"/>
                <a:cs typeface="Calibri"/>
                <a:sym typeface="Calibri"/>
              </a:endParaRPr>
            </a:p>
            <a:p>
              <a:pPr indent="408432" lvl="0" marL="121907" rtl="0" algn="l">
                <a:spcBef>
                  <a:spcPts val="0"/>
                </a:spcBef>
                <a:spcAft>
                  <a:spcPts val="0"/>
                </a:spcAft>
                <a:buClr>
                  <a:schemeClr val="dk2"/>
                </a:buClr>
                <a:buSzPts val="1100"/>
                <a:buFont typeface="Arial"/>
                <a:buNone/>
              </a:pPr>
              <a:r>
                <a:rPr lang="pt-BR" sz="1700">
                  <a:solidFill>
                    <a:srgbClr val="0000FF"/>
                  </a:solidFill>
                  <a:latin typeface="Calibri"/>
                  <a:ea typeface="Calibri"/>
                  <a:cs typeface="Calibri"/>
                  <a:sym typeface="Calibri"/>
                </a:rPr>
                <a:t>II. tempo integral de 40 (quarenta) horas semanais de trabalho; </a:t>
              </a:r>
              <a:endParaRPr sz="1700">
                <a:solidFill>
                  <a:srgbClr val="0000FF"/>
                </a:solidFill>
                <a:latin typeface="Calibri"/>
                <a:ea typeface="Calibri"/>
                <a:cs typeface="Calibri"/>
                <a:sym typeface="Calibri"/>
              </a:endParaRPr>
            </a:p>
            <a:p>
              <a:pPr indent="408432" lvl="0" marL="121907" rtl="0" algn="l">
                <a:spcBef>
                  <a:spcPts val="0"/>
                </a:spcBef>
                <a:spcAft>
                  <a:spcPts val="0"/>
                </a:spcAft>
                <a:buSzPts val="1100"/>
                <a:buNone/>
              </a:pPr>
              <a:r>
                <a:rPr lang="pt-BR" sz="1700">
                  <a:solidFill>
                    <a:srgbClr val="0000FF"/>
                  </a:solidFill>
                  <a:latin typeface="Calibri"/>
                  <a:ea typeface="Calibri"/>
                  <a:cs typeface="Calibri"/>
                  <a:sym typeface="Calibri"/>
                </a:rPr>
                <a:t>III. dedicação exclusiva (DE), com obrigação de prestar 40 (quarenta) horas semanais de trabalho e impedimento de exercício de outra atividade remunerada, pública ou privada.</a:t>
              </a:r>
              <a:endParaRPr sz="1700">
                <a:solidFill>
                  <a:srgbClr val="0000FF"/>
                </a:solidFill>
                <a:latin typeface="Calibri"/>
                <a:ea typeface="Calibri"/>
                <a:cs typeface="Calibri"/>
                <a:sym typeface="Calibri"/>
              </a:endParaRPr>
            </a:p>
          </p:txBody>
        </p:sp>
      </p:grpSp>
      <p:grpSp>
        <p:nvGrpSpPr>
          <p:cNvPr id="836" name="Google Shape;836;g1e0f3c47b18_0_418"/>
          <p:cNvGrpSpPr/>
          <p:nvPr/>
        </p:nvGrpSpPr>
        <p:grpSpPr>
          <a:xfrm>
            <a:off x="86052" y="5647675"/>
            <a:ext cx="12090986" cy="831000"/>
            <a:chOff x="60926" y="3364713"/>
            <a:chExt cx="11895893" cy="831000"/>
          </a:xfrm>
        </p:grpSpPr>
        <p:sp>
          <p:nvSpPr>
            <p:cNvPr id="837" name="Google Shape;837;g1e0f3c47b18_0_418"/>
            <p:cNvSpPr txBox="1"/>
            <p:nvPr/>
          </p:nvSpPr>
          <p:spPr>
            <a:xfrm>
              <a:off x="60926" y="35466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38" name="Google Shape;838;g1e0f3c47b18_0_418"/>
            <p:cNvSpPr txBox="1"/>
            <p:nvPr/>
          </p:nvSpPr>
          <p:spPr>
            <a:xfrm>
              <a:off x="1586419" y="3364713"/>
              <a:ext cx="10370400" cy="83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Necessário atualizar este dispositivo com a legislação ampla vigente, bem como eliminar a restrição de atuação dos docentes de 20h em apenas um turno de trabalho, de forma que possam atender às demandas de nossos cursos ofertados em regime integral e também no turno noturno.</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4" name="Shape 7874"/>
        <p:cNvGrpSpPr/>
        <p:nvPr/>
      </p:nvGrpSpPr>
      <p:grpSpPr>
        <a:xfrm>
          <a:off x="0" y="0"/>
          <a:ext cx="0" cy="0"/>
          <a:chOff x="0" y="0"/>
          <a:chExt cx="0" cy="0"/>
        </a:xfrm>
      </p:grpSpPr>
      <p:sp>
        <p:nvSpPr>
          <p:cNvPr id="7875" name="Google Shape;7875;p11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876" name="Google Shape;7876;p11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877" name="Google Shape;7877;p11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878" name="Google Shape;7878;p1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879" name="Google Shape;7879;p11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880" name="Google Shape;7880;p116"/>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881" name="Google Shape;7881;p11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882" name="Google Shape;7882;p11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7883" name="Google Shape;7883;p116"/>
          <p:cNvGrpSpPr/>
          <p:nvPr/>
        </p:nvGrpSpPr>
        <p:grpSpPr>
          <a:xfrm>
            <a:off x="70903" y="3452691"/>
            <a:ext cx="11880468" cy="1246800"/>
            <a:chOff x="45776" y="2840159"/>
            <a:chExt cx="11880468" cy="1246800"/>
          </a:xfrm>
        </p:grpSpPr>
        <p:sp>
          <p:nvSpPr>
            <p:cNvPr id="7884" name="Google Shape;7884;p116"/>
            <p:cNvSpPr txBox="1"/>
            <p:nvPr/>
          </p:nvSpPr>
          <p:spPr>
            <a:xfrm>
              <a:off x="45776" y="327781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885" name="Google Shape;7885;p116"/>
            <p:cNvSpPr txBox="1"/>
            <p:nvPr/>
          </p:nvSpPr>
          <p:spPr>
            <a:xfrm>
              <a:off x="1555844" y="2840159"/>
              <a:ext cx="10370400" cy="1246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a:t>
              </a:r>
              <a:r>
                <a:rPr b="1" lang="pt-BR" sz="1900">
                  <a:solidFill>
                    <a:srgbClr val="0000FF"/>
                  </a:solidFill>
                  <a:latin typeface="Calibri"/>
                  <a:ea typeface="Calibri"/>
                  <a:cs typeface="Calibri"/>
                  <a:sym typeface="Calibri"/>
                </a:rPr>
                <a:t>10 (dez) pontos</a:t>
              </a:r>
              <a:r>
                <a:rPr b="1" lang="pt-BR" sz="1900">
                  <a:solidFill>
                    <a:schemeClr val="dk1"/>
                  </a:solidFill>
                  <a:latin typeface="Calibri"/>
                  <a:ea typeface="Calibri"/>
                  <a:cs typeface="Calibri"/>
                  <a:sym typeface="Calibri"/>
                </a:rPr>
                <a:t>, limitado a 1 (um) projeto. </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886" name="Google Shape;7886;p116"/>
          <p:cNvGrpSpPr/>
          <p:nvPr/>
        </p:nvGrpSpPr>
        <p:grpSpPr>
          <a:xfrm>
            <a:off x="70903" y="5646513"/>
            <a:ext cx="11880603" cy="467175"/>
            <a:chOff x="45776" y="3973141"/>
            <a:chExt cx="11880603" cy="467175"/>
          </a:xfrm>
        </p:grpSpPr>
        <p:sp>
          <p:nvSpPr>
            <p:cNvPr id="7887" name="Google Shape;7887;p11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888" name="Google Shape;7888;p11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3" name="Shape 7893"/>
        <p:cNvGrpSpPr/>
        <p:nvPr/>
      </p:nvGrpSpPr>
      <p:grpSpPr>
        <a:xfrm>
          <a:off x="0" y="0"/>
          <a:ext cx="0" cy="0"/>
          <a:chOff x="0" y="0"/>
          <a:chExt cx="0" cy="0"/>
        </a:xfrm>
      </p:grpSpPr>
      <p:sp>
        <p:nvSpPr>
          <p:cNvPr id="7894" name="Google Shape;7894;g1dff426b600_0_72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895" name="Google Shape;7895;g1dff426b600_0_72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896" name="Google Shape;7896;g1dff426b600_0_72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897" name="Google Shape;7897;g1dff426b600_0_72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898" name="Google Shape;7898;g1dff426b600_0_72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899" name="Google Shape;7899;g1dff426b600_0_72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900" name="Google Shape;7900;g1dff426b600_0_72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901" name="Google Shape;7901;g1dff426b600_0_72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7902" name="Google Shape;7902;g1dff426b600_0_729"/>
          <p:cNvGrpSpPr/>
          <p:nvPr/>
        </p:nvGrpSpPr>
        <p:grpSpPr>
          <a:xfrm>
            <a:off x="70903" y="3452691"/>
            <a:ext cx="11880468" cy="1246800"/>
            <a:chOff x="45776" y="2840159"/>
            <a:chExt cx="11880468" cy="1246800"/>
          </a:xfrm>
        </p:grpSpPr>
        <p:sp>
          <p:nvSpPr>
            <p:cNvPr id="7903" name="Google Shape;7903;g1dff426b600_0_729"/>
            <p:cNvSpPr txBox="1"/>
            <p:nvPr/>
          </p:nvSpPr>
          <p:spPr>
            <a:xfrm>
              <a:off x="45776" y="32778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904" name="Google Shape;7904;g1dff426b600_0_729"/>
            <p:cNvSpPr txBox="1"/>
            <p:nvPr/>
          </p:nvSpPr>
          <p:spPr>
            <a:xfrm>
              <a:off x="1555844" y="284015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rgbClr val="0000FF"/>
                  </a:solidFill>
                  <a:latin typeface="Calibri"/>
                  <a:ea typeface="Calibri"/>
                  <a:cs typeface="Calibri"/>
                  <a:sym typeface="Calibri"/>
                </a:rPr>
                <a:t>Para a coordenação do projeto de extensão, cadastrado de acordo com regulamentação específica aprovada pelo Conselho Superior, o servidor docente computará, em sua carga horária semanal de trabalho até 6 horas, limitado a dois projetos por período</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05" name="Google Shape;7905;g1dff426b600_0_729"/>
          <p:cNvGrpSpPr/>
          <p:nvPr/>
        </p:nvGrpSpPr>
        <p:grpSpPr>
          <a:xfrm>
            <a:off x="70903" y="5646513"/>
            <a:ext cx="11880468" cy="467100"/>
            <a:chOff x="45776" y="3973141"/>
            <a:chExt cx="11880468" cy="467100"/>
          </a:xfrm>
        </p:grpSpPr>
        <p:sp>
          <p:nvSpPr>
            <p:cNvPr id="7906" name="Google Shape;7906;g1dff426b600_0_72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907" name="Google Shape;7907;g1dff426b600_0_72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 </a:t>
              </a:r>
              <a:r>
                <a:rPr lang="pt-BR" sz="1800">
                  <a:solidFill>
                    <a:srgbClr val="A64D79"/>
                  </a:solidFill>
                  <a:latin typeface="Calibri"/>
                  <a:ea typeface="Calibri"/>
                  <a:cs typeface="Calibri"/>
                  <a:sym typeface="Calibri"/>
                </a:rPr>
                <a:t>Verificar se essa proposta não se adequa melhor ao artigo 38</a:t>
              </a:r>
              <a:endParaRPr sz="1800">
                <a:solidFill>
                  <a:srgbClr val="A64D79"/>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2" name="Shape 7912"/>
        <p:cNvGrpSpPr/>
        <p:nvPr/>
      </p:nvGrpSpPr>
      <p:grpSpPr>
        <a:xfrm>
          <a:off x="0" y="0"/>
          <a:ext cx="0" cy="0"/>
          <a:chOff x="0" y="0"/>
          <a:chExt cx="0" cy="0"/>
        </a:xfrm>
      </p:grpSpPr>
      <p:sp>
        <p:nvSpPr>
          <p:cNvPr id="7913" name="Google Shape;7913;g1dff426b600_0_74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914" name="Google Shape;7914;g1dff426b600_0_74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915" name="Google Shape;7915;g1dff426b600_0_74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916" name="Google Shape;7916;g1dff426b600_0_74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917" name="Google Shape;7917;g1dff426b600_0_74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918" name="Google Shape;7918;g1dff426b600_0_74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919" name="Google Shape;7919;g1dff426b600_0_74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920" name="Google Shape;7920;g1dff426b600_0_748"/>
          <p:cNvSpPr txBox="1"/>
          <p:nvPr/>
        </p:nvSpPr>
        <p:spPr>
          <a:xfrm>
            <a:off x="6289874" y="1305000"/>
            <a:ext cx="4016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 Goiânia DAA II e Uruaçu</a:t>
            </a:r>
            <a:endParaRPr sz="2200">
              <a:solidFill>
                <a:schemeClr val="dk1"/>
              </a:solidFill>
              <a:latin typeface="Calibri"/>
              <a:ea typeface="Calibri"/>
              <a:cs typeface="Calibri"/>
              <a:sym typeface="Calibri"/>
            </a:endParaRPr>
          </a:p>
        </p:txBody>
      </p:sp>
      <p:grpSp>
        <p:nvGrpSpPr>
          <p:cNvPr id="7921" name="Google Shape;7921;g1dff426b600_0_748"/>
          <p:cNvGrpSpPr/>
          <p:nvPr/>
        </p:nvGrpSpPr>
        <p:grpSpPr>
          <a:xfrm>
            <a:off x="70903" y="3452691"/>
            <a:ext cx="11880468" cy="1246800"/>
            <a:chOff x="45776" y="2840159"/>
            <a:chExt cx="11880468" cy="1246800"/>
          </a:xfrm>
        </p:grpSpPr>
        <p:sp>
          <p:nvSpPr>
            <p:cNvPr id="7922" name="Google Shape;7922;g1dff426b600_0_748"/>
            <p:cNvSpPr txBox="1"/>
            <p:nvPr/>
          </p:nvSpPr>
          <p:spPr>
            <a:xfrm>
              <a:off x="45776" y="32778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923" name="Google Shape;7923;g1dff426b600_0_748"/>
            <p:cNvSpPr txBox="1"/>
            <p:nvPr/>
          </p:nvSpPr>
          <p:spPr>
            <a:xfrm>
              <a:off x="1555844" y="284015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a:t>
              </a:r>
              <a:r>
                <a:rPr b="1" lang="pt-BR" sz="1900">
                  <a:solidFill>
                    <a:srgbClr val="0000FF"/>
                  </a:solidFill>
                  <a:latin typeface="Calibri"/>
                  <a:ea typeface="Calibri"/>
                  <a:cs typeface="Calibri"/>
                  <a:sym typeface="Calibri"/>
                </a:rPr>
                <a:t>10 (dez) pontos</a:t>
              </a:r>
              <a:r>
                <a:rPr b="1" lang="pt-BR" sz="1900">
                  <a:solidFill>
                    <a:schemeClr val="dk1"/>
                  </a:solidFill>
                  <a:latin typeface="Calibri"/>
                  <a:ea typeface="Calibri"/>
                  <a:cs typeface="Calibri"/>
                  <a:sym typeface="Calibri"/>
                </a:rPr>
                <a:t>, limitado </a:t>
              </a:r>
              <a:r>
                <a:rPr b="1" lang="pt-BR" sz="1900">
                  <a:solidFill>
                    <a:srgbClr val="0000FF"/>
                  </a:solidFill>
                  <a:latin typeface="Calibri"/>
                  <a:ea typeface="Calibri"/>
                  <a:cs typeface="Calibri"/>
                  <a:sym typeface="Calibri"/>
                </a:rPr>
                <a:t>a 2 (dois) projetos</a:t>
              </a:r>
              <a:r>
                <a:rPr b="1" lang="pt-BR" sz="1900">
                  <a:solidFill>
                    <a:schemeClr val="dk1"/>
                  </a:solidFill>
                  <a:latin typeface="Calibri"/>
                  <a:ea typeface="Calibri"/>
                  <a:cs typeface="Calibri"/>
                  <a:sym typeface="Calibri"/>
                </a:rPr>
                <a:t>. </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24" name="Google Shape;7924;g1dff426b600_0_748"/>
          <p:cNvGrpSpPr/>
          <p:nvPr/>
        </p:nvGrpSpPr>
        <p:grpSpPr>
          <a:xfrm>
            <a:off x="70903" y="5646513"/>
            <a:ext cx="11880468" cy="695421"/>
            <a:chOff x="45776" y="3973141"/>
            <a:chExt cx="11880468" cy="695421"/>
          </a:xfrm>
        </p:grpSpPr>
        <p:sp>
          <p:nvSpPr>
            <p:cNvPr id="7925" name="Google Shape;7925;g1dff426b600_0_74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926" name="Google Shape;7926;g1dff426b600_0_74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Ampliar a limitação do trabalho docente Devido a demanda de trabalho é necessário o aumento da quantidade de participação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1" name="Shape 7931"/>
        <p:cNvGrpSpPr/>
        <p:nvPr/>
      </p:nvGrpSpPr>
      <p:grpSpPr>
        <a:xfrm>
          <a:off x="0" y="0"/>
          <a:ext cx="0" cy="0"/>
          <a:chOff x="0" y="0"/>
          <a:chExt cx="0" cy="0"/>
        </a:xfrm>
      </p:grpSpPr>
      <p:sp>
        <p:nvSpPr>
          <p:cNvPr id="7932" name="Google Shape;7932;g1dff426b600_0_78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933" name="Google Shape;7933;g1dff426b600_0_7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934" name="Google Shape;7934;g1dff426b600_0_7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935" name="Google Shape;7935;g1dff426b600_0_7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936" name="Google Shape;7936;g1dff426b600_0_78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937" name="Google Shape;7937;g1dff426b600_0_78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938" name="Google Shape;7938;g1dff426b600_0_78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939" name="Google Shape;7939;g1dff426b600_0_788"/>
          <p:cNvSpPr txBox="1"/>
          <p:nvPr/>
        </p:nvSpPr>
        <p:spPr>
          <a:xfrm>
            <a:off x="6289878" y="1305000"/>
            <a:ext cx="29400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7940" name="Google Shape;7940;g1dff426b600_0_788"/>
          <p:cNvGrpSpPr/>
          <p:nvPr/>
        </p:nvGrpSpPr>
        <p:grpSpPr>
          <a:xfrm>
            <a:off x="70903" y="3452691"/>
            <a:ext cx="11880468" cy="1262100"/>
            <a:chOff x="45776" y="2840159"/>
            <a:chExt cx="11880468" cy="1262100"/>
          </a:xfrm>
        </p:grpSpPr>
        <p:sp>
          <p:nvSpPr>
            <p:cNvPr id="7941" name="Google Shape;7941;g1dff426b600_0_788"/>
            <p:cNvSpPr txBox="1"/>
            <p:nvPr/>
          </p:nvSpPr>
          <p:spPr>
            <a:xfrm>
              <a:off x="45776" y="32778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942" name="Google Shape;7942;g1dff426b600_0_788"/>
            <p:cNvSpPr txBox="1"/>
            <p:nvPr/>
          </p:nvSpPr>
          <p:spPr>
            <a:xfrm>
              <a:off x="1555844" y="284015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O servidor docente que tiver participação em </a:t>
              </a:r>
              <a:r>
                <a:rPr b="1" lang="pt-BR" sz="1900">
                  <a:solidFill>
                    <a:srgbClr val="0000FF"/>
                  </a:solidFill>
                  <a:latin typeface="Calibri"/>
                  <a:ea typeface="Calibri"/>
                  <a:cs typeface="Calibri"/>
                  <a:sym typeface="Calibri"/>
                </a:rPr>
                <a:t>Programas/Ações/Projetos</a:t>
              </a:r>
              <a:r>
                <a:rPr b="1" lang="pt-BR" sz="1900">
                  <a:solidFill>
                    <a:schemeClr val="dk1"/>
                  </a:solidFill>
                  <a:latin typeface="Calibri"/>
                  <a:ea typeface="Calibri"/>
                  <a:cs typeface="Calibri"/>
                  <a:sym typeface="Calibri"/>
                </a:rPr>
                <a:t> de Extensão, de acordo com regulamentação específica aprovada pelo Conselho Superior, poderá computar, em sua carga horária semanal de trabalho </a:t>
              </a:r>
              <a:r>
                <a:rPr b="1" lang="pt-BR" sz="1900">
                  <a:solidFill>
                    <a:srgbClr val="0000FF"/>
                  </a:solidFill>
                  <a:latin typeface="Calibri"/>
                  <a:ea typeface="Calibri"/>
                  <a:cs typeface="Calibri"/>
                  <a:sym typeface="Calibri"/>
                </a:rPr>
                <a:t>até 10h (dez horas), sendo que as atividades devem ser comprovadas.</a:t>
              </a:r>
              <a:endParaRPr sz="1800">
                <a:solidFill>
                  <a:srgbClr val="0000FF"/>
                </a:solidFill>
                <a:latin typeface="Calibri"/>
                <a:ea typeface="Calibri"/>
                <a:cs typeface="Calibri"/>
                <a:sym typeface="Calibri"/>
              </a:endParaRPr>
            </a:p>
          </p:txBody>
        </p:sp>
      </p:grpSp>
      <p:grpSp>
        <p:nvGrpSpPr>
          <p:cNvPr id="7943" name="Google Shape;7943;g1dff426b600_0_788"/>
          <p:cNvGrpSpPr/>
          <p:nvPr/>
        </p:nvGrpSpPr>
        <p:grpSpPr>
          <a:xfrm>
            <a:off x="70903" y="5556834"/>
            <a:ext cx="11865493" cy="646500"/>
            <a:chOff x="45776" y="3883462"/>
            <a:chExt cx="11865493" cy="646500"/>
          </a:xfrm>
        </p:grpSpPr>
        <p:sp>
          <p:nvSpPr>
            <p:cNvPr id="7944" name="Google Shape;7944;g1dff426b600_0_78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945" name="Google Shape;7945;g1dff426b600_0_788"/>
            <p:cNvSpPr txBox="1"/>
            <p:nvPr/>
          </p:nvSpPr>
          <p:spPr>
            <a:xfrm>
              <a:off x="15408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 destinação de até 10h justifica-se pelo leque de demandas que gera a participação em programas/ações/ projetos de extensão, uma vez que o participante está envolvido na execução das atividades propostas.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0" name="Shape 7950"/>
        <p:cNvGrpSpPr/>
        <p:nvPr/>
      </p:nvGrpSpPr>
      <p:grpSpPr>
        <a:xfrm>
          <a:off x="0" y="0"/>
          <a:ext cx="0" cy="0"/>
          <a:chOff x="0" y="0"/>
          <a:chExt cx="0" cy="0"/>
        </a:xfrm>
      </p:grpSpPr>
      <p:sp>
        <p:nvSpPr>
          <p:cNvPr id="7951" name="Google Shape;7951;g1dff426b600_0_76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952" name="Google Shape;7952;g1dff426b600_0_76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953" name="Google Shape;7953;g1dff426b600_0_76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954" name="Google Shape;7954;g1dff426b600_0_76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955" name="Google Shape;7955;g1dff426b600_0_76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956" name="Google Shape;7956;g1dff426b600_0_76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957" name="Google Shape;7957;g1dff426b600_0_76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958" name="Google Shape;7958;g1dff426b600_0_76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7959" name="Google Shape;7959;g1dff426b600_0_767"/>
          <p:cNvGrpSpPr/>
          <p:nvPr/>
        </p:nvGrpSpPr>
        <p:grpSpPr>
          <a:xfrm>
            <a:off x="70903" y="3452691"/>
            <a:ext cx="11880468" cy="1246800"/>
            <a:chOff x="45776" y="2840159"/>
            <a:chExt cx="11880468" cy="1246800"/>
          </a:xfrm>
        </p:grpSpPr>
        <p:sp>
          <p:nvSpPr>
            <p:cNvPr id="7960" name="Google Shape;7960;g1dff426b600_0_767"/>
            <p:cNvSpPr txBox="1"/>
            <p:nvPr/>
          </p:nvSpPr>
          <p:spPr>
            <a:xfrm>
              <a:off x="45776" y="32778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961" name="Google Shape;7961;g1dff426b600_0_767"/>
            <p:cNvSpPr txBox="1"/>
            <p:nvPr/>
          </p:nvSpPr>
          <p:spPr>
            <a:xfrm>
              <a:off x="1555844" y="284015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a:t>
              </a:r>
              <a:r>
                <a:rPr b="1" lang="pt-BR" sz="1900">
                  <a:solidFill>
                    <a:srgbClr val="0000FF"/>
                  </a:solidFill>
                  <a:latin typeface="Calibri"/>
                  <a:ea typeface="Calibri"/>
                  <a:cs typeface="Calibri"/>
                  <a:sym typeface="Calibri"/>
                </a:rPr>
                <a:t>em ação de extensão</a:t>
              </a:r>
              <a:r>
                <a:rPr b="1" lang="pt-BR" sz="1900">
                  <a:solidFill>
                    <a:schemeClr val="dk1"/>
                  </a:solidFill>
                  <a:latin typeface="Calibri"/>
                  <a:ea typeface="Calibri"/>
                  <a:cs typeface="Calibri"/>
                  <a:sym typeface="Calibri"/>
                </a:rPr>
                <a:t>, de acordo com regulamentação específica aprovada pelo Conselho Superior, poderá computar, em sua carga horária semanal de trabalho, </a:t>
              </a:r>
              <a:r>
                <a:rPr b="1" lang="pt-BR" sz="1900">
                  <a:solidFill>
                    <a:srgbClr val="0000FF"/>
                  </a:solidFill>
                  <a:latin typeface="Calibri"/>
                  <a:ea typeface="Calibri"/>
                  <a:cs typeface="Calibri"/>
                  <a:sym typeface="Calibri"/>
                </a:rPr>
                <a:t>10 (dez) pontos</a:t>
              </a:r>
              <a:r>
                <a:rPr b="1" lang="pt-BR" sz="1900">
                  <a:solidFill>
                    <a:schemeClr val="dk1"/>
                  </a:solidFill>
                  <a:latin typeface="Calibri"/>
                  <a:ea typeface="Calibri"/>
                  <a:cs typeface="Calibri"/>
                  <a:sym typeface="Calibri"/>
                </a:rPr>
                <a:t>, limitado </a:t>
              </a:r>
              <a:r>
                <a:rPr b="1" lang="pt-BR" sz="1900">
                  <a:solidFill>
                    <a:srgbClr val="0000FF"/>
                  </a:solidFill>
                  <a:latin typeface="Calibri"/>
                  <a:ea typeface="Calibri"/>
                  <a:cs typeface="Calibri"/>
                  <a:sym typeface="Calibri"/>
                </a:rPr>
                <a:t>a 2 (duas) ações</a:t>
              </a:r>
              <a:r>
                <a:rPr b="1" lang="pt-BR" sz="1900">
                  <a:solidFill>
                    <a:schemeClr val="dk1"/>
                  </a:solidFill>
                  <a:latin typeface="Calibri"/>
                  <a:ea typeface="Calibri"/>
                  <a:cs typeface="Calibri"/>
                  <a:sym typeface="Calibri"/>
                </a:rPr>
                <a:t>. </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62" name="Google Shape;7962;g1dff426b600_0_767"/>
          <p:cNvGrpSpPr/>
          <p:nvPr/>
        </p:nvGrpSpPr>
        <p:grpSpPr>
          <a:xfrm>
            <a:off x="70903" y="5418384"/>
            <a:ext cx="11865493" cy="923400"/>
            <a:chOff x="45776" y="3745012"/>
            <a:chExt cx="11865493" cy="923400"/>
          </a:xfrm>
        </p:grpSpPr>
        <p:sp>
          <p:nvSpPr>
            <p:cNvPr id="7963" name="Google Shape;7963;g1dff426b600_0_76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964" name="Google Shape;7964;g1dff426b600_0_767"/>
            <p:cNvSpPr txBox="1"/>
            <p:nvPr/>
          </p:nvSpPr>
          <p:spPr>
            <a:xfrm>
              <a:off x="1540869" y="37450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termo “projeto de extensão” por “ação de extensão, para englobar os diferentes tipos de ação de extensão, de acordo com a regulamentação específica aprovada pelo Conselho Superior. Ampliar para 2 (duas) ações considerando que o servidor pode participar de diferentes tipos de ação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9" name="Shape 7969"/>
        <p:cNvGrpSpPr/>
        <p:nvPr/>
      </p:nvGrpSpPr>
      <p:grpSpPr>
        <a:xfrm>
          <a:off x="0" y="0"/>
          <a:ext cx="0" cy="0"/>
          <a:chOff x="0" y="0"/>
          <a:chExt cx="0" cy="0"/>
        </a:xfrm>
      </p:grpSpPr>
      <p:sp>
        <p:nvSpPr>
          <p:cNvPr id="7970" name="Google Shape;7970;g1dff426b600_0_80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971" name="Google Shape;7971;g1dff426b600_0_80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972" name="Google Shape;7972;g1dff426b600_0_80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973" name="Google Shape;7973;g1dff426b600_0_80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974" name="Google Shape;7974;g1dff426b600_0_80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975" name="Google Shape;7975;g1dff426b600_0_80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4 (quatro) pontos, limitado a 1 (um) projeto. </a:t>
            </a:r>
            <a:endParaRPr/>
          </a:p>
        </p:txBody>
      </p:sp>
      <p:sp>
        <p:nvSpPr>
          <p:cNvPr id="7976" name="Google Shape;7976;g1dff426b600_0_80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7977" name="Google Shape;7977;g1dff426b600_0_808"/>
          <p:cNvSpPr txBox="1"/>
          <p:nvPr/>
        </p:nvSpPr>
        <p:spPr>
          <a:xfrm>
            <a:off x="6289874" y="1305000"/>
            <a:ext cx="4016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7978" name="Google Shape;7978;g1dff426b600_0_808"/>
          <p:cNvGrpSpPr/>
          <p:nvPr/>
        </p:nvGrpSpPr>
        <p:grpSpPr>
          <a:xfrm>
            <a:off x="70903" y="3452691"/>
            <a:ext cx="11880468" cy="1246800"/>
            <a:chOff x="45776" y="2840159"/>
            <a:chExt cx="11880468" cy="1246800"/>
          </a:xfrm>
        </p:grpSpPr>
        <p:sp>
          <p:nvSpPr>
            <p:cNvPr id="7979" name="Google Shape;7979;g1dff426b600_0_808"/>
            <p:cNvSpPr txBox="1"/>
            <p:nvPr/>
          </p:nvSpPr>
          <p:spPr>
            <a:xfrm>
              <a:off x="45776" y="32778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7980" name="Google Shape;7980;g1dff426b600_0_808"/>
            <p:cNvSpPr txBox="1"/>
            <p:nvPr/>
          </p:nvSpPr>
          <p:spPr>
            <a:xfrm>
              <a:off x="1555844" y="284015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39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que tiver participação em projeto de extensão, de acordo com regulamentação específica aprovada pelo Conselho Superior, poderá computar, em sua carga horária semanal de trabalho, </a:t>
              </a:r>
              <a:r>
                <a:rPr b="1" lang="pt-BR" sz="1900">
                  <a:solidFill>
                    <a:schemeClr val="dk1"/>
                  </a:solidFill>
                  <a:latin typeface="Calibri"/>
                  <a:ea typeface="Calibri"/>
                  <a:cs typeface="Calibri"/>
                  <a:sym typeface="Calibri"/>
                </a:rPr>
                <a:t>4 (quatro) pontos</a:t>
              </a:r>
              <a:r>
                <a:rPr b="1" lang="pt-BR" sz="1900">
                  <a:solidFill>
                    <a:schemeClr val="dk1"/>
                  </a:solidFill>
                  <a:latin typeface="Calibri"/>
                  <a:ea typeface="Calibri"/>
                  <a:cs typeface="Calibri"/>
                  <a:sym typeface="Calibri"/>
                </a:rPr>
                <a:t>, limitado </a:t>
              </a:r>
              <a:r>
                <a:rPr b="1" lang="pt-BR" sz="1900">
                  <a:solidFill>
                    <a:srgbClr val="0000FF"/>
                  </a:solidFill>
                  <a:latin typeface="Calibri"/>
                  <a:ea typeface="Calibri"/>
                  <a:cs typeface="Calibri"/>
                  <a:sym typeface="Calibri"/>
                </a:rPr>
                <a:t>a 10 (dez) projetos</a:t>
              </a:r>
              <a:r>
                <a:rPr b="1" lang="pt-BR" sz="1900">
                  <a:solidFill>
                    <a:schemeClr val="dk1"/>
                  </a:solidFill>
                  <a:latin typeface="Calibri"/>
                  <a:ea typeface="Calibri"/>
                  <a:cs typeface="Calibri"/>
                  <a:sym typeface="Calibri"/>
                </a:rPr>
                <a:t>. </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81" name="Google Shape;7981;g1dff426b600_0_808"/>
          <p:cNvGrpSpPr/>
          <p:nvPr/>
        </p:nvGrpSpPr>
        <p:grpSpPr>
          <a:xfrm>
            <a:off x="78390" y="5579838"/>
            <a:ext cx="11865493" cy="646521"/>
            <a:chOff x="45776" y="3973141"/>
            <a:chExt cx="11865493" cy="646521"/>
          </a:xfrm>
        </p:grpSpPr>
        <p:sp>
          <p:nvSpPr>
            <p:cNvPr id="7982" name="Google Shape;7982;g1dff426b600_0_8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983" name="Google Shape;7983;g1dff426b600_0_808"/>
            <p:cNvSpPr txBox="1"/>
            <p:nvPr/>
          </p:nvSpPr>
          <p:spPr>
            <a:xfrm>
              <a:off x="1540869" y="39731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Aumentar limite pois vários professores desenvolvem mais de um projeto de extensão e pensando também na curricularização da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8" name="Shape 7988"/>
        <p:cNvGrpSpPr/>
        <p:nvPr/>
      </p:nvGrpSpPr>
      <p:grpSpPr>
        <a:xfrm>
          <a:off x="0" y="0"/>
          <a:ext cx="0" cy="0"/>
          <a:chOff x="0" y="0"/>
          <a:chExt cx="0" cy="0"/>
        </a:xfrm>
      </p:grpSpPr>
      <p:sp>
        <p:nvSpPr>
          <p:cNvPr id="7989" name="Google Shape;7989;g1dff426b600_0_82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7990" name="Google Shape;7990;g1dff426b600_0_82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7991" name="Google Shape;7991;g1dff426b600_0_82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7992" name="Google Shape;7992;g1dff426b600_0_82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7993" name="Google Shape;7993;g1dff426b600_0_82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7994" name="Google Shape;7994;g1dff426b600_0_827"/>
          <p:cNvSpPr txBox="1"/>
          <p:nvPr/>
        </p:nvSpPr>
        <p:spPr>
          <a:xfrm>
            <a:off x="1551011" y="1944572"/>
            <a:ext cx="10400400" cy="120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7995" name="Google Shape;7995;g1dff426b600_0_82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7996" name="Google Shape;7996;g1dff426b600_0_82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7997" name="Google Shape;7997;g1dff426b600_0_827"/>
          <p:cNvGrpSpPr/>
          <p:nvPr/>
        </p:nvGrpSpPr>
        <p:grpSpPr>
          <a:xfrm>
            <a:off x="155703" y="4694013"/>
            <a:ext cx="11880468" cy="467100"/>
            <a:chOff x="45776" y="3973141"/>
            <a:chExt cx="11880468" cy="467100"/>
          </a:xfrm>
        </p:grpSpPr>
        <p:sp>
          <p:nvSpPr>
            <p:cNvPr id="7998" name="Google Shape;7998;g1dff426b600_0_82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7999" name="Google Shape;7999;g1dff426b600_0_82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existe a figura de orientação de projeto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4" name="Shape 8004"/>
        <p:cNvGrpSpPr/>
        <p:nvPr/>
      </p:nvGrpSpPr>
      <p:grpSpPr>
        <a:xfrm>
          <a:off x="0" y="0"/>
          <a:ext cx="0" cy="0"/>
          <a:chOff x="0" y="0"/>
          <a:chExt cx="0" cy="0"/>
        </a:xfrm>
      </p:grpSpPr>
      <p:sp>
        <p:nvSpPr>
          <p:cNvPr id="8005" name="Google Shape;8005;p11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006" name="Google Shape;8006;p11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007" name="Google Shape;8007;p11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008" name="Google Shape;8008;p1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009" name="Google Shape;8009;p11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010" name="Google Shape;8010;p118"/>
          <p:cNvSpPr txBox="1"/>
          <p:nvPr/>
        </p:nvSpPr>
        <p:spPr>
          <a:xfrm>
            <a:off x="1551011" y="1944572"/>
            <a:ext cx="10400495" cy="121315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011" name="Google Shape;8011;p11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012" name="Google Shape;8012;p11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8013" name="Google Shape;8013;p118"/>
          <p:cNvGrpSpPr/>
          <p:nvPr/>
        </p:nvGrpSpPr>
        <p:grpSpPr>
          <a:xfrm>
            <a:off x="155703" y="4694013"/>
            <a:ext cx="11880603" cy="467175"/>
            <a:chOff x="45776" y="3973141"/>
            <a:chExt cx="11880603" cy="467175"/>
          </a:xfrm>
        </p:grpSpPr>
        <p:sp>
          <p:nvSpPr>
            <p:cNvPr id="8014" name="Google Shape;8014;p11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015" name="Google Shape;8015;p118"/>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0" name="Shape 8020"/>
        <p:cNvGrpSpPr/>
        <p:nvPr/>
      </p:nvGrpSpPr>
      <p:grpSpPr>
        <a:xfrm>
          <a:off x="0" y="0"/>
          <a:ext cx="0" cy="0"/>
          <a:chOff x="0" y="0"/>
          <a:chExt cx="0" cy="0"/>
        </a:xfrm>
      </p:grpSpPr>
      <p:sp>
        <p:nvSpPr>
          <p:cNvPr id="8021" name="Google Shape;8021;g1dff426b600_0_84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022" name="Google Shape;8022;g1dff426b600_0_84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023" name="Google Shape;8023;g1dff426b600_0_84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024" name="Google Shape;8024;g1dff426b600_0_84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025" name="Google Shape;8025;g1dff426b600_0_84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026" name="Google Shape;8026;g1dff426b600_0_843"/>
          <p:cNvSpPr txBox="1"/>
          <p:nvPr/>
        </p:nvSpPr>
        <p:spPr>
          <a:xfrm>
            <a:off x="1551011" y="1944572"/>
            <a:ext cx="10400400" cy="120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027" name="Google Shape;8027;g1dff426b600_0_84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028" name="Google Shape;8028;g1dff426b600_0_84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8029" name="Google Shape;8029;g1dff426b600_0_843"/>
          <p:cNvGrpSpPr/>
          <p:nvPr/>
        </p:nvGrpSpPr>
        <p:grpSpPr>
          <a:xfrm>
            <a:off x="155703" y="4604334"/>
            <a:ext cx="11880593" cy="646500"/>
            <a:chOff x="45776" y="3883462"/>
            <a:chExt cx="11880593" cy="646500"/>
          </a:xfrm>
        </p:grpSpPr>
        <p:sp>
          <p:nvSpPr>
            <p:cNvPr id="8030" name="Google Shape;8030;g1dff426b600_0_84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031" name="Google Shape;8031;g1dff426b600_0_843"/>
            <p:cNvSpPr txBox="1"/>
            <p:nvPr/>
          </p:nvSpPr>
          <p:spPr>
            <a:xfrm>
              <a:off x="1555969"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está claro o que seria essa orientação de projetos de extensão, visto que se há projeto de extensão o professor já está enquadrado em coordenador ou participante.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6" name="Shape 8036"/>
        <p:cNvGrpSpPr/>
        <p:nvPr/>
      </p:nvGrpSpPr>
      <p:grpSpPr>
        <a:xfrm>
          <a:off x="0" y="0"/>
          <a:ext cx="0" cy="0"/>
          <a:chOff x="0" y="0"/>
          <a:chExt cx="0" cy="0"/>
        </a:xfrm>
      </p:grpSpPr>
      <p:sp>
        <p:nvSpPr>
          <p:cNvPr id="8037" name="Google Shape;8037;g1dff426b600_0_89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038" name="Google Shape;8038;g1dff426b600_0_89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039" name="Google Shape;8039;g1dff426b600_0_89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040" name="Google Shape;8040;g1dff426b600_0_89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041" name="Google Shape;8041;g1dff426b600_0_89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042" name="Google Shape;8042;g1dff426b600_0_899"/>
          <p:cNvSpPr txBox="1"/>
          <p:nvPr/>
        </p:nvSpPr>
        <p:spPr>
          <a:xfrm>
            <a:off x="1551011" y="1944572"/>
            <a:ext cx="10400400" cy="120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043" name="Google Shape;8043;g1dff426b600_0_89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044" name="Google Shape;8044;g1dff426b600_0_89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8045" name="Google Shape;8045;g1dff426b600_0_899"/>
          <p:cNvGrpSpPr/>
          <p:nvPr/>
        </p:nvGrpSpPr>
        <p:grpSpPr>
          <a:xfrm>
            <a:off x="155703" y="4604334"/>
            <a:ext cx="11880593" cy="1754700"/>
            <a:chOff x="45776" y="3883462"/>
            <a:chExt cx="11880593" cy="1754700"/>
          </a:xfrm>
        </p:grpSpPr>
        <p:sp>
          <p:nvSpPr>
            <p:cNvPr id="8046" name="Google Shape;8046;g1dff426b600_0_89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047" name="Google Shape;8047;g1dff426b600_0_899"/>
            <p:cNvSpPr txBox="1"/>
            <p:nvPr/>
          </p:nvSpPr>
          <p:spPr>
            <a:xfrm>
              <a:off x="1555969" y="3883462"/>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Este item foi transportado para contribuição no Artigo 36.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36 - Inciso IV - Revisor de Projeto de Extensão.</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Para participação como revisor de projeto de Extensão, o servidor docente poderá computar, em sua carga horária semanal de trabalho, 0,2 (dois décimos) pontos.</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1e0f3c47b18_0_43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845" name="Google Shape;845;g1e0f3c47b18_0_43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46" name="Google Shape;846;g1e0f3c47b18_0_43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47" name="Google Shape;847;g1e0f3c47b18_0_4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48" name="Google Shape;848;g1e0f3c47b18_0_438"/>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49" name="Google Shape;849;g1e0f3c47b18_0_438"/>
          <p:cNvSpPr txBox="1"/>
          <p:nvPr/>
        </p:nvSpPr>
        <p:spPr>
          <a:xfrm>
            <a:off x="1611539" y="1792171"/>
            <a:ext cx="10580400" cy="1496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600">
                <a:solidFill>
                  <a:schemeClr val="dk1"/>
                </a:solidFill>
                <a:latin typeface="Calibri"/>
                <a:ea typeface="Calibri"/>
                <a:cs typeface="Calibri"/>
                <a:sym typeface="Calibri"/>
              </a:rPr>
              <a:t>Art. 3</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b="0" i="0" lang="pt-BR" sz="1600" u="none" strike="noStrike">
                <a:solidFill>
                  <a:schemeClr val="dk1"/>
                </a:solidFill>
                <a:latin typeface="Calibri"/>
                <a:ea typeface="Calibri"/>
                <a:cs typeface="Calibri"/>
                <a:sym typeface="Calibri"/>
              </a:rPr>
              <a:t>O</a:t>
            </a:r>
            <a:r>
              <a:rPr b="0" i="0" lang="pt-BR" sz="1600" u="none" strike="noStrike">
                <a:solidFill>
                  <a:srgbClr val="959500"/>
                </a:solidFill>
                <a:latin typeface="Calibri"/>
                <a:ea typeface="Calibri"/>
                <a:cs typeface="Calibri"/>
                <a:sym typeface="Calibri"/>
              </a:rPr>
              <a:t> </a:t>
            </a:r>
            <a:r>
              <a:rPr b="0" i="0" lang="pt-BR" sz="16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600" u="none" strike="noStrike">
                <a:solidFill>
                  <a:srgbClr val="8F8F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u="none" strike="noStrike">
                <a:solidFill>
                  <a:srgbClr val="000000"/>
                </a:solidFill>
                <a:latin typeface="Calibri"/>
                <a:ea typeface="Calibri"/>
                <a:cs typeface="Calibri"/>
                <a:sym typeface="Calibri"/>
              </a:rPr>
              <a:t>$1</a:t>
            </a:r>
            <a:r>
              <a:rPr b="1" baseline="30000" lang="pt-BR">
                <a:solidFill>
                  <a:schemeClr val="dk1"/>
                </a:solidFill>
                <a:latin typeface="Calibri"/>
                <a:ea typeface="Calibri"/>
                <a:cs typeface="Calibri"/>
                <a:sym typeface="Calibri"/>
              </a:rPr>
              <a:t>o</a:t>
            </a:r>
            <a:r>
              <a:rPr b="0" i="0" lang="pt-BR" u="none" strike="noStrike">
                <a:solidFill>
                  <a:srgbClr val="000000"/>
                </a:solidFill>
                <a:latin typeface="Calibri"/>
                <a:ea typeface="Calibri"/>
                <a:cs typeface="Calibri"/>
                <a:sym typeface="Calibri"/>
              </a:rPr>
              <a:t>. Aos doce</a:t>
            </a:r>
            <a:r>
              <a:rPr b="1" i="0" lang="pt-BR" u="none" strike="noStrike">
                <a:solidFill>
                  <a:srgbClr val="000000"/>
                </a:solidFill>
                <a:latin typeface="Calibri"/>
                <a:ea typeface="Calibri"/>
                <a:cs typeface="Calibri"/>
                <a:sym typeface="Calibri"/>
              </a:rPr>
              <a:t>ntes aos qua</a:t>
            </a:r>
            <a:r>
              <a:rPr b="0" i="0" lang="pt-BR" u="none" strike="noStrike">
                <a:solidFill>
                  <a:srgbClr val="000000"/>
                </a:solidFill>
                <a:latin typeface="Calibri"/>
                <a:ea typeface="Calibri"/>
                <a:cs typeface="Calibri"/>
                <a:sym typeface="Calibri"/>
              </a:rPr>
              <a:t>is se aplicam o regime de dedicação exclusiva (DE) permitir</a:t>
            </a:r>
            <a:r>
              <a:rPr b="0" i="0" lang="pt-BR" u="none" strike="noStrike">
                <a:solidFill>
                  <a:srgbClr val="101000"/>
                </a:solidFill>
                <a:latin typeface="Calibri"/>
                <a:ea typeface="Calibri"/>
                <a:cs typeface="Calibri"/>
                <a:sym typeface="Calibri"/>
              </a:rPr>
              <a:t>-</a:t>
            </a:r>
            <a:r>
              <a:rPr b="0" i="0" lang="pt-BR" u="none" strike="noStrike">
                <a:solidFill>
                  <a:srgbClr val="0F0F00"/>
                </a:solidFill>
                <a:latin typeface="Calibri"/>
                <a:ea typeface="Calibri"/>
                <a:cs typeface="Calibri"/>
                <a:sym typeface="Calibri"/>
              </a:rPr>
              <a:t>se</a:t>
            </a:r>
            <a:r>
              <a:rPr b="0" i="0" lang="pt-BR" u="none" strike="noStrike">
                <a:solidFill>
                  <a:srgbClr val="000000"/>
                </a:solidFill>
                <a:latin typeface="Calibri"/>
                <a:ea typeface="Calibri"/>
                <a:cs typeface="Calibri"/>
                <a:sym typeface="Calibri"/>
              </a:rPr>
              <a:t>-</a:t>
            </a:r>
            <a:r>
              <a:rPr b="0" i="0" lang="pt-BR" u="none" strike="noStrike">
                <a:solidFill>
                  <a:srgbClr val="4B4B00"/>
                </a:solidFill>
                <a:latin typeface="Calibri"/>
                <a:ea typeface="Calibri"/>
                <a:cs typeface="Calibri"/>
                <a:sym typeface="Calibri"/>
              </a:rPr>
              <a:t>á</a:t>
            </a:r>
            <a:r>
              <a:rPr b="0" i="0" lang="pt-BR" u="none" strike="noStrike">
                <a:solidFill>
                  <a:srgbClr val="000000"/>
                </a:solidFill>
                <a:latin typeface="Calibri"/>
                <a:ea typeface="Calibri"/>
                <a:cs typeface="Calibri"/>
                <a:sym typeface="Calibri"/>
              </a:rPr>
              <a:t>, nos termos da Lei no 11.784, de 2</a:t>
            </a:r>
            <a:r>
              <a:rPr b="0" i="1" lang="pt-BR" u="none" strike="noStrike">
                <a:solidFill>
                  <a:srgbClr val="000000"/>
                </a:solidFill>
                <a:latin typeface="Calibri"/>
                <a:ea typeface="Calibri"/>
                <a:cs typeface="Calibri"/>
                <a:sym typeface="Calibri"/>
              </a:rPr>
              <a:t>2/</a:t>
            </a:r>
            <a:r>
              <a:rPr b="0" i="0" lang="pt-BR" u="none" strike="noStrike">
                <a:solidFill>
                  <a:srgbClr val="000000"/>
                </a:solidFill>
                <a:latin typeface="Calibri"/>
                <a:ea typeface="Calibri"/>
                <a:cs typeface="Calibri"/>
                <a:sym typeface="Calibri"/>
              </a:rPr>
              <a:t>09</a:t>
            </a:r>
            <a:r>
              <a:rPr b="0" i="1" lang="pt-BR" u="none" strike="noStrike">
                <a:solidFill>
                  <a:srgbClr val="000000"/>
                </a:solidFill>
                <a:latin typeface="Calibri"/>
                <a:ea typeface="Calibri"/>
                <a:cs typeface="Calibri"/>
                <a:sym typeface="Calibri"/>
              </a:rPr>
              <a:t>/</a:t>
            </a:r>
            <a:r>
              <a:rPr b="0" i="0" lang="pt-BR" u="none" strike="noStrike">
                <a:solidFill>
                  <a:srgbClr val="000000"/>
                </a:solidFill>
                <a:latin typeface="Calibri"/>
                <a:ea typeface="Calibri"/>
                <a:cs typeface="Calibri"/>
                <a:sym typeface="Calibri"/>
              </a:rPr>
              <a:t>2008</a:t>
            </a:r>
            <a:r>
              <a:rPr b="0" i="0" lang="pt-BR" u="none" strike="noStrike">
                <a:solidFill>
                  <a:srgbClr val="202000"/>
                </a:solidFill>
                <a:latin typeface="Calibri"/>
                <a:ea typeface="Calibri"/>
                <a:cs typeface="Calibri"/>
                <a:sym typeface="Calibri"/>
              </a:rPr>
              <a:t>: </a:t>
            </a:r>
            <a:endParaRPr b="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u="none" strike="noStrike">
                <a:solidFill>
                  <a:srgbClr val="8A8A00"/>
                </a:solidFill>
                <a:latin typeface="Calibri"/>
                <a:ea typeface="Calibri"/>
                <a:cs typeface="Calibri"/>
                <a:sym typeface="Calibri"/>
              </a:rPr>
              <a:t>; </a:t>
            </a:r>
            <a:endParaRPr b="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u="none" strike="noStrike">
                <a:solidFill>
                  <a:srgbClr val="202000"/>
                </a:solidFill>
                <a:latin typeface="Calibri"/>
                <a:ea typeface="Calibri"/>
                <a:cs typeface="Calibri"/>
                <a:sym typeface="Calibri"/>
              </a:rPr>
              <a:t>; </a:t>
            </a:r>
            <a:endParaRPr b="0">
              <a:solidFill>
                <a:schemeClr val="dk1"/>
              </a:solidFill>
              <a:latin typeface="Calibri"/>
              <a:ea typeface="Calibri"/>
              <a:cs typeface="Calibri"/>
              <a:sym typeface="Calibri"/>
            </a:endParaRPr>
          </a:p>
        </p:txBody>
      </p:sp>
      <p:sp>
        <p:nvSpPr>
          <p:cNvPr id="850" name="Google Shape;850;g1e0f3c47b18_0_43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 </a:t>
            </a:r>
            <a:endParaRPr sz="2200">
              <a:solidFill>
                <a:srgbClr val="0000FF"/>
              </a:solidFill>
              <a:latin typeface="Calibri"/>
              <a:ea typeface="Calibri"/>
              <a:cs typeface="Calibri"/>
              <a:sym typeface="Calibri"/>
            </a:endParaRPr>
          </a:p>
        </p:txBody>
      </p:sp>
      <p:sp>
        <p:nvSpPr>
          <p:cNvPr id="851" name="Google Shape;851;g1e0f3c47b18_0_43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a:p>
        </p:txBody>
      </p:sp>
      <p:grpSp>
        <p:nvGrpSpPr>
          <p:cNvPr id="852" name="Google Shape;852;g1e0f3c47b18_0_438"/>
          <p:cNvGrpSpPr/>
          <p:nvPr/>
        </p:nvGrpSpPr>
        <p:grpSpPr>
          <a:xfrm>
            <a:off x="70900" y="3332775"/>
            <a:ext cx="12121250" cy="3555600"/>
            <a:chOff x="45773" y="3343491"/>
            <a:chExt cx="12121250" cy="3555600"/>
          </a:xfrm>
        </p:grpSpPr>
        <p:sp>
          <p:nvSpPr>
            <p:cNvPr id="853" name="Google Shape;853;g1e0f3c47b18_0_438"/>
            <p:cNvSpPr txBox="1"/>
            <p:nvPr/>
          </p:nvSpPr>
          <p:spPr>
            <a:xfrm>
              <a:off x="45773" y="3973141"/>
              <a:ext cx="10530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70000"/>
            </a:bodyPr>
            <a:lstStyle/>
            <a:p>
              <a:pPr indent="0" lvl="0" marL="0" marR="0" rtl="0" algn="ctr">
                <a:lnSpc>
                  <a:spcPct val="100000"/>
                </a:lnSpc>
                <a:spcBef>
                  <a:spcPts val="0"/>
                </a:spcBef>
                <a:spcAft>
                  <a:spcPts val="0"/>
                </a:spcAft>
                <a:buClr>
                  <a:schemeClr val="dk1"/>
                </a:buClr>
                <a:buSzPct val="100000"/>
                <a:buFont typeface="Noto Sans Symbols"/>
                <a:buNone/>
              </a:pPr>
              <a:r>
                <a:rPr b="1" lang="pt-BR" sz="1700">
                  <a:solidFill>
                    <a:schemeClr val="dk1"/>
                  </a:solidFill>
                  <a:latin typeface="Century"/>
                  <a:ea typeface="Century"/>
                  <a:cs typeface="Century"/>
                  <a:sym typeface="Century"/>
                </a:rPr>
                <a:t>Proposta</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ct val="77272"/>
                <a:buFont typeface="Noto Sans Symbols"/>
                <a:buNone/>
              </a:pPr>
              <a:r>
                <a:rPr b="1" lang="pt-BR" sz="2200">
                  <a:solidFill>
                    <a:schemeClr val="dk1"/>
                  </a:solidFill>
                  <a:latin typeface="Century"/>
                  <a:ea typeface="Century"/>
                  <a:cs typeface="Century"/>
                  <a:sym typeface="Century"/>
                </a:rPr>
                <a:t>inciso </a:t>
              </a:r>
              <a:r>
                <a:rPr lang="pt-BR" sz="1700">
                  <a:solidFill>
                    <a:srgbClr val="0000FF"/>
                  </a:solidFill>
                  <a:latin typeface="Calibri"/>
                  <a:ea typeface="Calibri"/>
                  <a:cs typeface="Calibri"/>
                  <a:sym typeface="Calibri"/>
                </a:rPr>
                <a:t>§1º.</a:t>
              </a:r>
              <a:endParaRPr sz="2200">
                <a:solidFill>
                  <a:schemeClr val="dk1"/>
                </a:solidFill>
                <a:latin typeface="Calibri"/>
                <a:ea typeface="Calibri"/>
                <a:cs typeface="Calibri"/>
                <a:sym typeface="Calibri"/>
              </a:endParaRPr>
            </a:p>
          </p:txBody>
        </p:sp>
        <p:sp>
          <p:nvSpPr>
            <p:cNvPr id="854" name="Google Shape;854;g1e0f3c47b18_0_438"/>
            <p:cNvSpPr txBox="1"/>
            <p:nvPr/>
          </p:nvSpPr>
          <p:spPr>
            <a:xfrm>
              <a:off x="1098823" y="3343491"/>
              <a:ext cx="11068200" cy="3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700">
                  <a:solidFill>
                    <a:schemeClr val="dk1"/>
                  </a:solidFill>
                  <a:latin typeface="Calibri"/>
                  <a:ea typeface="Calibri"/>
                  <a:cs typeface="Calibri"/>
                  <a:sym typeface="Calibri"/>
                </a:rPr>
                <a:t>Art. 3</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lang="pt-BR" sz="1500">
                  <a:solidFill>
                    <a:schemeClr val="dk1"/>
                  </a:solidFill>
                  <a:latin typeface="Calibri"/>
                  <a:ea typeface="Calibri"/>
                  <a:cs typeface="Calibri"/>
                  <a:sym typeface="Calibri"/>
                </a:rPr>
                <a:t>O docente da carreira de Ensino Básico, Técnico e Tecnológico será submetido a um dos seguintes regimes de trabalho: </a:t>
              </a:r>
              <a:endParaRPr sz="1500">
                <a:solidFill>
                  <a:schemeClr val="dk1"/>
                </a:solidFill>
                <a:latin typeface="Calibri"/>
                <a:ea typeface="Calibri"/>
                <a:cs typeface="Calibri"/>
                <a:sym typeface="Calibri"/>
              </a:endParaRPr>
            </a:p>
            <a:p>
              <a:pPr indent="408432" lvl="0" marL="121907" rtl="0" algn="l">
                <a:spcBef>
                  <a:spcPts val="0"/>
                </a:spcBef>
                <a:spcAft>
                  <a:spcPts val="0"/>
                </a:spcAft>
                <a:buSzPts val="1100"/>
                <a:buNone/>
              </a:pPr>
              <a:r>
                <a:rPr lang="pt-BR" sz="1300">
                  <a:solidFill>
                    <a:srgbClr val="0000FF"/>
                  </a:solidFill>
                  <a:latin typeface="Calibri"/>
                  <a:ea typeface="Calibri"/>
                  <a:cs typeface="Calibri"/>
                  <a:sym typeface="Calibri"/>
                </a:rPr>
                <a:t>§1º. Aos docentes aos quais se aplicam o regime de dedicação exclusiva (DE) permitir-se-á, nos termos das Leis nº 11.784 de 22/09/2008 e nº 12.772 de 28/12/2012: </a:t>
              </a:r>
              <a:endParaRPr sz="1300">
                <a:solidFill>
                  <a:srgbClr val="0000FF"/>
                </a:solidFill>
                <a:latin typeface="Calibri"/>
                <a:ea typeface="Calibri"/>
                <a:cs typeface="Calibri"/>
                <a:sym typeface="Calibri"/>
              </a:endParaRPr>
            </a:p>
            <a:p>
              <a:pPr indent="408432" lvl="0" marL="121907" rtl="0" algn="l">
                <a:spcBef>
                  <a:spcPts val="0"/>
                </a:spcBef>
                <a:spcAft>
                  <a:spcPts val="0"/>
                </a:spcAft>
                <a:buSzPts val="1100"/>
                <a:buNone/>
              </a:pPr>
              <a:r>
                <a:rPr lang="pt-BR" sz="1300">
                  <a:solidFill>
                    <a:srgbClr val="0000FF"/>
                  </a:solidFill>
                  <a:latin typeface="Calibri"/>
                  <a:ea typeface="Calibri"/>
                  <a:cs typeface="Calibri"/>
                  <a:sym typeface="Calibri"/>
                </a:rPr>
                <a:t>a) remuneração de cargos de direção ou funções de confiança; b) retribuição por participação em comissões julgadoras ou verificadoras relacionadas ao ensino, pesquisa ou extensão, quando for o caso; c) bolsas de ensino, pesquisa, extensão ou de estímulo à inovação pagas por agências oficiais de fomento ou organismos internacionais amparadas por ato, tratado ou convenção internacional; d) bolsa pelo desempenho de atividades de formação de professores da educação básica, no âmbito da Universidade Aberta do Brasil ou de outros programas oficiais de formação de professores; e) bolsa para qualificação docente, paga por agências oficiais de fomento ou organismos nacionais e internacionais congêneres; f) direitos autorais ou direitos de propriedade intelectual, nos termos da legislação própria, e ganhos econômicos resultantes de projetos de inovação tecnológica, nos termos do art. 13 da Lei no 10.973, de 2 de dezembro de 2004; g) outras hipóteses de bolsas de ensino, pesquisa e extensão, pagas pelas IFE, nos termos de regulamentação de seus órgãos colegiados superiores; h) retribuição pecuniária, na forma de pro labore ou cachê pago diretamente ao docente por ente distinto da IFE, pela participação esporádica em palestras, conferências, atividades artísticas e culturais relacionadas à área de atuação do docente; i) Gratificação por Encargo de Curso ou Concurso, de que trata o art. 76-A da Lei no 8.112, de 1990; j) Função Comissionada de Coordenação de Curso - FCC, de que trata o art. 7º da Lei nº 12.677, de 25 de junho de 2012; (Redação dada pela Lei nº 12.863, de 2013) k) retribuição pecuniária, em caráter eventual, por trabalho prestado no âmbito de projetos institucionais de ensino, pesquisa e extensão, na forma da Lei nº 8.958, de 20 de dezembro de 1994; e (Redação dada pela Lei nº 12.863, de 2013) l) retribuição pecuniária por colaboração esporádica de natureza científica ou tecnológica em assuntos de especialidade do docente, inclusive em polos de inovação tecnológica, devidamente autorizada pela IFE de acordo com suas regras. (Incluído pela Lei nº 12.863, de 2013).</a:t>
              </a:r>
              <a:endParaRPr sz="1300">
                <a:solidFill>
                  <a:srgbClr val="0000FF"/>
                </a:solidFill>
                <a:latin typeface="Calibri"/>
                <a:ea typeface="Calibri"/>
                <a:cs typeface="Calibri"/>
                <a:sym typeface="Calibri"/>
              </a:endParaRPr>
            </a:p>
          </p:txBody>
        </p:sp>
      </p:grpSp>
      <p:grpSp>
        <p:nvGrpSpPr>
          <p:cNvPr id="855" name="Google Shape;855;g1e0f3c47b18_0_438"/>
          <p:cNvGrpSpPr/>
          <p:nvPr/>
        </p:nvGrpSpPr>
        <p:grpSpPr>
          <a:xfrm>
            <a:off x="-1307023" y="10095625"/>
            <a:ext cx="12090986" cy="831000"/>
            <a:chOff x="60926" y="3364713"/>
            <a:chExt cx="11895893" cy="831000"/>
          </a:xfrm>
        </p:grpSpPr>
        <p:sp>
          <p:nvSpPr>
            <p:cNvPr id="856" name="Google Shape;856;g1e0f3c47b18_0_438"/>
            <p:cNvSpPr txBox="1"/>
            <p:nvPr/>
          </p:nvSpPr>
          <p:spPr>
            <a:xfrm>
              <a:off x="60926" y="35466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57" name="Google Shape;857;g1e0f3c47b18_0_438"/>
            <p:cNvSpPr txBox="1"/>
            <p:nvPr/>
          </p:nvSpPr>
          <p:spPr>
            <a:xfrm>
              <a:off x="1586419" y="3364713"/>
              <a:ext cx="10370400" cy="83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Necessário atualizar este dispositivo com a legislação ampla vigente, bem como eliminar a restrição de atuação dos docentes de 20h em apenas um turno de trabalho, de forma que possam atender às demandas de nossos cursos ofertados em regime integral e também no turno noturno.</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2" name="Shape 8052"/>
        <p:cNvGrpSpPr/>
        <p:nvPr/>
      </p:nvGrpSpPr>
      <p:grpSpPr>
        <a:xfrm>
          <a:off x="0" y="0"/>
          <a:ext cx="0" cy="0"/>
          <a:chOff x="0" y="0"/>
          <a:chExt cx="0" cy="0"/>
        </a:xfrm>
      </p:grpSpPr>
      <p:sp>
        <p:nvSpPr>
          <p:cNvPr id="8053" name="Google Shape;8053;p11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054" name="Google Shape;8054;p11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055" name="Google Shape;8055;p11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056" name="Google Shape;8056;p1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057" name="Google Shape;8057;p11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058" name="Google Shape;8058;p119"/>
          <p:cNvSpPr txBox="1"/>
          <p:nvPr/>
        </p:nvSpPr>
        <p:spPr>
          <a:xfrm>
            <a:off x="1551011" y="1944572"/>
            <a:ext cx="10400495" cy="121315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4"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059" name="Google Shape;8059;p11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060" name="Google Shape;8060;p11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8061" name="Google Shape;8061;p119"/>
          <p:cNvGrpSpPr/>
          <p:nvPr/>
        </p:nvGrpSpPr>
        <p:grpSpPr>
          <a:xfrm>
            <a:off x="70903" y="4157541"/>
            <a:ext cx="11880468" cy="954300"/>
            <a:chOff x="45776" y="3545009"/>
            <a:chExt cx="11880468" cy="954300"/>
          </a:xfrm>
        </p:grpSpPr>
        <p:sp>
          <p:nvSpPr>
            <p:cNvPr id="8062" name="Google Shape;8062;p11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063" name="Google Shape;8063;p119"/>
            <p:cNvSpPr txBox="1"/>
            <p:nvPr/>
          </p:nvSpPr>
          <p:spPr>
            <a:xfrm>
              <a:off x="1555844" y="3545009"/>
              <a:ext cx="10370400" cy="954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a:t>
              </a:r>
              <a:r>
                <a:rPr b="1" lang="pt-BR" sz="1900">
                  <a:solidFill>
                    <a:srgbClr val="0000FF"/>
                  </a:solidFill>
                  <a:latin typeface="Calibri"/>
                  <a:ea typeface="Calibri"/>
                  <a:cs typeface="Calibri"/>
                  <a:sym typeface="Calibri"/>
                </a:rPr>
                <a:t>5 (cinco) pontos</a:t>
              </a:r>
              <a:r>
                <a:rPr b="1" lang="pt-BR" sz="1900">
                  <a:solidFill>
                    <a:schemeClr val="dk1"/>
                  </a:solidFill>
                  <a:latin typeface="Calibri"/>
                  <a:ea typeface="Calibri"/>
                  <a:cs typeface="Calibri"/>
                  <a:sym typeface="Calibri"/>
                </a:rPr>
                <a:t> por projeto, limitado a 2 (dois) projetos.</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64" name="Google Shape;8064;p119"/>
          <p:cNvGrpSpPr/>
          <p:nvPr/>
        </p:nvGrpSpPr>
        <p:grpSpPr>
          <a:xfrm>
            <a:off x="70903" y="5646513"/>
            <a:ext cx="11880603" cy="467175"/>
            <a:chOff x="45776" y="3973141"/>
            <a:chExt cx="11880603" cy="467175"/>
          </a:xfrm>
        </p:grpSpPr>
        <p:sp>
          <p:nvSpPr>
            <p:cNvPr id="8065" name="Google Shape;8065;p11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066" name="Google Shape;8066;p11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1" name="Shape 8071"/>
        <p:cNvGrpSpPr/>
        <p:nvPr/>
      </p:nvGrpSpPr>
      <p:grpSpPr>
        <a:xfrm>
          <a:off x="0" y="0"/>
          <a:ext cx="0" cy="0"/>
          <a:chOff x="0" y="0"/>
          <a:chExt cx="0" cy="0"/>
        </a:xfrm>
      </p:grpSpPr>
      <p:sp>
        <p:nvSpPr>
          <p:cNvPr id="8072" name="Google Shape;8072;g1dff426b600_0_86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073" name="Google Shape;8073;g1dff426b600_0_8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074" name="Google Shape;8074;g1dff426b600_0_8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075" name="Google Shape;8075;g1dff426b600_0_8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076" name="Google Shape;8076;g1dff426b600_0_86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077" name="Google Shape;8077;g1dff426b600_0_860"/>
          <p:cNvSpPr txBox="1"/>
          <p:nvPr/>
        </p:nvSpPr>
        <p:spPr>
          <a:xfrm>
            <a:off x="1551011" y="1944572"/>
            <a:ext cx="10400400" cy="120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078" name="Google Shape;8078;g1dff426b600_0_86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079" name="Google Shape;8079;g1dff426b600_0_8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8080" name="Google Shape;8080;g1dff426b600_0_860"/>
          <p:cNvGrpSpPr/>
          <p:nvPr/>
        </p:nvGrpSpPr>
        <p:grpSpPr>
          <a:xfrm>
            <a:off x="70903" y="4157541"/>
            <a:ext cx="11880468" cy="1246800"/>
            <a:chOff x="45776" y="3545009"/>
            <a:chExt cx="11880468" cy="1246800"/>
          </a:xfrm>
        </p:grpSpPr>
        <p:sp>
          <p:nvSpPr>
            <p:cNvPr id="8081" name="Google Shape;8081;g1dff426b600_0_8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082" name="Google Shape;8082;g1dff426b600_0_860"/>
            <p:cNvSpPr txBox="1"/>
            <p:nvPr/>
          </p:nvSpPr>
          <p:spPr>
            <a:xfrm>
              <a:off x="1555844" y="354500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rgbClr val="0000FF"/>
                  </a:solidFill>
                  <a:latin typeface="Calibri"/>
                  <a:ea typeface="Calibri"/>
                  <a:cs typeface="Calibri"/>
                  <a:sym typeface="Calibri"/>
                </a:rPr>
                <a:t>O servidor docente que tiver participação em projeto de extensão no IFG de acordo com regulamentação específica aprovada pelo Conselho Superior, computará, em sua carga horária semanal de trabalho, 2 horas, limitado a 6 horas de atividades.</a:t>
              </a:r>
              <a:endParaRPr>
                <a:solidFill>
                  <a:srgbClr val="0000FF"/>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083" name="Google Shape;8083;g1dff426b600_0_860"/>
          <p:cNvGrpSpPr/>
          <p:nvPr/>
        </p:nvGrpSpPr>
        <p:grpSpPr>
          <a:xfrm>
            <a:off x="70903" y="5646513"/>
            <a:ext cx="11880468" cy="467100"/>
            <a:chOff x="45776" y="3973141"/>
            <a:chExt cx="11880468" cy="467100"/>
          </a:xfrm>
        </p:grpSpPr>
        <p:sp>
          <p:nvSpPr>
            <p:cNvPr id="8084" name="Google Shape;8084;g1dff426b600_0_8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085" name="Google Shape;8085;g1dff426b600_0_86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 </a:t>
              </a:r>
              <a:r>
                <a:rPr lang="pt-BR" sz="1800">
                  <a:solidFill>
                    <a:srgbClr val="A64D79"/>
                  </a:solidFill>
                  <a:latin typeface="Calibri"/>
                  <a:ea typeface="Calibri"/>
                  <a:cs typeface="Calibri"/>
                  <a:sym typeface="Calibri"/>
                </a:rPr>
                <a:t>Verificar relação com artigos 38 e 39</a:t>
              </a:r>
              <a:endParaRPr sz="1800">
                <a:solidFill>
                  <a:srgbClr val="A64D79"/>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0" name="Shape 8090"/>
        <p:cNvGrpSpPr/>
        <p:nvPr/>
      </p:nvGrpSpPr>
      <p:grpSpPr>
        <a:xfrm>
          <a:off x="0" y="0"/>
          <a:ext cx="0" cy="0"/>
          <a:chOff x="0" y="0"/>
          <a:chExt cx="0" cy="0"/>
        </a:xfrm>
      </p:grpSpPr>
      <p:sp>
        <p:nvSpPr>
          <p:cNvPr id="8091" name="Google Shape;8091;g1dff426b600_0_87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092" name="Google Shape;8092;g1dff426b600_0_8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093" name="Google Shape;8093;g1dff426b600_0_8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094" name="Google Shape;8094;g1dff426b600_0_8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095" name="Google Shape;8095;g1dff426b600_0_8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096" name="Google Shape;8096;g1dff426b600_0_879"/>
          <p:cNvSpPr txBox="1"/>
          <p:nvPr/>
        </p:nvSpPr>
        <p:spPr>
          <a:xfrm>
            <a:off x="1551011" y="1944572"/>
            <a:ext cx="10400400" cy="120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097" name="Google Shape;8097;g1dff426b600_0_8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098" name="Google Shape;8098;g1dff426b600_0_8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8099" name="Google Shape;8099;g1dff426b600_0_879"/>
          <p:cNvGrpSpPr/>
          <p:nvPr/>
        </p:nvGrpSpPr>
        <p:grpSpPr>
          <a:xfrm>
            <a:off x="3" y="3384066"/>
            <a:ext cx="11861393" cy="969600"/>
            <a:chOff x="-25124" y="2771534"/>
            <a:chExt cx="11861393" cy="969600"/>
          </a:xfrm>
        </p:grpSpPr>
        <p:sp>
          <p:nvSpPr>
            <p:cNvPr id="8100" name="Google Shape;8100;g1dff426b600_0_879"/>
            <p:cNvSpPr txBox="1"/>
            <p:nvPr/>
          </p:nvSpPr>
          <p:spPr>
            <a:xfrm>
              <a:off x="-25124" y="3022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101" name="Google Shape;8101;g1dff426b600_0_879"/>
            <p:cNvSpPr txBox="1"/>
            <p:nvPr/>
          </p:nvSpPr>
          <p:spPr>
            <a:xfrm>
              <a:off x="1465869" y="277153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b="1" lang="pt-BR" sz="1900">
                  <a:solidFill>
                    <a:schemeClr val="dk1"/>
                  </a:solidFill>
                  <a:latin typeface="Calibri"/>
                  <a:ea typeface="Calibri"/>
                  <a:cs typeface="Calibri"/>
                  <a:sym typeface="Calibri"/>
                </a:rPr>
                <a:t>Art. 40°  - Para a orientação de </a:t>
              </a:r>
              <a:r>
                <a:rPr b="1" lang="pt-BR" sz="1900">
                  <a:solidFill>
                    <a:srgbClr val="0000FF"/>
                  </a:solidFill>
                  <a:latin typeface="Calibri"/>
                  <a:ea typeface="Calibri"/>
                  <a:cs typeface="Calibri"/>
                  <a:sym typeface="Calibri"/>
                </a:rPr>
                <a:t>ação</a:t>
              </a:r>
              <a:r>
                <a:rPr b="1" lang="pt-BR" sz="1900">
                  <a:solidFill>
                    <a:schemeClr val="dk1"/>
                  </a:solidFill>
                  <a:latin typeface="Calibri"/>
                  <a:ea typeface="Calibri"/>
                  <a:cs typeface="Calibri"/>
                  <a:sym typeface="Calibri"/>
                </a:rPr>
                <a:t> de extensão, o servidor docente poderá computar, em sua carga horária semanal de trabalho, 2 (dois) pontos por projeto, </a:t>
              </a:r>
              <a:r>
                <a:rPr b="1" lang="pt-BR" sz="1900">
                  <a:solidFill>
                    <a:srgbClr val="0000FF"/>
                  </a:solidFill>
                  <a:latin typeface="Calibri"/>
                  <a:ea typeface="Calibri"/>
                  <a:cs typeface="Calibri"/>
                  <a:sym typeface="Calibri"/>
                </a:rPr>
                <a:t>limitado a 4 (quatro) ações</a:t>
              </a:r>
              <a:r>
                <a:rPr b="1" lang="pt-BR" sz="1900">
                  <a:solidFill>
                    <a:schemeClr val="dk1"/>
                  </a:solidFill>
                  <a:latin typeface="Calibri"/>
                  <a:ea typeface="Calibri"/>
                  <a:cs typeface="Calibri"/>
                  <a:sym typeface="Calibri"/>
                </a:rPr>
                <a:t>.</a:t>
              </a:r>
              <a:endParaRPr b="1" sz="19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b="1" lang="pt-BR" sz="1900">
                  <a:solidFill>
                    <a:schemeClr val="dk1"/>
                  </a:solidFill>
                  <a:latin typeface="Calibri"/>
                  <a:ea typeface="Calibri"/>
                  <a:cs typeface="Calibri"/>
                  <a:sym typeface="Calibri"/>
                </a:rPr>
                <a:t> </a:t>
              </a:r>
              <a:endParaRPr b="1" sz="1900">
                <a:solidFill>
                  <a:schemeClr val="dk1"/>
                </a:solidFill>
                <a:latin typeface="Calibri"/>
                <a:ea typeface="Calibri"/>
                <a:cs typeface="Calibri"/>
                <a:sym typeface="Calibri"/>
              </a:endParaRPr>
            </a:p>
          </p:txBody>
        </p:sp>
      </p:grpSp>
      <p:grpSp>
        <p:nvGrpSpPr>
          <p:cNvPr id="8102" name="Google Shape;8102;g1dff426b600_0_879"/>
          <p:cNvGrpSpPr/>
          <p:nvPr/>
        </p:nvGrpSpPr>
        <p:grpSpPr>
          <a:xfrm>
            <a:off x="70903" y="4448634"/>
            <a:ext cx="11865493" cy="2308800"/>
            <a:chOff x="45776" y="2775262"/>
            <a:chExt cx="11865493" cy="2308800"/>
          </a:xfrm>
        </p:grpSpPr>
        <p:sp>
          <p:nvSpPr>
            <p:cNvPr id="8103" name="Google Shape;8103;g1dff426b600_0_87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104" name="Google Shape;8104;g1dff426b600_0_879"/>
            <p:cNvSpPr txBox="1"/>
            <p:nvPr/>
          </p:nvSpPr>
          <p:spPr>
            <a:xfrm>
              <a:off x="1540869" y="2775262"/>
              <a:ext cx="10370400" cy="230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Alteração do termo “projeto de extensão” por “ação de extensão”, para englobar os diferentes tipos de ação de extensão, de acordo com a regulamentação específica aprovada pelo Conselho Superior.</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Essas medidas </a:t>
              </a:r>
              <a:r>
                <a:rPr lang="pt-BR" sz="1800">
                  <a:solidFill>
                    <a:schemeClr val="dk1"/>
                  </a:solidFill>
                  <a:latin typeface="Calibri"/>
                  <a:ea typeface="Calibri"/>
                  <a:cs typeface="Calibri"/>
                  <a:sym typeface="Calibri"/>
                </a:rPr>
                <a:t>têm</a:t>
              </a:r>
              <a:r>
                <a:rPr lang="pt-BR" sz="1800">
                  <a:solidFill>
                    <a:schemeClr val="dk1"/>
                  </a:solidFill>
                  <a:latin typeface="Calibri"/>
                  <a:ea typeface="Calibri"/>
                  <a:cs typeface="Calibri"/>
                  <a:sym typeface="Calibri"/>
                </a:rPr>
                <a:t> por objetivo ampliar a possibilidade de participação de docentes como </a:t>
              </a:r>
              <a:r>
                <a:rPr lang="pt-BR" sz="1800">
                  <a:solidFill>
                    <a:schemeClr val="dk1"/>
                  </a:solidFill>
                  <a:latin typeface="Calibri"/>
                  <a:ea typeface="Calibri"/>
                  <a:cs typeface="Calibri"/>
                  <a:sym typeface="Calibri"/>
                </a:rPr>
                <a:t>participantes</a:t>
              </a:r>
              <a:r>
                <a:rPr lang="pt-BR" sz="1800">
                  <a:solidFill>
                    <a:schemeClr val="dk1"/>
                  </a:solidFill>
                  <a:latin typeface="Calibri"/>
                  <a:ea typeface="Calibri"/>
                  <a:cs typeface="Calibri"/>
                  <a:sym typeface="Calibri"/>
                </a:rPr>
                <a:t> ou </a:t>
              </a:r>
              <a:r>
                <a:rPr lang="pt-BR" sz="1800">
                  <a:solidFill>
                    <a:schemeClr val="dk1"/>
                  </a:solidFill>
                  <a:latin typeface="Calibri"/>
                  <a:ea typeface="Calibri"/>
                  <a:cs typeface="Calibri"/>
                  <a:sym typeface="Calibri"/>
                </a:rPr>
                <a:t>consultores</a:t>
              </a:r>
              <a:r>
                <a:rPr lang="pt-BR" sz="1800">
                  <a:solidFill>
                    <a:schemeClr val="dk1"/>
                  </a:solidFill>
                  <a:latin typeface="Calibri"/>
                  <a:ea typeface="Calibri"/>
                  <a:cs typeface="Calibri"/>
                  <a:sym typeface="Calibri"/>
                </a:rPr>
                <a:t> em mais Empresas </a:t>
              </a:r>
              <a:r>
                <a:rPr lang="pt-BR" sz="1800">
                  <a:solidFill>
                    <a:schemeClr val="dk1"/>
                  </a:solidFill>
                  <a:latin typeface="Calibri"/>
                  <a:ea typeface="Calibri"/>
                  <a:cs typeface="Calibri"/>
                  <a:sym typeface="Calibri"/>
                </a:rPr>
                <a:t>Juniores</a:t>
              </a:r>
              <a:r>
                <a:rPr lang="pt-BR" sz="1800">
                  <a:solidFill>
                    <a:schemeClr val="dk1"/>
                  </a:solidFill>
                  <a:latin typeface="Calibri"/>
                  <a:ea typeface="Calibri"/>
                  <a:cs typeface="Calibri"/>
                  <a:sym typeface="Calibri"/>
                </a:rPr>
                <a:t> ou Projetos de Extensão. Isso é fundamental para o atendimento do Art. 4º As atividades de extensão devem compor, no mínimo, 10% (dez por cento) do total da carga horária curricular estudantil dos cursos de graduação, as quais deverão fazer parte da matriz curricular dos cursos; da RESOLUÇÃO Nº 7, DE 18 DE DEZEMBRO DE 2018, do MINISTÉRIO DA EDUCAÇÃO CONSELHO NACIONAL DE EDUCAÇÃO, CÂMARA DE EDUCAÇÃO SUPERIOR.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9" name="Shape 8109"/>
        <p:cNvGrpSpPr/>
        <p:nvPr/>
      </p:nvGrpSpPr>
      <p:grpSpPr>
        <a:xfrm>
          <a:off x="0" y="0"/>
          <a:ext cx="0" cy="0"/>
          <a:chOff x="0" y="0"/>
          <a:chExt cx="0" cy="0"/>
        </a:xfrm>
      </p:grpSpPr>
      <p:sp>
        <p:nvSpPr>
          <p:cNvPr id="8110" name="Google Shape;8110;g1dff426b600_0_91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111" name="Google Shape;8111;g1dff426b600_0_9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112" name="Google Shape;8112;g1dff426b600_0_9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113" name="Google Shape;8113;g1dff426b600_0_9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114" name="Google Shape;8114;g1dff426b600_0_91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115" name="Google Shape;8115;g1dff426b600_0_916"/>
          <p:cNvSpPr txBox="1"/>
          <p:nvPr/>
        </p:nvSpPr>
        <p:spPr>
          <a:xfrm>
            <a:off x="1551011" y="1944572"/>
            <a:ext cx="10400400" cy="120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116" name="Google Shape;8116;g1dff426b600_0_9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117" name="Google Shape;8117;g1dff426b600_0_91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8118" name="Google Shape;8118;g1dff426b600_0_916"/>
          <p:cNvGrpSpPr/>
          <p:nvPr/>
        </p:nvGrpSpPr>
        <p:grpSpPr>
          <a:xfrm>
            <a:off x="70903" y="4157541"/>
            <a:ext cx="11880468" cy="1246800"/>
            <a:chOff x="45776" y="3545009"/>
            <a:chExt cx="11880468" cy="1246800"/>
          </a:xfrm>
        </p:grpSpPr>
        <p:sp>
          <p:nvSpPr>
            <p:cNvPr id="8119" name="Google Shape;8119;g1dff426b600_0_9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120" name="Google Shape;8120;g1dff426b600_0_916"/>
            <p:cNvSpPr txBox="1"/>
            <p:nvPr/>
          </p:nvSpPr>
          <p:spPr>
            <a:xfrm>
              <a:off x="1555844" y="354500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 orientação de estudantes em </a:t>
              </a:r>
              <a:r>
                <a:rPr b="1" lang="pt-BR" sz="1900">
                  <a:solidFill>
                    <a:srgbClr val="0000FF"/>
                  </a:solidFill>
                  <a:latin typeface="Calibri"/>
                  <a:ea typeface="Calibri"/>
                  <a:cs typeface="Calibri"/>
                  <a:sym typeface="Calibri"/>
                </a:rPr>
                <a:t>Ações/Programas/Projetos</a:t>
              </a:r>
              <a:r>
                <a:rPr b="1" lang="pt-BR" sz="1900">
                  <a:solidFill>
                    <a:schemeClr val="dk1"/>
                  </a:solidFill>
                  <a:latin typeface="Calibri"/>
                  <a:ea typeface="Calibri"/>
                  <a:cs typeface="Calibri"/>
                  <a:sym typeface="Calibri"/>
                </a:rPr>
                <a:t> de Extensão, o servidor docente poderá computar, em sua carga horária semanal de trabalho </a:t>
              </a:r>
              <a:r>
                <a:rPr b="1" lang="pt-BR" sz="1900">
                  <a:solidFill>
                    <a:srgbClr val="0000FF"/>
                  </a:solidFill>
                  <a:latin typeface="Calibri"/>
                  <a:ea typeface="Calibri"/>
                  <a:cs typeface="Calibri"/>
                  <a:sym typeface="Calibri"/>
                </a:rPr>
                <a:t>até 6h (seis horas), sendo que as atividades devem ser comprovadas.</a:t>
              </a:r>
              <a:endParaRPr>
                <a:solidFill>
                  <a:srgbClr val="0000FF"/>
                </a:solidFill>
              </a:endParaRPr>
            </a:p>
            <a:p>
              <a:pPr indent="0" lvl="0" marL="0" marR="0" rtl="0" algn="just">
                <a:spcBef>
                  <a:spcPts val="0"/>
                </a:spcBef>
                <a:spcAft>
                  <a:spcPts val="0"/>
                </a:spcAft>
                <a:buNone/>
              </a:pPr>
              <a:r>
                <a:t/>
              </a:r>
              <a:endParaRPr sz="1800">
                <a:solidFill>
                  <a:schemeClr val="dk2"/>
                </a:solidFill>
                <a:latin typeface="Calibri"/>
                <a:ea typeface="Calibri"/>
                <a:cs typeface="Calibri"/>
                <a:sym typeface="Calibri"/>
              </a:endParaRPr>
            </a:p>
          </p:txBody>
        </p:sp>
      </p:grpSp>
      <p:grpSp>
        <p:nvGrpSpPr>
          <p:cNvPr id="8121" name="Google Shape;8121;g1dff426b600_0_916"/>
          <p:cNvGrpSpPr/>
          <p:nvPr/>
        </p:nvGrpSpPr>
        <p:grpSpPr>
          <a:xfrm>
            <a:off x="70903" y="5646513"/>
            <a:ext cx="11880468" cy="695421"/>
            <a:chOff x="45776" y="3973141"/>
            <a:chExt cx="11880468" cy="695421"/>
          </a:xfrm>
        </p:grpSpPr>
        <p:sp>
          <p:nvSpPr>
            <p:cNvPr id="8122" name="Google Shape;8122;g1dff426b600_0_9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123" name="Google Shape;8123;g1dff426b600_0_916"/>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destinação de até 6h justifica-se pelo fato de que orientações cuidadosas requerem tempo hábil para serem feitas com qualidade.</a:t>
              </a:r>
              <a:endParaRPr sz="1800">
                <a:solidFill>
                  <a:srgbClr val="A64D79"/>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8" name="Shape 8128"/>
        <p:cNvGrpSpPr/>
        <p:nvPr/>
      </p:nvGrpSpPr>
      <p:grpSpPr>
        <a:xfrm>
          <a:off x="0" y="0"/>
          <a:ext cx="0" cy="0"/>
          <a:chOff x="0" y="0"/>
          <a:chExt cx="0" cy="0"/>
        </a:xfrm>
      </p:grpSpPr>
      <p:sp>
        <p:nvSpPr>
          <p:cNvPr id="8129" name="Google Shape;8129;g1dff426b600_0_93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130" name="Google Shape;8130;g1dff426b600_0_9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131" name="Google Shape;8131;g1dff426b600_0_9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132" name="Google Shape;8132;g1dff426b600_0_9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133" name="Google Shape;8133;g1dff426b600_0_93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134" name="Google Shape;8134;g1dff426b600_0_936"/>
          <p:cNvSpPr txBox="1"/>
          <p:nvPr/>
        </p:nvSpPr>
        <p:spPr>
          <a:xfrm>
            <a:off x="1551011" y="1944572"/>
            <a:ext cx="10400400" cy="120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orientação de projetos de extensão, o servidor docente poderá computar, em sua carga horária semanal de trabalho, 2 (dois) pontos por projeto, limitado a 2 (dois) projetos.</a:t>
            </a:r>
            <a:endParaRPr/>
          </a:p>
          <a:p>
            <a:pPr indent="452603" lvl="0" marL="97853" marR="0" rtl="0" algn="just">
              <a:spcBef>
                <a:spcPts val="1854"/>
              </a:spcBef>
              <a:spcAft>
                <a:spcPts val="0"/>
              </a:spcAft>
              <a:buNone/>
            </a:pPr>
            <a:r>
              <a:rPr b="1" lang="pt-BR" sz="1900">
                <a:solidFill>
                  <a:schemeClr val="dk1"/>
                </a:solidFill>
                <a:latin typeface="Calibri"/>
                <a:ea typeface="Calibri"/>
                <a:cs typeface="Calibri"/>
                <a:sym typeface="Calibri"/>
              </a:rPr>
              <a:t> </a:t>
            </a:r>
            <a:endParaRPr/>
          </a:p>
        </p:txBody>
      </p:sp>
      <p:sp>
        <p:nvSpPr>
          <p:cNvPr id="8135" name="Google Shape;8135;g1dff426b600_0_9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136" name="Google Shape;8136;g1dff426b600_0_9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8137" name="Google Shape;8137;g1dff426b600_0_936"/>
          <p:cNvGrpSpPr/>
          <p:nvPr/>
        </p:nvGrpSpPr>
        <p:grpSpPr>
          <a:xfrm>
            <a:off x="70903" y="4157541"/>
            <a:ext cx="11880468" cy="954300"/>
            <a:chOff x="45776" y="3545009"/>
            <a:chExt cx="11880468" cy="954300"/>
          </a:xfrm>
        </p:grpSpPr>
        <p:sp>
          <p:nvSpPr>
            <p:cNvPr id="8138" name="Google Shape;8138;g1dff426b600_0_9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139" name="Google Shape;8139;g1dff426b600_0_936"/>
            <p:cNvSpPr txBox="1"/>
            <p:nvPr/>
          </p:nvSpPr>
          <p:spPr>
            <a:xfrm>
              <a:off x="1555844" y="3545009"/>
              <a:ext cx="103704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40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b="1" lang="pt-BR" sz="1900">
                  <a:solidFill>
                    <a:schemeClr val="dk1"/>
                  </a:solidFill>
                  <a:latin typeface="Calibri"/>
                  <a:ea typeface="Calibri"/>
                  <a:cs typeface="Calibri"/>
                  <a:sym typeface="Calibri"/>
                </a:rPr>
                <a:t>Para a orientação de projetos de extensão, o servidor docente poderá computar, em sua carga horária semanal de trabalho, 2 (dois) pontos por projeto, limitado a 10 (dez) projetos.</a:t>
              </a:r>
              <a:endParaRPr b="1"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2"/>
                </a:solidFill>
                <a:latin typeface="Calibri"/>
                <a:ea typeface="Calibri"/>
                <a:cs typeface="Calibri"/>
                <a:sym typeface="Calibri"/>
              </a:endParaRPr>
            </a:p>
          </p:txBody>
        </p:sp>
      </p:grpSp>
      <p:grpSp>
        <p:nvGrpSpPr>
          <p:cNvPr id="8140" name="Google Shape;8140;g1dff426b600_0_936"/>
          <p:cNvGrpSpPr/>
          <p:nvPr/>
        </p:nvGrpSpPr>
        <p:grpSpPr>
          <a:xfrm>
            <a:off x="70903" y="5646513"/>
            <a:ext cx="11880468" cy="467100"/>
            <a:chOff x="45776" y="3973141"/>
            <a:chExt cx="11880468" cy="467100"/>
          </a:xfrm>
        </p:grpSpPr>
        <p:sp>
          <p:nvSpPr>
            <p:cNvPr id="8141" name="Google Shape;8141;g1dff426b600_0_9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142" name="Google Shape;8142;g1dff426b600_0_936"/>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Aumento do limite pensando principalmente na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7" name="Shape 8147"/>
        <p:cNvGrpSpPr/>
        <p:nvPr/>
      </p:nvGrpSpPr>
      <p:grpSpPr>
        <a:xfrm>
          <a:off x="0" y="0"/>
          <a:ext cx="0" cy="0"/>
          <a:chOff x="0" y="0"/>
          <a:chExt cx="0" cy="0"/>
        </a:xfrm>
      </p:grpSpPr>
      <p:sp>
        <p:nvSpPr>
          <p:cNvPr id="8148" name="Google Shape;8148;p121"/>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149" name="Google Shape;8149;p12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150" name="Google Shape;8150;p12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151" name="Google Shape;8151;p12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152" name="Google Shape;8152;p12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153" name="Google Shape;8153;p121"/>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154" name="Google Shape;8154;p12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155" name="Google Shape;8155;p12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8156" name="Google Shape;8156;p121"/>
          <p:cNvGrpSpPr/>
          <p:nvPr/>
        </p:nvGrpSpPr>
        <p:grpSpPr>
          <a:xfrm>
            <a:off x="55915" y="3614941"/>
            <a:ext cx="11880531" cy="1246800"/>
            <a:chOff x="30789" y="3002409"/>
            <a:chExt cx="11880531" cy="1246800"/>
          </a:xfrm>
        </p:grpSpPr>
        <p:sp>
          <p:nvSpPr>
            <p:cNvPr id="8157" name="Google Shape;8157;p121"/>
            <p:cNvSpPr txBox="1"/>
            <p:nvPr/>
          </p:nvSpPr>
          <p:spPr>
            <a:xfrm>
              <a:off x="30789" y="339222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158" name="Google Shape;8158;p121"/>
            <p:cNvSpPr txBox="1"/>
            <p:nvPr/>
          </p:nvSpPr>
          <p:spPr>
            <a:xfrm>
              <a:off x="1540919" y="3002409"/>
              <a:ext cx="10370400" cy="1246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______  - O servidor docente que tiver participação em projeto de extensão interinstitucional poderá computar, em sua carga horária semanal de trabalho, 15 (quinze) pontos, limitado a 1 (um) projeto.</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59" name="Google Shape;8159;p121"/>
          <p:cNvGrpSpPr/>
          <p:nvPr/>
        </p:nvGrpSpPr>
        <p:grpSpPr>
          <a:xfrm>
            <a:off x="70903" y="5646513"/>
            <a:ext cx="11880603" cy="467175"/>
            <a:chOff x="45776" y="3973141"/>
            <a:chExt cx="11880603" cy="467175"/>
          </a:xfrm>
        </p:grpSpPr>
        <p:sp>
          <p:nvSpPr>
            <p:cNvPr id="8160" name="Google Shape;8160;p12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161" name="Google Shape;8161;p121"/>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Qualificar a participação do docente em projetos desenvolvidos em parceria com outras instituições.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6" name="Shape 8166"/>
        <p:cNvGrpSpPr/>
        <p:nvPr/>
      </p:nvGrpSpPr>
      <p:grpSpPr>
        <a:xfrm>
          <a:off x="0" y="0"/>
          <a:ext cx="0" cy="0"/>
          <a:chOff x="0" y="0"/>
          <a:chExt cx="0" cy="0"/>
        </a:xfrm>
      </p:grpSpPr>
      <p:sp>
        <p:nvSpPr>
          <p:cNvPr id="8167" name="Google Shape;8167;g1dff426b600_0_95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168" name="Google Shape;8168;g1dff426b600_0_9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169" name="Google Shape;8169;g1dff426b600_0_9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170" name="Google Shape;8170;g1dff426b600_0_9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171" name="Google Shape;8171;g1dff426b600_0_95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172" name="Google Shape;8172;g1dff426b600_0_95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173" name="Google Shape;8173;g1dff426b600_0_9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174" name="Google Shape;8174;g1dff426b600_0_9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8175" name="Google Shape;8175;g1dff426b600_0_958"/>
          <p:cNvGrpSpPr/>
          <p:nvPr/>
        </p:nvGrpSpPr>
        <p:grpSpPr>
          <a:xfrm>
            <a:off x="55915" y="3614941"/>
            <a:ext cx="11880531" cy="969600"/>
            <a:chOff x="30789" y="3002409"/>
            <a:chExt cx="11880531" cy="969600"/>
          </a:xfrm>
        </p:grpSpPr>
        <p:sp>
          <p:nvSpPr>
            <p:cNvPr id="8176" name="Google Shape;8176;g1dff426b600_0_958"/>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177" name="Google Shape;8177;g1dff426b600_0_958"/>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Para a coorientação de projetos de extensão, o servidor docente poderá computar, em sua carga horária semanal de trabalho, 2,5 (dois pontos e meio) por projeto, limitado a 2 (dois) projetos.</a:t>
              </a:r>
              <a:endParaRPr sz="1800">
                <a:solidFill>
                  <a:schemeClr val="dk1"/>
                </a:solidFill>
                <a:latin typeface="Calibri"/>
                <a:ea typeface="Calibri"/>
                <a:cs typeface="Calibri"/>
                <a:sym typeface="Calibri"/>
              </a:endParaRPr>
            </a:p>
          </p:txBody>
        </p:sp>
      </p:grpSp>
      <p:grpSp>
        <p:nvGrpSpPr>
          <p:cNvPr id="8178" name="Google Shape;8178;g1dff426b600_0_958"/>
          <p:cNvGrpSpPr/>
          <p:nvPr/>
        </p:nvGrpSpPr>
        <p:grpSpPr>
          <a:xfrm>
            <a:off x="70903" y="5646513"/>
            <a:ext cx="11880468" cy="695421"/>
            <a:chOff x="45776" y="3973141"/>
            <a:chExt cx="11880468" cy="695421"/>
          </a:xfrm>
        </p:grpSpPr>
        <p:sp>
          <p:nvSpPr>
            <p:cNvPr id="8179" name="Google Shape;8179;g1dff426b600_0_9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180" name="Google Shape;8180;g1dff426b600_0_958"/>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Qualificar a atividade de coorientação, tendo em vista que o docente pode colaborar em determinado projeto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5" name="Shape 8185"/>
        <p:cNvGrpSpPr/>
        <p:nvPr/>
      </p:nvGrpSpPr>
      <p:grpSpPr>
        <a:xfrm>
          <a:off x="0" y="0"/>
          <a:ext cx="0" cy="0"/>
          <a:chOff x="0" y="0"/>
          <a:chExt cx="0" cy="0"/>
        </a:xfrm>
      </p:grpSpPr>
      <p:sp>
        <p:nvSpPr>
          <p:cNvPr id="8186" name="Google Shape;8186;g1dff426b600_0_97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187" name="Google Shape;8187;g1dff426b600_0_9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188" name="Google Shape;8188;g1dff426b600_0_9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189" name="Google Shape;8189;g1dff426b600_0_9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190" name="Google Shape;8190;g1dff426b600_0_97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191" name="Google Shape;8191;g1dff426b600_0_97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192" name="Google Shape;8192;g1dff426b600_0_9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193" name="Google Shape;8193;g1dff426b600_0_9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8194" name="Google Shape;8194;g1dff426b600_0_978"/>
          <p:cNvGrpSpPr/>
          <p:nvPr/>
        </p:nvGrpSpPr>
        <p:grpSpPr>
          <a:xfrm>
            <a:off x="55915" y="3614941"/>
            <a:ext cx="11880531" cy="969600"/>
            <a:chOff x="30789" y="3002409"/>
            <a:chExt cx="11880531" cy="969600"/>
          </a:xfrm>
        </p:grpSpPr>
        <p:sp>
          <p:nvSpPr>
            <p:cNvPr id="8195" name="Google Shape;8195;g1dff426b600_0_978"/>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196" name="Google Shape;8196;g1dff426b600_0_978"/>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Para a revisão e avaliação em editais de projetos de extensão internos ou externos ao IFG, o servidor docente, poderá computar, em sua carga horária semanal de trabalho, 1 (um) ponto, limitado a 6 (seis) projetos.</a:t>
              </a:r>
              <a:endParaRPr b="1" sz="1900">
                <a:solidFill>
                  <a:schemeClr val="dk1"/>
                </a:solidFill>
                <a:latin typeface="Calibri"/>
                <a:ea typeface="Calibri"/>
                <a:cs typeface="Calibri"/>
                <a:sym typeface="Calibri"/>
              </a:endParaRPr>
            </a:p>
          </p:txBody>
        </p:sp>
      </p:grpSp>
      <p:grpSp>
        <p:nvGrpSpPr>
          <p:cNvPr id="8197" name="Google Shape;8197;g1dff426b600_0_978"/>
          <p:cNvGrpSpPr/>
          <p:nvPr/>
        </p:nvGrpSpPr>
        <p:grpSpPr>
          <a:xfrm>
            <a:off x="70903" y="5646513"/>
            <a:ext cx="11865493" cy="646521"/>
            <a:chOff x="45776" y="3973141"/>
            <a:chExt cx="11865493" cy="646521"/>
          </a:xfrm>
        </p:grpSpPr>
        <p:sp>
          <p:nvSpPr>
            <p:cNvPr id="8198" name="Google Shape;8198;g1dff426b600_0_9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199" name="Google Shape;8199;g1dff426b600_0_978"/>
            <p:cNvSpPr txBox="1"/>
            <p:nvPr/>
          </p:nvSpPr>
          <p:spPr>
            <a:xfrm>
              <a:off x="1540869" y="39731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Incluir com objetivo de qualificação quanto à atividade de avaliação de projetos que os docentes podem realizar.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4" name="Shape 8204"/>
        <p:cNvGrpSpPr/>
        <p:nvPr/>
      </p:nvGrpSpPr>
      <p:grpSpPr>
        <a:xfrm>
          <a:off x="0" y="0"/>
          <a:ext cx="0" cy="0"/>
          <a:chOff x="0" y="0"/>
          <a:chExt cx="0" cy="0"/>
        </a:xfrm>
      </p:grpSpPr>
      <p:sp>
        <p:nvSpPr>
          <p:cNvPr id="8205" name="Google Shape;8205;g1dff426b600_0_99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206" name="Google Shape;8206;g1dff426b600_0_9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207" name="Google Shape;8207;g1dff426b600_0_9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208" name="Google Shape;8208;g1dff426b600_0_9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209" name="Google Shape;8209;g1dff426b600_0_9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210" name="Google Shape;8210;g1dff426b600_0_998"/>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211" name="Google Shape;8211;g1dff426b600_0_9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212" name="Google Shape;8212;g1dff426b600_0_99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8213" name="Google Shape;8213;g1dff426b600_0_998"/>
          <p:cNvGrpSpPr/>
          <p:nvPr/>
        </p:nvGrpSpPr>
        <p:grpSpPr>
          <a:xfrm>
            <a:off x="55915" y="3614941"/>
            <a:ext cx="11880531" cy="1262100"/>
            <a:chOff x="30789" y="3002409"/>
            <a:chExt cx="11880531" cy="1262100"/>
          </a:xfrm>
        </p:grpSpPr>
        <p:sp>
          <p:nvSpPr>
            <p:cNvPr id="8214" name="Google Shape;8214;g1dff426b600_0_998"/>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215" name="Google Shape;8215;g1dff426b600_0_998"/>
            <p:cNvSpPr txBox="1"/>
            <p:nvPr/>
          </p:nvSpPr>
          <p:spPr>
            <a:xfrm>
              <a:off x="1540919" y="300240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Para a orientação/supervisão de extensionistas registrados conforme regulamentação será computada na carga horária docente até 2 horas semanais para cada 40 horas de ações de extensão, limitado a 4 projetos. Parágrafo único - As atuações da orientação/supervisão dentro de um projeto de extensão não serão pontuadas cumulativamente.</a:t>
              </a:r>
              <a:endParaRPr b="1" sz="1900">
                <a:solidFill>
                  <a:schemeClr val="dk1"/>
                </a:solidFill>
                <a:latin typeface="Calibri"/>
                <a:ea typeface="Calibri"/>
                <a:cs typeface="Calibri"/>
                <a:sym typeface="Calibri"/>
              </a:endParaRPr>
            </a:p>
          </p:txBody>
        </p:sp>
      </p:grpSp>
      <p:grpSp>
        <p:nvGrpSpPr>
          <p:cNvPr id="8216" name="Google Shape;8216;g1dff426b600_0_998"/>
          <p:cNvGrpSpPr/>
          <p:nvPr/>
        </p:nvGrpSpPr>
        <p:grpSpPr>
          <a:xfrm>
            <a:off x="70903" y="5646513"/>
            <a:ext cx="11865493" cy="467100"/>
            <a:chOff x="45776" y="3973141"/>
            <a:chExt cx="11865493" cy="467100"/>
          </a:xfrm>
        </p:grpSpPr>
        <p:sp>
          <p:nvSpPr>
            <p:cNvPr id="8217" name="Google Shape;8217;g1dff426b600_0_99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218" name="Google Shape;8218;g1dff426b600_0_998"/>
            <p:cNvSpPr txBox="1"/>
            <p:nvPr/>
          </p:nvSpPr>
          <p:spPr>
            <a:xfrm>
              <a:off x="1540869" y="39731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3" name="Shape 8223"/>
        <p:cNvGrpSpPr/>
        <p:nvPr/>
      </p:nvGrpSpPr>
      <p:grpSpPr>
        <a:xfrm>
          <a:off x="0" y="0"/>
          <a:ext cx="0" cy="0"/>
          <a:chOff x="0" y="0"/>
          <a:chExt cx="0" cy="0"/>
        </a:xfrm>
      </p:grpSpPr>
      <p:sp>
        <p:nvSpPr>
          <p:cNvPr id="8224" name="Google Shape;8224;g1dff426b600_0_101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225" name="Google Shape;8225;g1dff426b600_0_101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226" name="Google Shape;8226;g1dff426b600_0_101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227" name="Google Shape;8227;g1dff426b600_0_10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228" name="Google Shape;8228;g1dff426b600_0_101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229" name="Google Shape;8229;g1dff426b600_0_1017"/>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230" name="Google Shape;8230;g1dff426b600_0_101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231" name="Google Shape;8231;g1dff426b600_0_101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8232" name="Google Shape;8232;g1dff426b600_0_1017"/>
          <p:cNvGrpSpPr/>
          <p:nvPr/>
        </p:nvGrpSpPr>
        <p:grpSpPr>
          <a:xfrm>
            <a:off x="55915" y="3033916"/>
            <a:ext cx="11880481" cy="2724300"/>
            <a:chOff x="30789" y="2421384"/>
            <a:chExt cx="11880481" cy="2724300"/>
          </a:xfrm>
        </p:grpSpPr>
        <p:sp>
          <p:nvSpPr>
            <p:cNvPr id="8233" name="Google Shape;8233;g1dff426b600_0_1017"/>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234" name="Google Shape;8234;g1dff426b600_0_1017"/>
            <p:cNvSpPr txBox="1"/>
            <p:nvPr/>
          </p:nvSpPr>
          <p:spPr>
            <a:xfrm>
              <a:off x="1540869" y="2421384"/>
              <a:ext cx="10370400" cy="272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A coordenação e/ou participação em Grupos de Extensão, conforme regulamentação do IFG, será computada da seguinte forma: I - 2 horas para atuação como líder de Grupo; II - 1 hora para participação.: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 1º - As atuações descritas nos incisos do presente artigo não serão computadas de forma cumulativas;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 2º - Fica limitado o cômputo de horas a 4 grupos por servidor, independente da condição de líder ou participante.</a:t>
              </a:r>
              <a:endParaRPr b="1" sz="19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8235" name="Google Shape;8235;g1dff426b600_0_1017"/>
          <p:cNvGrpSpPr/>
          <p:nvPr/>
        </p:nvGrpSpPr>
        <p:grpSpPr>
          <a:xfrm>
            <a:off x="55890" y="5955688"/>
            <a:ext cx="11873085" cy="467112"/>
            <a:chOff x="38251" y="3875341"/>
            <a:chExt cx="11873085" cy="467112"/>
          </a:xfrm>
        </p:grpSpPr>
        <p:sp>
          <p:nvSpPr>
            <p:cNvPr id="8236" name="Google Shape;8236;g1dff426b600_0_1017"/>
            <p:cNvSpPr txBox="1"/>
            <p:nvPr/>
          </p:nvSpPr>
          <p:spPr>
            <a:xfrm>
              <a:off x="38251" y="3875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237" name="Google Shape;8237;g1dff426b600_0_1017"/>
            <p:cNvSpPr txBox="1"/>
            <p:nvPr/>
          </p:nvSpPr>
          <p:spPr>
            <a:xfrm>
              <a:off x="1687336" y="3973153"/>
              <a:ext cx="102240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g1e0f3c47b18_0_45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864" name="Google Shape;864;g1e0f3c47b18_0_4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65" name="Google Shape;865;g1e0f3c47b18_0_4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66" name="Google Shape;866;g1e0f3c47b18_0_4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67" name="Google Shape;867;g1e0f3c47b18_0_458"/>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68" name="Google Shape;868;g1e0f3c47b18_0_458"/>
          <p:cNvSpPr txBox="1"/>
          <p:nvPr/>
        </p:nvSpPr>
        <p:spPr>
          <a:xfrm>
            <a:off x="1611539" y="1944571"/>
            <a:ext cx="10580400" cy="1680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O</a:t>
            </a:r>
            <a:r>
              <a:rPr b="0" i="0" lang="pt-BR" sz="1800" u="none" strike="noStrike">
                <a:solidFill>
                  <a:srgbClr val="959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800" u="none" strike="noStrike">
                <a:solidFill>
                  <a:srgbClr val="8F8F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600" u="none" strike="noStrike">
                <a:solidFill>
                  <a:srgbClr val="000000"/>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Aos doce</a:t>
            </a:r>
            <a:r>
              <a:rPr b="1" i="0" lang="pt-BR" sz="1600" u="none" strike="noStrike">
                <a:solidFill>
                  <a:srgbClr val="000000"/>
                </a:solidFill>
                <a:latin typeface="Calibri"/>
                <a:ea typeface="Calibri"/>
                <a:cs typeface="Calibri"/>
                <a:sym typeface="Calibri"/>
              </a:rPr>
              <a:t>ntes aos qua</a:t>
            </a:r>
            <a:r>
              <a:rPr b="0" i="0" lang="pt-BR" sz="1600" u="none" strike="noStrike">
                <a:solidFill>
                  <a:srgbClr val="000000"/>
                </a:solidFill>
                <a:latin typeface="Calibri"/>
                <a:ea typeface="Calibri"/>
                <a:cs typeface="Calibri"/>
                <a:sym typeface="Calibri"/>
              </a:rPr>
              <a:t>is se aplicam o regime de dedicação exclusiva (DE) permitir</a:t>
            </a:r>
            <a:r>
              <a:rPr b="0" i="0" lang="pt-BR" sz="1600" u="none" strike="noStrike">
                <a:solidFill>
                  <a:srgbClr val="101000"/>
                </a:solidFill>
                <a:latin typeface="Calibri"/>
                <a:ea typeface="Calibri"/>
                <a:cs typeface="Calibri"/>
                <a:sym typeface="Calibri"/>
              </a:rPr>
              <a:t>-</a:t>
            </a:r>
            <a:r>
              <a:rPr b="0" i="0" lang="pt-BR" sz="1600" u="none" strike="noStrike">
                <a:solidFill>
                  <a:srgbClr val="0F0F00"/>
                </a:solidFill>
                <a:latin typeface="Calibri"/>
                <a:ea typeface="Calibri"/>
                <a:cs typeface="Calibri"/>
                <a:sym typeface="Calibri"/>
              </a:rPr>
              <a:t>se</a:t>
            </a:r>
            <a:r>
              <a:rPr b="0" i="0" lang="pt-BR" sz="1600" u="none" strike="noStrike">
                <a:solidFill>
                  <a:srgbClr val="000000"/>
                </a:solidFill>
                <a:latin typeface="Calibri"/>
                <a:ea typeface="Calibri"/>
                <a:cs typeface="Calibri"/>
                <a:sym typeface="Calibri"/>
              </a:rPr>
              <a:t>-</a:t>
            </a:r>
            <a:r>
              <a:rPr b="0" i="0" lang="pt-BR" sz="1600" u="none" strike="noStrike">
                <a:solidFill>
                  <a:srgbClr val="4B4B00"/>
                </a:solidFill>
                <a:latin typeface="Calibri"/>
                <a:ea typeface="Calibri"/>
                <a:cs typeface="Calibri"/>
                <a:sym typeface="Calibri"/>
              </a:rPr>
              <a:t>á</a:t>
            </a:r>
            <a:r>
              <a:rPr b="0" i="0" lang="pt-BR" sz="1600" u="none" strike="noStrike">
                <a:solidFill>
                  <a:srgbClr val="000000"/>
                </a:solidFill>
                <a:latin typeface="Calibri"/>
                <a:ea typeface="Calibri"/>
                <a:cs typeface="Calibri"/>
                <a:sym typeface="Calibri"/>
              </a:rPr>
              <a:t>, nos termos da Lei no 11.784, de 2</a:t>
            </a:r>
            <a:r>
              <a:rPr b="0" i="1" lang="pt-BR" sz="1600" u="none" strike="noStrike">
                <a:solidFill>
                  <a:srgbClr val="000000"/>
                </a:solidFill>
                <a:latin typeface="Calibri"/>
                <a:ea typeface="Calibri"/>
                <a:cs typeface="Calibri"/>
                <a:sym typeface="Calibri"/>
              </a:rPr>
              <a:t>2/</a:t>
            </a:r>
            <a:r>
              <a:rPr b="0" i="0" lang="pt-BR" sz="1600" u="none" strike="noStrike">
                <a:solidFill>
                  <a:srgbClr val="000000"/>
                </a:solidFill>
                <a:latin typeface="Calibri"/>
                <a:ea typeface="Calibri"/>
                <a:cs typeface="Calibri"/>
                <a:sym typeface="Calibri"/>
              </a:rPr>
              <a:t>09</a:t>
            </a:r>
            <a:r>
              <a:rPr b="0" i="1" lang="pt-BR" sz="1600" u="none" strike="noStrike">
                <a:solidFill>
                  <a:srgbClr val="0000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2008</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6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600" u="none" strike="noStrike">
                <a:solidFill>
                  <a:srgbClr val="8A8A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6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p:txBody>
      </p:sp>
      <p:sp>
        <p:nvSpPr>
          <p:cNvPr id="869" name="Google Shape;869;g1e0f3c47b18_0_4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 </a:t>
            </a:r>
            <a:endParaRPr sz="2200">
              <a:solidFill>
                <a:srgbClr val="0000FF"/>
              </a:solidFill>
              <a:latin typeface="Calibri"/>
              <a:ea typeface="Calibri"/>
              <a:cs typeface="Calibri"/>
              <a:sym typeface="Calibri"/>
            </a:endParaRPr>
          </a:p>
        </p:txBody>
      </p:sp>
      <p:sp>
        <p:nvSpPr>
          <p:cNvPr id="870" name="Google Shape;870;g1e0f3c47b18_0_4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a:p>
        </p:txBody>
      </p:sp>
      <p:grpSp>
        <p:nvGrpSpPr>
          <p:cNvPr id="871" name="Google Shape;871;g1e0f3c47b18_0_458"/>
          <p:cNvGrpSpPr/>
          <p:nvPr/>
        </p:nvGrpSpPr>
        <p:grpSpPr>
          <a:xfrm>
            <a:off x="70900" y="3789975"/>
            <a:ext cx="12090600" cy="1714800"/>
            <a:chOff x="45773" y="3343491"/>
            <a:chExt cx="12090600" cy="1714800"/>
          </a:xfrm>
        </p:grpSpPr>
        <p:sp>
          <p:nvSpPr>
            <p:cNvPr id="872" name="Google Shape;872;g1e0f3c47b18_0_458"/>
            <p:cNvSpPr txBox="1"/>
            <p:nvPr/>
          </p:nvSpPr>
          <p:spPr>
            <a:xfrm>
              <a:off x="45773" y="3973141"/>
              <a:ext cx="1510200" cy="79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inciso</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73" name="Google Shape;873;g1e0f3c47b18_0_458"/>
            <p:cNvSpPr txBox="1"/>
            <p:nvPr/>
          </p:nvSpPr>
          <p:spPr>
            <a:xfrm>
              <a:off x="1555973" y="3343491"/>
              <a:ext cx="10580400" cy="1714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Clr>
                  <a:schemeClr val="dk2"/>
                </a:buClr>
                <a:buFont typeface="Arial"/>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O</a:t>
              </a:r>
              <a:r>
                <a:rPr lang="pt-BR" sz="1800">
                  <a:solidFill>
                    <a:srgbClr val="959500"/>
                  </a:solidFill>
                  <a:latin typeface="Calibri"/>
                  <a:ea typeface="Calibri"/>
                  <a:cs typeface="Calibri"/>
                  <a:sym typeface="Calibri"/>
                </a:rPr>
                <a:t> </a:t>
              </a:r>
              <a:r>
                <a:rPr lang="pt-BR" sz="1800">
                  <a:solidFill>
                    <a:schemeClr val="dk2"/>
                  </a:solidFill>
                  <a:latin typeface="Calibri"/>
                  <a:ea typeface="Calibri"/>
                  <a:cs typeface="Calibri"/>
                  <a:sym typeface="Calibri"/>
                </a:rPr>
                <a:t>docente da carreira de Ensino Básico, Técnico e Tecnológico será submetido a um dos seguintes regimes de trabalho</a:t>
              </a:r>
              <a:r>
                <a:rPr lang="pt-BR" sz="1800">
                  <a:solidFill>
                    <a:srgbClr val="8F8F00"/>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417576" lvl="0" marL="121907" rtl="0" algn="l">
                <a:spcBef>
                  <a:spcPts val="96"/>
                </a:spcBef>
                <a:spcAft>
                  <a:spcPts val="0"/>
                </a:spcAft>
                <a:buClr>
                  <a:schemeClr val="dk2"/>
                </a:buClr>
                <a:buFont typeface="Arial"/>
                <a:buNone/>
              </a:pPr>
              <a:r>
                <a:rPr lang="pt-BR" sz="1600">
                  <a:solidFill>
                    <a:schemeClr val="dk2"/>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lang="pt-BR" sz="1600">
                  <a:solidFill>
                    <a:schemeClr val="dk2"/>
                  </a:solidFill>
                  <a:latin typeface="Calibri"/>
                  <a:ea typeface="Calibri"/>
                  <a:cs typeface="Calibri"/>
                  <a:sym typeface="Calibri"/>
                </a:rPr>
                <a:t>. Aos doce</a:t>
              </a:r>
              <a:r>
                <a:rPr b="1" lang="pt-BR" sz="1600">
                  <a:solidFill>
                    <a:schemeClr val="dk2"/>
                  </a:solidFill>
                  <a:latin typeface="Calibri"/>
                  <a:ea typeface="Calibri"/>
                  <a:cs typeface="Calibri"/>
                  <a:sym typeface="Calibri"/>
                </a:rPr>
                <a:t>ntes aos qua</a:t>
              </a:r>
              <a:r>
                <a:rPr lang="pt-BR" sz="1600">
                  <a:solidFill>
                    <a:schemeClr val="dk2"/>
                  </a:solidFill>
                  <a:latin typeface="Calibri"/>
                  <a:ea typeface="Calibri"/>
                  <a:cs typeface="Calibri"/>
                  <a:sym typeface="Calibri"/>
                </a:rPr>
                <a:t>is se aplicam o regime de dedicação exclusiva (DE) permitir</a:t>
              </a:r>
              <a:r>
                <a:rPr lang="pt-BR" sz="1600">
                  <a:solidFill>
                    <a:srgbClr val="101000"/>
                  </a:solidFill>
                  <a:latin typeface="Calibri"/>
                  <a:ea typeface="Calibri"/>
                  <a:cs typeface="Calibri"/>
                  <a:sym typeface="Calibri"/>
                </a:rPr>
                <a:t>-</a:t>
              </a:r>
              <a:r>
                <a:rPr lang="pt-BR" sz="1600">
                  <a:solidFill>
                    <a:srgbClr val="0F0F00"/>
                  </a:solidFill>
                  <a:latin typeface="Calibri"/>
                  <a:ea typeface="Calibri"/>
                  <a:cs typeface="Calibri"/>
                  <a:sym typeface="Calibri"/>
                </a:rPr>
                <a:t>se</a:t>
              </a:r>
              <a:r>
                <a:rPr lang="pt-BR" sz="1600">
                  <a:solidFill>
                    <a:schemeClr val="dk2"/>
                  </a:solidFill>
                  <a:latin typeface="Calibri"/>
                  <a:ea typeface="Calibri"/>
                  <a:cs typeface="Calibri"/>
                  <a:sym typeface="Calibri"/>
                </a:rPr>
                <a:t>-</a:t>
              </a:r>
              <a:r>
                <a:rPr lang="pt-BR" sz="1600">
                  <a:solidFill>
                    <a:srgbClr val="4B4B00"/>
                  </a:solidFill>
                  <a:latin typeface="Calibri"/>
                  <a:ea typeface="Calibri"/>
                  <a:cs typeface="Calibri"/>
                  <a:sym typeface="Calibri"/>
                </a:rPr>
                <a:t>á</a:t>
              </a:r>
              <a:r>
                <a:rPr lang="pt-BR" sz="1600">
                  <a:solidFill>
                    <a:schemeClr val="dk2"/>
                  </a:solidFill>
                  <a:latin typeface="Calibri"/>
                  <a:ea typeface="Calibri"/>
                  <a:cs typeface="Calibri"/>
                  <a:sym typeface="Calibri"/>
                </a:rPr>
                <a:t>, nos termos da Lei no 11.784, de 2</a:t>
              </a:r>
              <a:r>
                <a:rPr i="1" lang="pt-BR" sz="1600">
                  <a:solidFill>
                    <a:schemeClr val="dk2"/>
                  </a:solidFill>
                  <a:latin typeface="Calibri"/>
                  <a:ea typeface="Calibri"/>
                  <a:cs typeface="Calibri"/>
                  <a:sym typeface="Calibri"/>
                </a:rPr>
                <a:t>2/</a:t>
              </a:r>
              <a:r>
                <a:rPr lang="pt-BR" sz="1600">
                  <a:solidFill>
                    <a:schemeClr val="dk2"/>
                  </a:solidFill>
                  <a:latin typeface="Calibri"/>
                  <a:ea typeface="Calibri"/>
                  <a:cs typeface="Calibri"/>
                  <a:sym typeface="Calibri"/>
                </a:rPr>
                <a:t>09</a:t>
              </a:r>
              <a:r>
                <a:rPr i="1" lang="pt-BR" sz="1600">
                  <a:solidFill>
                    <a:schemeClr val="dk2"/>
                  </a:solidFill>
                  <a:latin typeface="Calibri"/>
                  <a:ea typeface="Calibri"/>
                  <a:cs typeface="Calibri"/>
                  <a:sym typeface="Calibri"/>
                </a:rPr>
                <a:t>/</a:t>
              </a:r>
              <a:r>
                <a:rPr lang="pt-BR" sz="1600">
                  <a:solidFill>
                    <a:schemeClr val="dk2"/>
                  </a:solidFill>
                  <a:latin typeface="Calibri"/>
                  <a:ea typeface="Calibri"/>
                  <a:cs typeface="Calibri"/>
                  <a:sym typeface="Calibri"/>
                </a:rPr>
                <a:t>2008</a:t>
              </a:r>
              <a:r>
                <a:rPr lang="pt-BR" sz="1600">
                  <a:solidFill>
                    <a:srgbClr val="2020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75475" lvl="0" marL="97536" rtl="0" algn="l">
                <a:spcBef>
                  <a:spcPts val="192"/>
                </a:spcBef>
                <a:spcAft>
                  <a:spcPts val="0"/>
                </a:spcAft>
                <a:buClr>
                  <a:schemeClr val="dk2"/>
                </a:buClr>
                <a:buFont typeface="Arial"/>
                <a:buNone/>
              </a:pPr>
              <a:r>
                <a:rPr lang="pt-BR" sz="1600">
                  <a:solidFill>
                    <a:schemeClr val="dk2"/>
                  </a:solidFill>
                  <a:latin typeface="Calibri"/>
                  <a:ea typeface="Calibri"/>
                  <a:cs typeface="Calibri"/>
                  <a:sym typeface="Calibri"/>
                </a:rPr>
                <a:t>a) participação em órgãos de deliberação coletiva relacionada com as funções de magistério</a:t>
              </a:r>
              <a:r>
                <a:rPr lang="pt-BR" sz="1600">
                  <a:solidFill>
                    <a:srgbClr val="8A8A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08432" lvl="0" marL="121907" rtl="0" algn="l">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874" name="Google Shape;874;g1e0f3c47b18_0_458"/>
          <p:cNvGrpSpPr/>
          <p:nvPr/>
        </p:nvGrpSpPr>
        <p:grpSpPr>
          <a:xfrm>
            <a:off x="86052" y="5647675"/>
            <a:ext cx="12090986" cy="649028"/>
            <a:chOff x="60926" y="3364713"/>
            <a:chExt cx="11895893" cy="649028"/>
          </a:xfrm>
        </p:grpSpPr>
        <p:sp>
          <p:nvSpPr>
            <p:cNvPr id="875" name="Google Shape;875;g1e0f3c47b18_0_458"/>
            <p:cNvSpPr txBox="1"/>
            <p:nvPr/>
          </p:nvSpPr>
          <p:spPr>
            <a:xfrm>
              <a:off x="60926" y="35466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76" name="Google Shape;876;g1e0f3c47b18_0_458"/>
            <p:cNvSpPr txBox="1"/>
            <p:nvPr/>
          </p:nvSpPr>
          <p:spPr>
            <a:xfrm>
              <a:off x="1586419" y="3364713"/>
              <a:ext cx="10370400" cy="585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Supressão do item “b” pois o colegiado entende que esta é uma atividade de representação da Instituição, que é inerente ao exercício da EBTT portanto não deve estar no artigo 3.</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2" name="Shape 8242"/>
        <p:cNvGrpSpPr/>
        <p:nvPr/>
      </p:nvGrpSpPr>
      <p:grpSpPr>
        <a:xfrm>
          <a:off x="0" y="0"/>
          <a:ext cx="0" cy="0"/>
          <a:chOff x="0" y="0"/>
          <a:chExt cx="0" cy="0"/>
        </a:xfrm>
      </p:grpSpPr>
      <p:sp>
        <p:nvSpPr>
          <p:cNvPr id="8243" name="Google Shape;8243;g1dff426b600_0_103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244" name="Google Shape;8244;g1dff426b600_0_10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245" name="Google Shape;8245;g1dff426b600_0_10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246" name="Google Shape;8246;g1dff426b600_0_10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247" name="Google Shape;8247;g1dff426b600_0_103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248" name="Google Shape;8248;g1dff426b600_0_1036"/>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249" name="Google Shape;8249;g1dff426b600_0_10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250" name="Google Shape;8250;g1dff426b600_0_10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8251" name="Google Shape;8251;g1dff426b600_0_1036"/>
          <p:cNvGrpSpPr/>
          <p:nvPr/>
        </p:nvGrpSpPr>
        <p:grpSpPr>
          <a:xfrm>
            <a:off x="55915" y="3614941"/>
            <a:ext cx="11880531" cy="969600"/>
            <a:chOff x="30789" y="3002409"/>
            <a:chExt cx="11880531" cy="969600"/>
          </a:xfrm>
        </p:grpSpPr>
        <p:sp>
          <p:nvSpPr>
            <p:cNvPr id="8252" name="Google Shape;8252;g1dff426b600_0_1036"/>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253" name="Google Shape;8253;g1dff426b600_0_1036"/>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O servidor docente que atuar na organização de eventos de extensão, devidamente cadastrados na GEPEX, terá computado em sua carga horária o total de horas previsto para o evento conforme planejamento apresentado</a:t>
              </a:r>
              <a:r>
                <a:rPr b="1" lang="pt-BR" sz="1900">
                  <a:solidFill>
                    <a:schemeClr val="dk1"/>
                  </a:solidFill>
                  <a:latin typeface="Calibri"/>
                  <a:ea typeface="Calibri"/>
                  <a:cs typeface="Calibri"/>
                  <a:sym typeface="Calibri"/>
                </a:rPr>
                <a:t>.</a:t>
              </a:r>
              <a:endParaRPr b="1" sz="1900">
                <a:solidFill>
                  <a:schemeClr val="dk1"/>
                </a:solidFill>
                <a:latin typeface="Calibri"/>
                <a:ea typeface="Calibri"/>
                <a:cs typeface="Calibri"/>
                <a:sym typeface="Calibri"/>
              </a:endParaRPr>
            </a:p>
          </p:txBody>
        </p:sp>
      </p:grpSp>
      <p:grpSp>
        <p:nvGrpSpPr>
          <p:cNvPr id="8254" name="Google Shape;8254;g1dff426b600_0_1036"/>
          <p:cNvGrpSpPr/>
          <p:nvPr/>
        </p:nvGrpSpPr>
        <p:grpSpPr>
          <a:xfrm>
            <a:off x="70903" y="5646513"/>
            <a:ext cx="11865493" cy="467100"/>
            <a:chOff x="45776" y="3973141"/>
            <a:chExt cx="11865493" cy="467100"/>
          </a:xfrm>
        </p:grpSpPr>
        <p:sp>
          <p:nvSpPr>
            <p:cNvPr id="8255" name="Google Shape;8255;g1dff426b600_0_10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256" name="Google Shape;8256;g1dff426b600_0_1036"/>
            <p:cNvSpPr txBox="1"/>
            <p:nvPr/>
          </p:nvSpPr>
          <p:spPr>
            <a:xfrm>
              <a:off x="1540869" y="39731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1" name="Shape 8261"/>
        <p:cNvGrpSpPr/>
        <p:nvPr/>
      </p:nvGrpSpPr>
      <p:grpSpPr>
        <a:xfrm>
          <a:off x="0" y="0"/>
          <a:ext cx="0" cy="0"/>
          <a:chOff x="0" y="0"/>
          <a:chExt cx="0" cy="0"/>
        </a:xfrm>
      </p:grpSpPr>
      <p:sp>
        <p:nvSpPr>
          <p:cNvPr id="8262" name="Google Shape;8262;g1dff426b600_0_105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263" name="Google Shape;8263;g1dff426b600_0_105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264" name="Google Shape;8264;g1dff426b600_0_105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265" name="Google Shape;8265;g1dff426b600_0_105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266" name="Google Shape;8266;g1dff426b600_0_105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267" name="Google Shape;8267;g1dff426b600_0_105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268" name="Google Shape;8268;g1dff426b600_0_105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269" name="Google Shape;8269;g1dff426b600_0_105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8270" name="Google Shape;8270;g1dff426b600_0_1055"/>
          <p:cNvGrpSpPr/>
          <p:nvPr/>
        </p:nvGrpSpPr>
        <p:grpSpPr>
          <a:xfrm>
            <a:off x="55915" y="3614941"/>
            <a:ext cx="11880531" cy="856920"/>
            <a:chOff x="30789" y="3002409"/>
            <a:chExt cx="11880531" cy="856920"/>
          </a:xfrm>
        </p:grpSpPr>
        <p:sp>
          <p:nvSpPr>
            <p:cNvPr id="8271" name="Google Shape;8271;g1dff426b600_0_1055"/>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272" name="Google Shape;8272;g1dff426b600_0_1055"/>
            <p:cNvSpPr txBox="1"/>
            <p:nvPr/>
          </p:nvSpPr>
          <p:spPr>
            <a:xfrm>
              <a:off x="1540919" y="300240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0 servidor docente que tiver participação em Grupo de extensão, poderá computar, em sua carga horária semanal de trabalho, 1 (um) ponto, limitado a 1 (um) grupo.</a:t>
              </a:r>
              <a:endParaRPr b="1" sz="1900">
                <a:solidFill>
                  <a:schemeClr val="dk1"/>
                </a:solidFill>
                <a:latin typeface="Calibri"/>
                <a:ea typeface="Calibri"/>
                <a:cs typeface="Calibri"/>
                <a:sym typeface="Calibri"/>
              </a:endParaRPr>
            </a:p>
          </p:txBody>
        </p:sp>
      </p:grpSp>
      <p:grpSp>
        <p:nvGrpSpPr>
          <p:cNvPr id="8273" name="Google Shape;8273;g1dff426b600_0_1055"/>
          <p:cNvGrpSpPr/>
          <p:nvPr/>
        </p:nvGrpSpPr>
        <p:grpSpPr>
          <a:xfrm>
            <a:off x="70903" y="5646513"/>
            <a:ext cx="11865572" cy="467100"/>
            <a:chOff x="45776" y="3973141"/>
            <a:chExt cx="11865572" cy="467100"/>
          </a:xfrm>
        </p:grpSpPr>
        <p:sp>
          <p:nvSpPr>
            <p:cNvPr id="8274" name="Google Shape;8274;g1dff426b600_0_105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275" name="Google Shape;8275;g1dff426b600_0_1055"/>
            <p:cNvSpPr txBox="1"/>
            <p:nvPr/>
          </p:nvSpPr>
          <p:spPr>
            <a:xfrm>
              <a:off x="1603648" y="3973153"/>
              <a:ext cx="103077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Adequação a nova regulamentação das atividades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0" name="Shape 8280"/>
        <p:cNvGrpSpPr/>
        <p:nvPr/>
      </p:nvGrpSpPr>
      <p:grpSpPr>
        <a:xfrm>
          <a:off x="0" y="0"/>
          <a:ext cx="0" cy="0"/>
          <a:chOff x="0" y="0"/>
          <a:chExt cx="0" cy="0"/>
        </a:xfrm>
      </p:grpSpPr>
      <p:sp>
        <p:nvSpPr>
          <p:cNvPr id="8281" name="Google Shape;8281;g1dff426b600_0_107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282" name="Google Shape;8282;g1dff426b600_0_107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283" name="Google Shape;8283;g1dff426b600_0_107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284" name="Google Shape;8284;g1dff426b600_0_107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285" name="Google Shape;8285;g1dff426b600_0_107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286" name="Google Shape;8286;g1dff426b600_0_1075"/>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287" name="Google Shape;8287;g1dff426b600_0_107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288" name="Google Shape;8288;g1dff426b600_0_107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8289" name="Google Shape;8289;g1dff426b600_0_1075"/>
          <p:cNvGrpSpPr/>
          <p:nvPr/>
        </p:nvGrpSpPr>
        <p:grpSpPr>
          <a:xfrm>
            <a:off x="55915" y="3614941"/>
            <a:ext cx="11880531" cy="856920"/>
            <a:chOff x="30789" y="3002409"/>
            <a:chExt cx="11880531" cy="856920"/>
          </a:xfrm>
        </p:grpSpPr>
        <p:sp>
          <p:nvSpPr>
            <p:cNvPr id="8290" name="Google Shape;8290;g1dff426b600_0_1075"/>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291" name="Google Shape;8291;g1dff426b600_0_1075"/>
            <p:cNvSpPr txBox="1"/>
            <p:nvPr/>
          </p:nvSpPr>
          <p:spPr>
            <a:xfrm>
              <a:off x="1540919" y="300240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Para a coordenação de Grupo de extensão, o servidor docente poderá computar, em sua carga horária semanal de trabalho, 2 (dois) pontos, limitado a 1 (um) grupo.</a:t>
              </a:r>
              <a:endParaRPr b="1" sz="1900">
                <a:solidFill>
                  <a:schemeClr val="dk1"/>
                </a:solidFill>
                <a:latin typeface="Calibri"/>
                <a:ea typeface="Calibri"/>
                <a:cs typeface="Calibri"/>
                <a:sym typeface="Calibri"/>
              </a:endParaRPr>
            </a:p>
          </p:txBody>
        </p:sp>
      </p:grpSp>
      <p:grpSp>
        <p:nvGrpSpPr>
          <p:cNvPr id="8292" name="Google Shape;8292;g1dff426b600_0_1075"/>
          <p:cNvGrpSpPr/>
          <p:nvPr/>
        </p:nvGrpSpPr>
        <p:grpSpPr>
          <a:xfrm>
            <a:off x="70903" y="5646513"/>
            <a:ext cx="11865572" cy="467100"/>
            <a:chOff x="45776" y="3973141"/>
            <a:chExt cx="11865572" cy="467100"/>
          </a:xfrm>
        </p:grpSpPr>
        <p:sp>
          <p:nvSpPr>
            <p:cNvPr id="8293" name="Google Shape;8293;g1dff426b600_0_107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294" name="Google Shape;8294;g1dff426b600_0_1075"/>
            <p:cNvSpPr txBox="1"/>
            <p:nvPr/>
          </p:nvSpPr>
          <p:spPr>
            <a:xfrm>
              <a:off x="1603648" y="3973153"/>
              <a:ext cx="103077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Adequação a nova regulamentação das atividades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9" name="Shape 8299"/>
        <p:cNvGrpSpPr/>
        <p:nvPr/>
      </p:nvGrpSpPr>
      <p:grpSpPr>
        <a:xfrm>
          <a:off x="0" y="0"/>
          <a:ext cx="0" cy="0"/>
          <a:chOff x="0" y="0"/>
          <a:chExt cx="0" cy="0"/>
        </a:xfrm>
      </p:grpSpPr>
      <p:sp>
        <p:nvSpPr>
          <p:cNvPr id="8300" name="Google Shape;8300;g1dff426b600_0_109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301" name="Google Shape;8301;g1dff426b600_0_109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302" name="Google Shape;8302;g1dff426b600_0_109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303" name="Google Shape;8303;g1dff426b600_0_10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304" name="Google Shape;8304;g1dff426b600_0_109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305" name="Google Shape;8305;g1dff426b600_0_1094"/>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306" name="Google Shape;8306;g1dff426b600_0_109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307" name="Google Shape;8307;g1dff426b600_0_10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8308" name="Google Shape;8308;g1dff426b600_0_1094"/>
          <p:cNvGrpSpPr/>
          <p:nvPr/>
        </p:nvGrpSpPr>
        <p:grpSpPr>
          <a:xfrm>
            <a:off x="55915" y="2993866"/>
            <a:ext cx="11880606" cy="3016800"/>
            <a:chOff x="30789" y="2381334"/>
            <a:chExt cx="11880606" cy="3016800"/>
          </a:xfrm>
        </p:grpSpPr>
        <p:sp>
          <p:nvSpPr>
            <p:cNvPr id="8309" name="Google Shape;8309;g1dff426b600_0_1094"/>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310" name="Google Shape;8310;g1dff426b600_0_1094"/>
            <p:cNvSpPr txBox="1"/>
            <p:nvPr/>
          </p:nvSpPr>
          <p:spPr>
            <a:xfrm>
              <a:off x="1540994" y="2381334"/>
              <a:ext cx="10370400" cy="301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Outras ações de extensão (cursos livres, cursos curtos, mostras, eventos, mobilidade extensionista, prestação de serviços, Incubadora, empresa júnior, empresa solidária, entre outras) serão calculadas dividindo-se a quantidade de horas total do planejamento e execução da atividade por 18 (dezoito) semanas letivas do semestre.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§1° Tais atividades poderão ser computadas na carga horária semanal do servidor docente, no limite máximo de 8 (oito) pontos.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§2°. Tais atividades devem estar cadastradas na GEPEX e serem autorizadas pela Chefia de Departamento.</a:t>
              </a:r>
              <a:endParaRPr b="1" sz="1900">
                <a:solidFill>
                  <a:schemeClr val="dk1"/>
                </a:solidFill>
                <a:latin typeface="Calibri"/>
                <a:ea typeface="Calibri"/>
                <a:cs typeface="Calibri"/>
                <a:sym typeface="Calibri"/>
              </a:endParaRPr>
            </a:p>
            <a:p>
              <a:pPr indent="452603" lvl="0" marL="97853" rtl="0" algn="just">
                <a:spcBef>
                  <a:spcPts val="0"/>
                </a:spcBef>
                <a:spcAft>
                  <a:spcPts val="0"/>
                </a:spcAft>
                <a:buClr>
                  <a:schemeClr val="dk2"/>
                </a:buClr>
                <a:buSzPts val="1100"/>
                <a:buFont typeface="Arial"/>
                <a:buNone/>
              </a:pPr>
              <a:r>
                <a:t/>
              </a:r>
              <a:endParaRPr b="1" sz="1900">
                <a:solidFill>
                  <a:schemeClr val="dk1"/>
                </a:solidFill>
                <a:latin typeface="Calibri"/>
                <a:ea typeface="Calibri"/>
                <a:cs typeface="Calibri"/>
                <a:sym typeface="Calibri"/>
              </a:endParaRPr>
            </a:p>
            <a:p>
              <a:pPr indent="452603" lvl="0" marL="97853" rtl="0" algn="just">
                <a:spcBef>
                  <a:spcPts val="0"/>
                </a:spcBef>
                <a:spcAft>
                  <a:spcPts val="0"/>
                </a:spcAft>
                <a:buNone/>
              </a:pPr>
              <a:r>
                <a:t/>
              </a:r>
              <a:endParaRPr b="1" sz="1900">
                <a:solidFill>
                  <a:schemeClr val="dk1"/>
                </a:solidFill>
                <a:latin typeface="Calibri"/>
                <a:ea typeface="Calibri"/>
                <a:cs typeface="Calibri"/>
                <a:sym typeface="Calibri"/>
              </a:endParaRPr>
            </a:p>
          </p:txBody>
        </p:sp>
      </p:grpSp>
      <p:grpSp>
        <p:nvGrpSpPr>
          <p:cNvPr id="8311" name="Google Shape;8311;g1dff426b600_0_1094"/>
          <p:cNvGrpSpPr/>
          <p:nvPr/>
        </p:nvGrpSpPr>
        <p:grpSpPr>
          <a:xfrm>
            <a:off x="70903" y="5646513"/>
            <a:ext cx="11865572" cy="467100"/>
            <a:chOff x="45776" y="3973141"/>
            <a:chExt cx="11865572" cy="467100"/>
          </a:xfrm>
        </p:grpSpPr>
        <p:sp>
          <p:nvSpPr>
            <p:cNvPr id="8312" name="Google Shape;8312;g1dff426b600_0_109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313" name="Google Shape;8313;g1dff426b600_0_1094"/>
            <p:cNvSpPr txBox="1"/>
            <p:nvPr/>
          </p:nvSpPr>
          <p:spPr>
            <a:xfrm>
              <a:off x="1603648" y="3973153"/>
              <a:ext cx="103077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Adequação a nova regulamentação das atividades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8" name="Shape 8318"/>
        <p:cNvGrpSpPr/>
        <p:nvPr/>
      </p:nvGrpSpPr>
      <p:grpSpPr>
        <a:xfrm>
          <a:off x="0" y="0"/>
          <a:ext cx="0" cy="0"/>
          <a:chOff x="0" y="0"/>
          <a:chExt cx="0" cy="0"/>
        </a:xfrm>
      </p:grpSpPr>
      <p:sp>
        <p:nvSpPr>
          <p:cNvPr id="8319" name="Google Shape;8319;g1dff426b600_0_111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320" name="Google Shape;8320;g1dff426b600_0_111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321" name="Google Shape;8321;g1dff426b600_0_111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322" name="Google Shape;8322;g1dff426b600_0_11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323" name="Google Shape;8323;g1dff426b600_0_111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324" name="Google Shape;8324;g1dff426b600_0_1113"/>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325" name="Google Shape;8325;g1dff426b600_0_111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326" name="Google Shape;8326;g1dff426b600_0_111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8327" name="Google Shape;8327;g1dff426b600_0_1113"/>
          <p:cNvGrpSpPr/>
          <p:nvPr/>
        </p:nvGrpSpPr>
        <p:grpSpPr>
          <a:xfrm>
            <a:off x="55915" y="3614941"/>
            <a:ext cx="11880531" cy="969600"/>
            <a:chOff x="30789" y="3002409"/>
            <a:chExt cx="11880531" cy="969600"/>
          </a:xfrm>
        </p:grpSpPr>
        <p:sp>
          <p:nvSpPr>
            <p:cNvPr id="8328" name="Google Shape;8328;g1dff426b600_0_1113"/>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329" name="Google Shape;8329;g1dff426b600_0_1113"/>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b="1" lang="pt-BR" sz="1900">
                  <a:solidFill>
                    <a:schemeClr val="dk1"/>
                  </a:solidFill>
                  <a:latin typeface="Calibri"/>
                  <a:ea typeface="Calibri"/>
                  <a:cs typeface="Calibri"/>
                  <a:sym typeface="Calibri"/>
                </a:rPr>
                <a:t>Para a participação/organização de eventos de extensão o servidor docente poderá computar, em sua carga horária semanal de trabalho até 10h (dez horas), contabilizadas 2h (duas horas) por evento. Os eventos deverão ser comprovados.</a:t>
              </a:r>
              <a:endParaRPr b="1" sz="1900">
                <a:solidFill>
                  <a:schemeClr val="dk1"/>
                </a:solidFill>
                <a:latin typeface="Calibri"/>
                <a:ea typeface="Calibri"/>
                <a:cs typeface="Calibri"/>
                <a:sym typeface="Calibri"/>
              </a:endParaRPr>
            </a:p>
          </p:txBody>
        </p:sp>
      </p:grpSp>
      <p:grpSp>
        <p:nvGrpSpPr>
          <p:cNvPr id="8330" name="Google Shape;8330;g1dff426b600_0_1113"/>
          <p:cNvGrpSpPr/>
          <p:nvPr/>
        </p:nvGrpSpPr>
        <p:grpSpPr>
          <a:xfrm>
            <a:off x="70903" y="5646513"/>
            <a:ext cx="11865572" cy="646512"/>
            <a:chOff x="45776" y="3973141"/>
            <a:chExt cx="11865572" cy="646512"/>
          </a:xfrm>
        </p:grpSpPr>
        <p:sp>
          <p:nvSpPr>
            <p:cNvPr id="8331" name="Google Shape;8331;g1dff426b600_0_111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332" name="Google Shape;8332;g1dff426b600_0_1113"/>
            <p:cNvSpPr txBox="1"/>
            <p:nvPr/>
          </p:nvSpPr>
          <p:spPr>
            <a:xfrm>
              <a:off x="1603648" y="3973153"/>
              <a:ext cx="103077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As ações de extensão se desenvolvem e se desdobram em diversos formatos que devem ser contemplados na jornada de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7" name="Shape 8337"/>
        <p:cNvGrpSpPr/>
        <p:nvPr/>
      </p:nvGrpSpPr>
      <p:grpSpPr>
        <a:xfrm>
          <a:off x="0" y="0"/>
          <a:ext cx="0" cy="0"/>
          <a:chOff x="0" y="0"/>
          <a:chExt cx="0" cy="0"/>
        </a:xfrm>
      </p:grpSpPr>
      <p:sp>
        <p:nvSpPr>
          <p:cNvPr id="8338" name="Google Shape;8338;g1dff426b600_0_113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339" name="Google Shape;8339;g1dff426b600_0_113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340" name="Google Shape;8340;g1dff426b600_0_113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341" name="Google Shape;8341;g1dff426b600_0_113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342" name="Google Shape;8342;g1dff426b600_0_113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343" name="Google Shape;8343;g1dff426b600_0_1133"/>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344" name="Google Shape;8344;g1dff426b600_0_113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345" name="Google Shape;8345;g1dff426b600_0_113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8346" name="Google Shape;8346;g1dff426b600_0_1133"/>
          <p:cNvGrpSpPr/>
          <p:nvPr/>
        </p:nvGrpSpPr>
        <p:grpSpPr>
          <a:xfrm>
            <a:off x="55915" y="3614941"/>
            <a:ext cx="11880531" cy="856920"/>
            <a:chOff x="30789" y="3002409"/>
            <a:chExt cx="11880531" cy="856920"/>
          </a:xfrm>
        </p:grpSpPr>
        <p:sp>
          <p:nvSpPr>
            <p:cNvPr id="8347" name="Google Shape;8347;g1dff426b600_0_1133"/>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348" name="Google Shape;8348;g1dff426b600_0_1133"/>
            <p:cNvSpPr txBox="1"/>
            <p:nvPr/>
          </p:nvSpPr>
          <p:spPr>
            <a:xfrm>
              <a:off x="1540919" y="3002409"/>
              <a:ext cx="10370400" cy="67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a:t>
              </a:r>
              <a:r>
                <a:rPr b="1" lang="pt-BR" sz="1900">
                  <a:solidFill>
                    <a:schemeClr val="dk1"/>
                  </a:solidFill>
                  <a:latin typeface="Calibri"/>
                  <a:ea typeface="Calibri"/>
                  <a:cs typeface="Calibri"/>
                  <a:sym typeface="Calibri"/>
                </a:rPr>
                <a:t>Para participação em comitê local de extensão o servidor docente poderá computar, em sua carga horária semanal de trabalho, 2 (dois) pontos no semestre vigente.</a:t>
              </a:r>
              <a:endParaRPr b="1" sz="1900">
                <a:solidFill>
                  <a:schemeClr val="dk1"/>
                </a:solidFill>
                <a:latin typeface="Calibri"/>
                <a:ea typeface="Calibri"/>
                <a:cs typeface="Calibri"/>
                <a:sym typeface="Calibri"/>
              </a:endParaRPr>
            </a:p>
          </p:txBody>
        </p:sp>
      </p:grpSp>
      <p:grpSp>
        <p:nvGrpSpPr>
          <p:cNvPr id="8349" name="Google Shape;8349;g1dff426b600_0_1133"/>
          <p:cNvGrpSpPr/>
          <p:nvPr/>
        </p:nvGrpSpPr>
        <p:grpSpPr>
          <a:xfrm>
            <a:off x="70903" y="5189325"/>
            <a:ext cx="11834147" cy="1200600"/>
            <a:chOff x="45776" y="3515953"/>
            <a:chExt cx="11834147" cy="1200600"/>
          </a:xfrm>
        </p:grpSpPr>
        <p:sp>
          <p:nvSpPr>
            <p:cNvPr id="8350" name="Google Shape;8350;g1dff426b600_0_113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351" name="Google Shape;8351;g1dff426b600_0_1133"/>
            <p:cNvSpPr txBox="1"/>
            <p:nvPr/>
          </p:nvSpPr>
          <p:spPr>
            <a:xfrm>
              <a:off x="1572223" y="3515953"/>
              <a:ext cx="103077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Incorporar as atividades de extensão que hoje temos no Campus Luziânia para atualizar o regimento no que diz respeito a extensão. Grupos de estudo e de leitura de extensão, projetos de tecnologia social, eventos acadêmicos-científicos de extensão, participação e coordenação de programas de extensão que se diferenciam dos projetos de extensão e participação em comitê local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6" name="Shape 8356"/>
        <p:cNvGrpSpPr/>
        <p:nvPr/>
      </p:nvGrpSpPr>
      <p:grpSpPr>
        <a:xfrm>
          <a:off x="0" y="0"/>
          <a:ext cx="0" cy="0"/>
          <a:chOff x="0" y="0"/>
          <a:chExt cx="0" cy="0"/>
        </a:xfrm>
      </p:grpSpPr>
      <p:sp>
        <p:nvSpPr>
          <p:cNvPr id="8357" name="Google Shape;8357;g1dff426b600_0_115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358" name="Google Shape;8358;g1dff426b600_0_115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359" name="Google Shape;8359;g1dff426b600_0_115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360" name="Google Shape;8360;g1dff426b600_0_11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361" name="Google Shape;8361;g1dff426b600_0_115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362" name="Google Shape;8362;g1dff426b600_0_1153"/>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363" name="Google Shape;8363;g1dff426b600_0_115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364" name="Google Shape;8364;g1dff426b600_0_115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8365" name="Google Shape;8365;g1dff426b600_0_1153"/>
          <p:cNvGrpSpPr/>
          <p:nvPr/>
        </p:nvGrpSpPr>
        <p:grpSpPr>
          <a:xfrm>
            <a:off x="55915" y="3614941"/>
            <a:ext cx="11880531" cy="969600"/>
            <a:chOff x="30789" y="3002409"/>
            <a:chExt cx="11880531" cy="969600"/>
          </a:xfrm>
        </p:grpSpPr>
        <p:sp>
          <p:nvSpPr>
            <p:cNvPr id="8366" name="Google Shape;8366;g1dff426b600_0_1153"/>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367" name="Google Shape;8367;g1dff426b600_0_1153"/>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a:t>
              </a:r>
              <a:r>
                <a:rPr b="1" lang="pt-BR" sz="1900">
                  <a:solidFill>
                    <a:schemeClr val="dk1"/>
                  </a:solidFill>
                  <a:latin typeface="Calibri"/>
                  <a:ea typeface="Calibri"/>
                  <a:cs typeface="Calibri"/>
                  <a:sym typeface="Calibri"/>
                </a:rPr>
                <a:t>Para participação e coordenação de programas de extensão o servidor docente poderá computar, em sua carga horária semanal de trabalho, 0,25 pontos por mês no programa, limitado a 1 projeto em andamento no semestre vigente.</a:t>
              </a:r>
              <a:endParaRPr b="1" sz="1900">
                <a:solidFill>
                  <a:schemeClr val="dk1"/>
                </a:solidFill>
                <a:latin typeface="Calibri"/>
                <a:ea typeface="Calibri"/>
                <a:cs typeface="Calibri"/>
                <a:sym typeface="Calibri"/>
              </a:endParaRPr>
            </a:p>
          </p:txBody>
        </p:sp>
      </p:grpSp>
      <p:grpSp>
        <p:nvGrpSpPr>
          <p:cNvPr id="8368" name="Google Shape;8368;g1dff426b600_0_1153"/>
          <p:cNvGrpSpPr/>
          <p:nvPr/>
        </p:nvGrpSpPr>
        <p:grpSpPr>
          <a:xfrm>
            <a:off x="70903" y="5189325"/>
            <a:ext cx="11834147" cy="1200600"/>
            <a:chOff x="45776" y="3515953"/>
            <a:chExt cx="11834147" cy="1200600"/>
          </a:xfrm>
        </p:grpSpPr>
        <p:sp>
          <p:nvSpPr>
            <p:cNvPr id="8369" name="Google Shape;8369;g1dff426b600_0_115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370" name="Google Shape;8370;g1dff426b600_0_1153"/>
            <p:cNvSpPr txBox="1"/>
            <p:nvPr/>
          </p:nvSpPr>
          <p:spPr>
            <a:xfrm>
              <a:off x="1572223" y="3515953"/>
              <a:ext cx="103077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Incorporar as atividades de extensão que hoje temos no Campus Luziânia para atualizar o regimento no que diz respeito a extensão. Grupos de estudo e de leitura de extensão, projetos de tecnologia social, eventos acadêmicos-científicos de extensão, participação e coordenação de programas de extensão que se diferenciam dos projetos de extensão e participação em comitê local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5" name="Shape 8375"/>
        <p:cNvGrpSpPr/>
        <p:nvPr/>
      </p:nvGrpSpPr>
      <p:grpSpPr>
        <a:xfrm>
          <a:off x="0" y="0"/>
          <a:ext cx="0" cy="0"/>
          <a:chOff x="0" y="0"/>
          <a:chExt cx="0" cy="0"/>
        </a:xfrm>
      </p:grpSpPr>
      <p:sp>
        <p:nvSpPr>
          <p:cNvPr id="8376" name="Google Shape;8376;g1dff426b600_0_117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377" name="Google Shape;8377;g1dff426b600_0_11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378" name="Google Shape;8378;g1dff426b600_0_11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379" name="Google Shape;8379;g1dff426b600_0_11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380" name="Google Shape;8380;g1dff426b600_0_117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381" name="Google Shape;8381;g1dff426b600_0_1172"/>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382" name="Google Shape;8382;g1dff426b600_0_11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383" name="Google Shape;8383;g1dff426b600_0_117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8384" name="Google Shape;8384;g1dff426b600_0_1172"/>
          <p:cNvGrpSpPr/>
          <p:nvPr/>
        </p:nvGrpSpPr>
        <p:grpSpPr>
          <a:xfrm>
            <a:off x="55915" y="3614941"/>
            <a:ext cx="11880531" cy="969600"/>
            <a:chOff x="30789" y="3002409"/>
            <a:chExt cx="11880531" cy="969600"/>
          </a:xfrm>
        </p:grpSpPr>
        <p:sp>
          <p:nvSpPr>
            <p:cNvPr id="8385" name="Google Shape;8385;g1dff426b600_0_1172"/>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386" name="Google Shape;8386;g1dff426b600_0_1172"/>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a:t>
              </a:r>
              <a:r>
                <a:rPr b="1" lang="pt-BR" sz="1900">
                  <a:solidFill>
                    <a:schemeClr val="dk1"/>
                  </a:solidFill>
                  <a:latin typeface="Calibri"/>
                  <a:ea typeface="Calibri"/>
                  <a:cs typeface="Calibri"/>
                  <a:sym typeface="Calibri"/>
                </a:rPr>
                <a:t>Para participação na elaboração e implantação de projetos de tecnologia social o servidor docente poderá computar, em sua carga horária semanal de trabalho, 2 (dois) pontos por semestre, limitado a um projeto.</a:t>
              </a:r>
              <a:endParaRPr b="1" sz="1900">
                <a:solidFill>
                  <a:schemeClr val="dk1"/>
                </a:solidFill>
                <a:latin typeface="Calibri"/>
                <a:ea typeface="Calibri"/>
                <a:cs typeface="Calibri"/>
                <a:sym typeface="Calibri"/>
              </a:endParaRPr>
            </a:p>
          </p:txBody>
        </p:sp>
      </p:grpSp>
      <p:grpSp>
        <p:nvGrpSpPr>
          <p:cNvPr id="8387" name="Google Shape;8387;g1dff426b600_0_1172"/>
          <p:cNvGrpSpPr/>
          <p:nvPr/>
        </p:nvGrpSpPr>
        <p:grpSpPr>
          <a:xfrm>
            <a:off x="70903" y="5189325"/>
            <a:ext cx="11834147" cy="1200600"/>
            <a:chOff x="45776" y="3515953"/>
            <a:chExt cx="11834147" cy="1200600"/>
          </a:xfrm>
        </p:grpSpPr>
        <p:sp>
          <p:nvSpPr>
            <p:cNvPr id="8388" name="Google Shape;8388;g1dff426b600_0_11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389" name="Google Shape;8389;g1dff426b600_0_1172"/>
            <p:cNvSpPr txBox="1"/>
            <p:nvPr/>
          </p:nvSpPr>
          <p:spPr>
            <a:xfrm>
              <a:off x="1572223" y="3515953"/>
              <a:ext cx="103077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Incorporar as atividades de extensão que hoje temos no Campus Luziânia para atualizar o regimento no que diz respeito a extensão. Grupos de estudo e de leitura de extensão, projetos de tecnologia social, eventos acadêmicos-científicos de extensão, participação e coordenação de programas de extensão que se diferenciam dos projetos de extensão e participação em comitê local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4" name="Shape 8394"/>
        <p:cNvGrpSpPr/>
        <p:nvPr/>
      </p:nvGrpSpPr>
      <p:grpSpPr>
        <a:xfrm>
          <a:off x="0" y="0"/>
          <a:ext cx="0" cy="0"/>
          <a:chOff x="0" y="0"/>
          <a:chExt cx="0" cy="0"/>
        </a:xfrm>
      </p:grpSpPr>
      <p:sp>
        <p:nvSpPr>
          <p:cNvPr id="8395" name="Google Shape;8395;g1dff426b600_0_121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396" name="Google Shape;8396;g1dff426b600_0_121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397" name="Google Shape;8397;g1dff426b600_0_121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398" name="Google Shape;8398;g1dff426b600_0_121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399" name="Google Shape;8399;g1dff426b600_0_121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400" name="Google Shape;8400;g1dff426b600_0_121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401" name="Google Shape;8401;g1dff426b600_0_121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402" name="Google Shape;8402;g1dff426b600_0_121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8403" name="Google Shape;8403;g1dff426b600_0_1210"/>
          <p:cNvGrpSpPr/>
          <p:nvPr/>
        </p:nvGrpSpPr>
        <p:grpSpPr>
          <a:xfrm>
            <a:off x="55915" y="3614941"/>
            <a:ext cx="11880531" cy="969600"/>
            <a:chOff x="30789" y="3002409"/>
            <a:chExt cx="11880531" cy="969600"/>
          </a:xfrm>
        </p:grpSpPr>
        <p:sp>
          <p:nvSpPr>
            <p:cNvPr id="8404" name="Google Shape;8404;g1dff426b600_0_1210"/>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405" name="Google Shape;8405;g1dff426b600_0_1210"/>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a:t>
              </a:r>
              <a:r>
                <a:rPr b="1" lang="pt-BR" sz="1900">
                  <a:solidFill>
                    <a:schemeClr val="dk1"/>
                  </a:solidFill>
                  <a:latin typeface="Calibri"/>
                  <a:ea typeface="Calibri"/>
                  <a:cs typeface="Calibri"/>
                  <a:sym typeface="Calibri"/>
                </a:rPr>
                <a:t>Para a organização de grupos de estudos de extensão ou grupos de leitura, com a participação de alunos, o servidor docente poderá computar, em sua carga horária semanal de trabalho, 1 (um) ponto, limitado a 2 (dois) grupos.</a:t>
              </a:r>
              <a:endParaRPr b="1" sz="1900">
                <a:solidFill>
                  <a:schemeClr val="dk1"/>
                </a:solidFill>
                <a:latin typeface="Calibri"/>
                <a:ea typeface="Calibri"/>
                <a:cs typeface="Calibri"/>
                <a:sym typeface="Calibri"/>
              </a:endParaRPr>
            </a:p>
          </p:txBody>
        </p:sp>
      </p:grpSp>
      <p:grpSp>
        <p:nvGrpSpPr>
          <p:cNvPr id="8406" name="Google Shape;8406;g1dff426b600_0_1210"/>
          <p:cNvGrpSpPr/>
          <p:nvPr/>
        </p:nvGrpSpPr>
        <p:grpSpPr>
          <a:xfrm>
            <a:off x="70903" y="5189325"/>
            <a:ext cx="11834147" cy="1200600"/>
            <a:chOff x="45776" y="3515953"/>
            <a:chExt cx="11834147" cy="1200600"/>
          </a:xfrm>
        </p:grpSpPr>
        <p:sp>
          <p:nvSpPr>
            <p:cNvPr id="8407" name="Google Shape;8407;g1dff426b600_0_121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408" name="Google Shape;8408;g1dff426b600_0_1210"/>
            <p:cNvSpPr txBox="1"/>
            <p:nvPr/>
          </p:nvSpPr>
          <p:spPr>
            <a:xfrm>
              <a:off x="1572223" y="3515953"/>
              <a:ext cx="103077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Incorporar as atividades de extensão que hoje temos no Campus Luziânia para atualizar o regimento no que diz respeito a extensão. Grupos de estudo e de leitura de extensão, projetos de tecnologia social, eventos acadêmicos-científicos de extensão, participação e coordenação de programas de extensão que se diferenciam dos projetos de extensão e participação em comitê local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3" name="Shape 8413"/>
        <p:cNvGrpSpPr/>
        <p:nvPr/>
      </p:nvGrpSpPr>
      <p:grpSpPr>
        <a:xfrm>
          <a:off x="0" y="0"/>
          <a:ext cx="0" cy="0"/>
          <a:chOff x="0" y="0"/>
          <a:chExt cx="0" cy="0"/>
        </a:xfrm>
      </p:grpSpPr>
      <p:sp>
        <p:nvSpPr>
          <p:cNvPr id="8414" name="Google Shape;8414;g1dff426b600_0_119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EXTENSÃO</a:t>
            </a:r>
            <a:endParaRPr/>
          </a:p>
        </p:txBody>
      </p:sp>
      <p:sp>
        <p:nvSpPr>
          <p:cNvPr id="8415" name="Google Shape;8415;g1dff426b600_0_119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416" name="Google Shape;8416;g1dff426b600_0_119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417" name="Google Shape;8417;g1dff426b600_0_119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418" name="Google Shape;8418;g1dff426b600_0_119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419" name="Google Shape;8419;g1dff426b600_0_1191"/>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  -</a:t>
            </a:r>
            <a:endParaRPr/>
          </a:p>
        </p:txBody>
      </p:sp>
      <p:sp>
        <p:nvSpPr>
          <p:cNvPr id="8420" name="Google Shape;8420;g1dff426b600_0_119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421" name="Google Shape;8421;g1dff426b600_0_119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8422" name="Google Shape;8422;g1dff426b600_0_1191"/>
          <p:cNvGrpSpPr/>
          <p:nvPr/>
        </p:nvGrpSpPr>
        <p:grpSpPr>
          <a:xfrm>
            <a:off x="55915" y="3614941"/>
            <a:ext cx="11880531" cy="969600"/>
            <a:chOff x="30789" y="3002409"/>
            <a:chExt cx="11880531" cy="969600"/>
          </a:xfrm>
        </p:grpSpPr>
        <p:sp>
          <p:nvSpPr>
            <p:cNvPr id="8423" name="Google Shape;8423;g1dff426b600_0_1191"/>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424" name="Google Shape;8424;g1dff426b600_0_1191"/>
            <p:cNvSpPr txBox="1"/>
            <p:nvPr/>
          </p:nvSpPr>
          <p:spPr>
            <a:xfrm>
              <a:off x="1540919" y="30024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______Para participação na organização de eventos acadêmicos-científicos de extensão o servidor docente poderá computar, em sua carga horária semanal de trabalho, 2 (dois) pontos por comissão, limitado a duas comissões.</a:t>
              </a:r>
              <a:endParaRPr b="1" sz="1900">
                <a:solidFill>
                  <a:schemeClr val="dk1"/>
                </a:solidFill>
                <a:latin typeface="Calibri"/>
                <a:ea typeface="Calibri"/>
                <a:cs typeface="Calibri"/>
                <a:sym typeface="Calibri"/>
              </a:endParaRPr>
            </a:p>
          </p:txBody>
        </p:sp>
      </p:grpSp>
      <p:grpSp>
        <p:nvGrpSpPr>
          <p:cNvPr id="8425" name="Google Shape;8425;g1dff426b600_0_1191"/>
          <p:cNvGrpSpPr/>
          <p:nvPr/>
        </p:nvGrpSpPr>
        <p:grpSpPr>
          <a:xfrm>
            <a:off x="70903" y="5189325"/>
            <a:ext cx="11834147" cy="1200600"/>
            <a:chOff x="45776" y="3515953"/>
            <a:chExt cx="11834147" cy="1200600"/>
          </a:xfrm>
        </p:grpSpPr>
        <p:sp>
          <p:nvSpPr>
            <p:cNvPr id="8426" name="Google Shape;8426;g1dff426b600_0_119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427" name="Google Shape;8427;g1dff426b600_0_1191"/>
            <p:cNvSpPr txBox="1"/>
            <p:nvPr/>
          </p:nvSpPr>
          <p:spPr>
            <a:xfrm>
              <a:off x="1572223" y="3515953"/>
              <a:ext cx="103077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Incorporar as atividades de extensão que hoje temos no Campus Luziânia para atualizar o regimento no que diz respeito a extensão. Grupos de estudo e de leitura de extensão, projetos de tecnologia social, eventos acadêmicos-científicos de extensão, participação e coordenação de programas de extensão que se diferenciam dos projetos de extensão e participação em comitê local de extensão.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g1e0f3c47b18_0_477"/>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883" name="Google Shape;883;g1e0f3c47b18_0_47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84" name="Google Shape;884;g1e0f3c47b18_0_47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85" name="Google Shape;885;g1e0f3c47b18_0_4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86" name="Google Shape;886;g1e0f3c47b18_0_477"/>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87" name="Google Shape;887;g1e0f3c47b18_0_477"/>
          <p:cNvSpPr txBox="1"/>
          <p:nvPr/>
        </p:nvSpPr>
        <p:spPr>
          <a:xfrm>
            <a:off x="1611539" y="1944571"/>
            <a:ext cx="10580400" cy="1680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O</a:t>
            </a:r>
            <a:r>
              <a:rPr b="0" i="0" lang="pt-BR" sz="1800" u="none" strike="noStrike">
                <a:solidFill>
                  <a:srgbClr val="959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800" u="none" strike="noStrike">
                <a:solidFill>
                  <a:srgbClr val="8F8F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600" u="none" strike="noStrike">
                <a:solidFill>
                  <a:srgbClr val="000000"/>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Aos doce</a:t>
            </a:r>
            <a:r>
              <a:rPr b="1" i="0" lang="pt-BR" sz="1600" u="none" strike="noStrike">
                <a:solidFill>
                  <a:srgbClr val="000000"/>
                </a:solidFill>
                <a:latin typeface="Calibri"/>
                <a:ea typeface="Calibri"/>
                <a:cs typeface="Calibri"/>
                <a:sym typeface="Calibri"/>
              </a:rPr>
              <a:t>ntes aos qua</a:t>
            </a:r>
            <a:r>
              <a:rPr b="0" i="0" lang="pt-BR" sz="1600" u="none" strike="noStrike">
                <a:solidFill>
                  <a:srgbClr val="000000"/>
                </a:solidFill>
                <a:latin typeface="Calibri"/>
                <a:ea typeface="Calibri"/>
                <a:cs typeface="Calibri"/>
                <a:sym typeface="Calibri"/>
              </a:rPr>
              <a:t>is se aplicam o regime de dedicação exclusiva (DE) permitir</a:t>
            </a:r>
            <a:r>
              <a:rPr b="0" i="0" lang="pt-BR" sz="1600" u="none" strike="noStrike">
                <a:solidFill>
                  <a:srgbClr val="101000"/>
                </a:solidFill>
                <a:latin typeface="Calibri"/>
                <a:ea typeface="Calibri"/>
                <a:cs typeface="Calibri"/>
                <a:sym typeface="Calibri"/>
              </a:rPr>
              <a:t>-</a:t>
            </a:r>
            <a:r>
              <a:rPr b="0" i="0" lang="pt-BR" sz="1600" u="none" strike="noStrike">
                <a:solidFill>
                  <a:srgbClr val="0F0F00"/>
                </a:solidFill>
                <a:latin typeface="Calibri"/>
                <a:ea typeface="Calibri"/>
                <a:cs typeface="Calibri"/>
                <a:sym typeface="Calibri"/>
              </a:rPr>
              <a:t>se</a:t>
            </a:r>
            <a:r>
              <a:rPr b="0" i="0" lang="pt-BR" sz="1600" u="none" strike="noStrike">
                <a:solidFill>
                  <a:srgbClr val="000000"/>
                </a:solidFill>
                <a:latin typeface="Calibri"/>
                <a:ea typeface="Calibri"/>
                <a:cs typeface="Calibri"/>
                <a:sym typeface="Calibri"/>
              </a:rPr>
              <a:t>-</a:t>
            </a:r>
            <a:r>
              <a:rPr b="0" i="0" lang="pt-BR" sz="1600" u="none" strike="noStrike">
                <a:solidFill>
                  <a:srgbClr val="4B4B00"/>
                </a:solidFill>
                <a:latin typeface="Calibri"/>
                <a:ea typeface="Calibri"/>
                <a:cs typeface="Calibri"/>
                <a:sym typeface="Calibri"/>
              </a:rPr>
              <a:t>á</a:t>
            </a:r>
            <a:r>
              <a:rPr b="0" i="0" lang="pt-BR" sz="1600" u="none" strike="noStrike">
                <a:solidFill>
                  <a:srgbClr val="000000"/>
                </a:solidFill>
                <a:latin typeface="Calibri"/>
                <a:ea typeface="Calibri"/>
                <a:cs typeface="Calibri"/>
                <a:sym typeface="Calibri"/>
              </a:rPr>
              <a:t>, nos termos da Lei no 11.784, de 2</a:t>
            </a:r>
            <a:r>
              <a:rPr b="0" i="1" lang="pt-BR" sz="1600" u="none" strike="noStrike">
                <a:solidFill>
                  <a:srgbClr val="000000"/>
                </a:solidFill>
                <a:latin typeface="Calibri"/>
                <a:ea typeface="Calibri"/>
                <a:cs typeface="Calibri"/>
                <a:sym typeface="Calibri"/>
              </a:rPr>
              <a:t>2/</a:t>
            </a:r>
            <a:r>
              <a:rPr b="0" i="0" lang="pt-BR" sz="1600" u="none" strike="noStrike">
                <a:solidFill>
                  <a:srgbClr val="000000"/>
                </a:solidFill>
                <a:latin typeface="Calibri"/>
                <a:ea typeface="Calibri"/>
                <a:cs typeface="Calibri"/>
                <a:sym typeface="Calibri"/>
              </a:rPr>
              <a:t>09</a:t>
            </a:r>
            <a:r>
              <a:rPr b="0" i="1" lang="pt-BR" sz="1600" u="none" strike="noStrike">
                <a:solidFill>
                  <a:srgbClr val="0000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2008</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6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600" u="none" strike="noStrike">
                <a:solidFill>
                  <a:srgbClr val="8A8A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6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p:txBody>
      </p:sp>
      <p:sp>
        <p:nvSpPr>
          <p:cNvPr id="888" name="Google Shape;888;g1e0f3c47b18_0_47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 </a:t>
            </a:r>
            <a:endParaRPr sz="2200">
              <a:solidFill>
                <a:srgbClr val="0000FF"/>
              </a:solidFill>
              <a:latin typeface="Calibri"/>
              <a:ea typeface="Calibri"/>
              <a:cs typeface="Calibri"/>
              <a:sym typeface="Calibri"/>
            </a:endParaRPr>
          </a:p>
        </p:txBody>
      </p:sp>
      <p:sp>
        <p:nvSpPr>
          <p:cNvPr id="889" name="Google Shape;889;g1e0f3c47b18_0_47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a:p>
        </p:txBody>
      </p:sp>
      <p:grpSp>
        <p:nvGrpSpPr>
          <p:cNvPr id="890" name="Google Shape;890;g1e0f3c47b18_0_477"/>
          <p:cNvGrpSpPr/>
          <p:nvPr/>
        </p:nvGrpSpPr>
        <p:grpSpPr>
          <a:xfrm>
            <a:off x="70900" y="3789975"/>
            <a:ext cx="12090600" cy="2721300"/>
            <a:chOff x="45773" y="3343491"/>
            <a:chExt cx="12090600" cy="2721300"/>
          </a:xfrm>
        </p:grpSpPr>
        <p:sp>
          <p:nvSpPr>
            <p:cNvPr id="891" name="Google Shape;891;g1e0f3c47b18_0_477"/>
            <p:cNvSpPr txBox="1"/>
            <p:nvPr/>
          </p:nvSpPr>
          <p:spPr>
            <a:xfrm>
              <a:off x="45773" y="3973141"/>
              <a:ext cx="1510200" cy="966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Inciso</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92" name="Google Shape;892;g1e0f3c47b18_0_477"/>
            <p:cNvSpPr txBox="1"/>
            <p:nvPr/>
          </p:nvSpPr>
          <p:spPr>
            <a:xfrm>
              <a:off x="1555973" y="3343491"/>
              <a:ext cx="10580400" cy="2721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Clr>
                  <a:schemeClr val="dk2"/>
                </a:buClr>
                <a:buFont typeface="Arial"/>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O</a:t>
              </a:r>
              <a:r>
                <a:rPr lang="pt-BR" sz="1800">
                  <a:solidFill>
                    <a:srgbClr val="959500"/>
                  </a:solidFill>
                  <a:latin typeface="Calibri"/>
                  <a:ea typeface="Calibri"/>
                  <a:cs typeface="Calibri"/>
                  <a:sym typeface="Calibri"/>
                </a:rPr>
                <a:t> </a:t>
              </a:r>
              <a:r>
                <a:rPr lang="pt-BR" sz="1800">
                  <a:solidFill>
                    <a:schemeClr val="dk2"/>
                  </a:solidFill>
                  <a:latin typeface="Calibri"/>
                  <a:ea typeface="Calibri"/>
                  <a:cs typeface="Calibri"/>
                  <a:sym typeface="Calibri"/>
                </a:rPr>
                <a:t>docente da carreira de Ensino Básico, Técnico e Tecnológico será submetido a um dos seguintes regimes de trabalho</a:t>
              </a:r>
              <a:r>
                <a:rPr lang="pt-BR" sz="1800">
                  <a:solidFill>
                    <a:srgbClr val="8F8F00"/>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417576" lvl="0" marL="121907" rtl="0" algn="l">
                <a:spcBef>
                  <a:spcPts val="96"/>
                </a:spcBef>
                <a:spcAft>
                  <a:spcPts val="0"/>
                </a:spcAft>
                <a:buClr>
                  <a:schemeClr val="dk2"/>
                </a:buClr>
                <a:buFont typeface="Arial"/>
                <a:buNone/>
              </a:pPr>
              <a:r>
                <a:rPr lang="pt-BR" sz="1600">
                  <a:solidFill>
                    <a:schemeClr val="dk2"/>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lang="pt-BR" sz="1600">
                  <a:solidFill>
                    <a:schemeClr val="dk2"/>
                  </a:solidFill>
                  <a:latin typeface="Calibri"/>
                  <a:ea typeface="Calibri"/>
                  <a:cs typeface="Calibri"/>
                  <a:sym typeface="Calibri"/>
                </a:rPr>
                <a:t>. Aos doce</a:t>
              </a:r>
              <a:r>
                <a:rPr b="1" lang="pt-BR" sz="1600">
                  <a:solidFill>
                    <a:schemeClr val="dk2"/>
                  </a:solidFill>
                  <a:latin typeface="Calibri"/>
                  <a:ea typeface="Calibri"/>
                  <a:cs typeface="Calibri"/>
                  <a:sym typeface="Calibri"/>
                </a:rPr>
                <a:t>ntes aos qua</a:t>
              </a:r>
              <a:r>
                <a:rPr lang="pt-BR" sz="1600">
                  <a:solidFill>
                    <a:schemeClr val="dk2"/>
                  </a:solidFill>
                  <a:latin typeface="Calibri"/>
                  <a:ea typeface="Calibri"/>
                  <a:cs typeface="Calibri"/>
                  <a:sym typeface="Calibri"/>
                </a:rPr>
                <a:t>is se aplicam o regime de dedicação exclusiva (DE) permitir</a:t>
              </a:r>
              <a:r>
                <a:rPr lang="pt-BR" sz="1600">
                  <a:solidFill>
                    <a:srgbClr val="101000"/>
                  </a:solidFill>
                  <a:latin typeface="Calibri"/>
                  <a:ea typeface="Calibri"/>
                  <a:cs typeface="Calibri"/>
                  <a:sym typeface="Calibri"/>
                </a:rPr>
                <a:t>-</a:t>
              </a:r>
              <a:r>
                <a:rPr lang="pt-BR" sz="1600">
                  <a:solidFill>
                    <a:srgbClr val="0F0F00"/>
                  </a:solidFill>
                  <a:latin typeface="Calibri"/>
                  <a:ea typeface="Calibri"/>
                  <a:cs typeface="Calibri"/>
                  <a:sym typeface="Calibri"/>
                </a:rPr>
                <a:t>se</a:t>
              </a:r>
              <a:r>
                <a:rPr lang="pt-BR" sz="1600">
                  <a:solidFill>
                    <a:schemeClr val="dk2"/>
                  </a:solidFill>
                  <a:latin typeface="Calibri"/>
                  <a:ea typeface="Calibri"/>
                  <a:cs typeface="Calibri"/>
                  <a:sym typeface="Calibri"/>
                </a:rPr>
                <a:t>-</a:t>
              </a:r>
              <a:r>
                <a:rPr lang="pt-BR" sz="1600">
                  <a:solidFill>
                    <a:srgbClr val="4B4B00"/>
                  </a:solidFill>
                  <a:latin typeface="Calibri"/>
                  <a:ea typeface="Calibri"/>
                  <a:cs typeface="Calibri"/>
                  <a:sym typeface="Calibri"/>
                </a:rPr>
                <a:t>á</a:t>
              </a:r>
              <a:r>
                <a:rPr lang="pt-BR" sz="1600">
                  <a:solidFill>
                    <a:schemeClr val="dk2"/>
                  </a:solidFill>
                  <a:latin typeface="Calibri"/>
                  <a:ea typeface="Calibri"/>
                  <a:cs typeface="Calibri"/>
                  <a:sym typeface="Calibri"/>
                </a:rPr>
                <a:t>, nos termos da Lei no 11.784, de 2</a:t>
              </a:r>
              <a:r>
                <a:rPr i="1" lang="pt-BR" sz="1600">
                  <a:solidFill>
                    <a:schemeClr val="dk2"/>
                  </a:solidFill>
                  <a:latin typeface="Calibri"/>
                  <a:ea typeface="Calibri"/>
                  <a:cs typeface="Calibri"/>
                  <a:sym typeface="Calibri"/>
                </a:rPr>
                <a:t>2/</a:t>
              </a:r>
              <a:r>
                <a:rPr lang="pt-BR" sz="1600">
                  <a:solidFill>
                    <a:schemeClr val="dk2"/>
                  </a:solidFill>
                  <a:latin typeface="Calibri"/>
                  <a:ea typeface="Calibri"/>
                  <a:cs typeface="Calibri"/>
                  <a:sym typeface="Calibri"/>
                </a:rPr>
                <a:t>09</a:t>
              </a:r>
              <a:r>
                <a:rPr i="1" lang="pt-BR" sz="1600">
                  <a:solidFill>
                    <a:schemeClr val="dk2"/>
                  </a:solidFill>
                  <a:latin typeface="Calibri"/>
                  <a:ea typeface="Calibri"/>
                  <a:cs typeface="Calibri"/>
                  <a:sym typeface="Calibri"/>
                </a:rPr>
                <a:t>/</a:t>
              </a:r>
              <a:r>
                <a:rPr lang="pt-BR" sz="1600">
                  <a:solidFill>
                    <a:schemeClr val="dk2"/>
                  </a:solidFill>
                  <a:latin typeface="Calibri"/>
                  <a:ea typeface="Calibri"/>
                  <a:cs typeface="Calibri"/>
                  <a:sym typeface="Calibri"/>
                </a:rPr>
                <a:t>2008</a:t>
              </a:r>
              <a:r>
                <a:rPr lang="pt-BR" sz="1600">
                  <a:solidFill>
                    <a:srgbClr val="2020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75475" lvl="0" marL="97536" rtl="0" algn="l">
                <a:spcBef>
                  <a:spcPts val="192"/>
                </a:spcBef>
                <a:spcAft>
                  <a:spcPts val="0"/>
                </a:spcAft>
                <a:buClr>
                  <a:schemeClr val="dk2"/>
                </a:buClr>
                <a:buFont typeface="Arial"/>
                <a:buNone/>
              </a:pPr>
              <a:r>
                <a:rPr lang="pt-BR" sz="1600">
                  <a:solidFill>
                    <a:schemeClr val="dk2"/>
                  </a:solidFill>
                  <a:latin typeface="Calibri"/>
                  <a:ea typeface="Calibri"/>
                  <a:cs typeface="Calibri"/>
                  <a:sym typeface="Calibri"/>
                </a:rPr>
                <a:t>a) participação em órgãos de deliberação coletiva relacionada com as funções de magistério</a:t>
              </a:r>
              <a:r>
                <a:rPr lang="pt-BR" sz="1600">
                  <a:solidFill>
                    <a:srgbClr val="8A8A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11480" lvl="0" marL="124968" rtl="0" algn="l">
                <a:spcBef>
                  <a:spcPts val="96"/>
                </a:spcBef>
                <a:spcAft>
                  <a:spcPts val="0"/>
                </a:spcAft>
                <a:buClr>
                  <a:schemeClr val="dk2"/>
                </a:buClr>
                <a:buSzPts val="1100"/>
                <a:buFont typeface="Arial"/>
                <a:buNone/>
              </a:pPr>
              <a:r>
                <a:rPr lang="pt-BR" sz="1600">
                  <a:solidFill>
                    <a:srgbClr val="0000FF"/>
                  </a:solidFill>
                  <a:latin typeface="Calibri"/>
                  <a:ea typeface="Calibri"/>
                  <a:cs typeface="Calibri"/>
                  <a:sym typeface="Calibri"/>
                </a:rPr>
                <a:t>b) participação em comissões julgadoras ou verificadoras, relacionadas com o ensino, a pesquisa, a extensão ou a administração;</a:t>
              </a:r>
              <a:endParaRPr sz="1600">
                <a:solidFill>
                  <a:srgbClr val="0000FF"/>
                </a:solidFill>
                <a:latin typeface="Calibri"/>
                <a:ea typeface="Calibri"/>
                <a:cs typeface="Calibri"/>
                <a:sym typeface="Calibri"/>
              </a:endParaRPr>
            </a:p>
            <a:p>
              <a:pPr indent="411480" lvl="0" marL="124968" rtl="0" algn="l">
                <a:spcBef>
                  <a:spcPts val="96"/>
                </a:spcBef>
                <a:spcAft>
                  <a:spcPts val="0"/>
                </a:spcAft>
                <a:buClr>
                  <a:schemeClr val="dk2"/>
                </a:buClr>
                <a:buSzPts val="1100"/>
                <a:buFont typeface="Arial"/>
                <a:buNone/>
              </a:pPr>
              <a:r>
                <a:t/>
              </a:r>
              <a:endParaRPr sz="1600">
                <a:solidFill>
                  <a:schemeClr val="dk2"/>
                </a:solidFill>
                <a:latin typeface="Calibri"/>
                <a:ea typeface="Calibri"/>
                <a:cs typeface="Calibri"/>
                <a:sym typeface="Calibri"/>
              </a:endParaRPr>
            </a:p>
            <a:p>
              <a:pPr indent="411480" lvl="0" marL="124968" rtl="0" algn="l">
                <a:spcBef>
                  <a:spcPts val="96"/>
                </a:spcBef>
                <a:spcAft>
                  <a:spcPts val="0"/>
                </a:spcAft>
                <a:buClr>
                  <a:schemeClr val="dk2"/>
                </a:buClr>
                <a:buFont typeface="Arial"/>
                <a:buNone/>
              </a:pPr>
              <a:r>
                <a:rPr lang="pt-BR" sz="1600">
                  <a:solidFill>
                    <a:srgbClr val="2020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08432" lvl="0" marL="121907" rtl="0" algn="l">
                <a:spcBef>
                  <a:spcPts val="0"/>
                </a:spcBef>
                <a:spcAft>
                  <a:spcPts val="0"/>
                </a:spcAft>
                <a:buSzPts val="1100"/>
                <a:buNone/>
              </a:pPr>
              <a:r>
                <a:t/>
              </a:r>
              <a:endParaRPr b="1" sz="1800">
                <a:solidFill>
                  <a:schemeClr val="dk1"/>
                </a:solidFill>
                <a:latin typeface="Calibri"/>
                <a:ea typeface="Calibri"/>
                <a:cs typeface="Calibri"/>
                <a:sym typeface="Calibri"/>
              </a:endParaRPr>
            </a:p>
          </p:txBody>
        </p:sp>
      </p:grpSp>
      <p:grpSp>
        <p:nvGrpSpPr>
          <p:cNvPr id="893" name="Google Shape;893;g1e0f3c47b18_0_477"/>
          <p:cNvGrpSpPr/>
          <p:nvPr/>
        </p:nvGrpSpPr>
        <p:grpSpPr>
          <a:xfrm>
            <a:off x="86052" y="5829603"/>
            <a:ext cx="12085923" cy="467100"/>
            <a:chOff x="60926" y="3546641"/>
            <a:chExt cx="11890912" cy="467100"/>
          </a:xfrm>
        </p:grpSpPr>
        <p:sp>
          <p:nvSpPr>
            <p:cNvPr id="894" name="Google Shape;894;g1e0f3c47b18_0_477"/>
            <p:cNvSpPr txBox="1"/>
            <p:nvPr/>
          </p:nvSpPr>
          <p:spPr>
            <a:xfrm>
              <a:off x="60926" y="35466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95" name="Google Shape;895;g1e0f3c47b18_0_477"/>
            <p:cNvSpPr txBox="1"/>
            <p:nvPr/>
          </p:nvSpPr>
          <p:spPr>
            <a:xfrm>
              <a:off x="1581438" y="3610838"/>
              <a:ext cx="10370400" cy="338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As comissões não se restringem apenas ao ensino e pesquisa.</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2" name="Shape 8432"/>
        <p:cNvGrpSpPr/>
        <p:nvPr/>
      </p:nvGrpSpPr>
      <p:grpSpPr>
        <a:xfrm>
          <a:off x="0" y="0"/>
          <a:ext cx="0" cy="0"/>
          <a:chOff x="0" y="0"/>
          <a:chExt cx="0" cy="0"/>
        </a:xfrm>
      </p:grpSpPr>
      <p:sp>
        <p:nvSpPr>
          <p:cNvPr id="8433" name="Google Shape;8433;p122"/>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434" name="Google Shape;8434;p12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435" name="Google Shape;8435;p12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436" name="Google Shape;8436;p12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437" name="Google Shape;8437;p122"/>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438" name="Google Shape;8438;p122"/>
          <p:cNvSpPr txBox="1"/>
          <p:nvPr/>
        </p:nvSpPr>
        <p:spPr>
          <a:xfrm>
            <a:off x="1551011" y="1944572"/>
            <a:ext cx="10400495" cy="250837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-As produções acadêmicas e culturais compreendem as ações de elaboração de materiais acadêmicos, científicos e culturais pelo Instituto Federal de Educação, Ciência e Tecnologia de Goiás destinados à comunidade, por meio de produção, distribuída da seguinte forma: </a:t>
            </a:r>
            <a:endParaRPr/>
          </a:p>
          <a:p>
            <a:pPr indent="452603" lvl="0" marL="97854" marR="0" rtl="0" algn="just">
              <a:spcBef>
                <a:spcPts val="600"/>
              </a:spcBef>
              <a:spcAft>
                <a:spcPts val="0"/>
              </a:spcAft>
              <a:buNone/>
            </a:pPr>
            <a:r>
              <a:rPr b="1" lang="pt-BR" sz="1800">
                <a:solidFill>
                  <a:schemeClr val="dk1"/>
                </a:solidFill>
                <a:latin typeface="Calibri"/>
                <a:ea typeface="Calibri"/>
                <a:cs typeface="Calibri"/>
                <a:sym typeface="Calibri"/>
              </a:rPr>
              <a:t>I. autoria e co-autoria de livro; II. autoria e co-autoria de capítulo de livro; III. publicação de artigo em periódicos; IV.apresentação de trabalho, palestra e mesa-redonda em eventos externos; V. obra, curadoria ou mostra. </a:t>
            </a:r>
            <a:endParaRPr/>
          </a:p>
          <a:p>
            <a:pPr indent="452603" lvl="0" marL="97854" marR="0" rtl="0" algn="just">
              <a:spcBef>
                <a:spcPts val="600"/>
              </a:spcBef>
              <a:spcAft>
                <a:spcPts val="0"/>
              </a:spcAft>
              <a:buNone/>
            </a:pPr>
            <a:r>
              <a:rPr b="1" lang="pt-BR" sz="1800">
                <a:solidFill>
                  <a:schemeClr val="dk1"/>
                </a:solidFill>
                <a:latin typeface="Calibri"/>
                <a:ea typeface="Calibri"/>
                <a:cs typeface="Calibri"/>
                <a:sym typeface="Calibri"/>
              </a:rPr>
              <a:t>Parágrafo único. A pontuação destinada às ações previstas nos incisos deste artigo será atribuída ao servidor docente no semestre imediatamente subsequente àquele em que ocorrer a publicação. </a:t>
            </a:r>
            <a:endParaRPr/>
          </a:p>
        </p:txBody>
      </p:sp>
      <p:sp>
        <p:nvSpPr>
          <p:cNvPr id="8439" name="Google Shape;8439;p12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440" name="Google Shape;8440;p12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8441" name="Google Shape;8441;p122"/>
          <p:cNvGrpSpPr/>
          <p:nvPr/>
        </p:nvGrpSpPr>
        <p:grpSpPr>
          <a:xfrm>
            <a:off x="70903" y="4485093"/>
            <a:ext cx="11880603" cy="895307"/>
            <a:chOff x="45776" y="3545009"/>
            <a:chExt cx="11880603" cy="895307"/>
          </a:xfrm>
        </p:grpSpPr>
        <p:sp>
          <p:nvSpPr>
            <p:cNvPr id="8442" name="Google Shape;8442;p12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443" name="Google Shape;8443;p122"/>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44" name="Google Shape;8444;p122"/>
          <p:cNvGrpSpPr/>
          <p:nvPr/>
        </p:nvGrpSpPr>
        <p:grpSpPr>
          <a:xfrm>
            <a:off x="70903" y="5646513"/>
            <a:ext cx="11880603" cy="467175"/>
            <a:chOff x="45776" y="3973141"/>
            <a:chExt cx="11880603" cy="467175"/>
          </a:xfrm>
        </p:grpSpPr>
        <p:sp>
          <p:nvSpPr>
            <p:cNvPr id="8445" name="Google Shape;8445;p12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446" name="Google Shape;8446;p122"/>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1" name="Shape 8451"/>
        <p:cNvGrpSpPr/>
        <p:nvPr/>
      </p:nvGrpSpPr>
      <p:grpSpPr>
        <a:xfrm>
          <a:off x="0" y="0"/>
          <a:ext cx="0" cy="0"/>
          <a:chOff x="0" y="0"/>
          <a:chExt cx="0" cy="0"/>
        </a:xfrm>
      </p:grpSpPr>
      <p:sp>
        <p:nvSpPr>
          <p:cNvPr id="8452" name="Google Shape;8452;p123"/>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453" name="Google Shape;8453;p12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454" name="Google Shape;8454;p12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455" name="Google Shape;8455;p12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456" name="Google Shape;8456;p12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457" name="Google Shape;8457;p123"/>
          <p:cNvSpPr txBox="1"/>
          <p:nvPr/>
        </p:nvSpPr>
        <p:spPr>
          <a:xfrm>
            <a:off x="1551011" y="1944572"/>
            <a:ext cx="10400495" cy="250837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-As produções acadêmicas e culturais compreendem as ações de elaboração de materiais acadêmicos, científicos e culturais pelo Instituto Federal de Educação, Ciência e Tecnologia de Goiás destinados à comunidade, por meio de produção, distribuída da seguinte forma: </a:t>
            </a:r>
            <a:endParaRPr/>
          </a:p>
          <a:p>
            <a:pPr indent="452603" lvl="0" marL="97854" marR="0" rtl="0" algn="just">
              <a:spcBef>
                <a:spcPts val="600"/>
              </a:spcBef>
              <a:spcAft>
                <a:spcPts val="0"/>
              </a:spcAft>
              <a:buNone/>
            </a:pPr>
            <a:r>
              <a:rPr b="1" lang="pt-BR" sz="1800">
                <a:solidFill>
                  <a:schemeClr val="dk1"/>
                </a:solidFill>
                <a:latin typeface="Calibri"/>
                <a:ea typeface="Calibri"/>
                <a:cs typeface="Calibri"/>
                <a:sym typeface="Calibri"/>
              </a:rPr>
              <a:t>I. autoria e co-autoria de livro; II. autoria e co-autoria de capítulo de livro; III. publicação de artigo em periódicos; IV.apresentação de trabalho, palestra e mesa-redonda em eventos externos; V. obra, curadoria ou mostra. </a:t>
            </a:r>
            <a:endParaRPr/>
          </a:p>
          <a:p>
            <a:pPr indent="452603" lvl="0" marL="97854" marR="0" rtl="0" algn="just">
              <a:spcBef>
                <a:spcPts val="600"/>
              </a:spcBef>
              <a:spcAft>
                <a:spcPts val="0"/>
              </a:spcAft>
              <a:buNone/>
            </a:pPr>
            <a:r>
              <a:rPr b="1" lang="pt-BR" sz="1800">
                <a:solidFill>
                  <a:schemeClr val="dk1"/>
                </a:solidFill>
                <a:latin typeface="Calibri"/>
                <a:ea typeface="Calibri"/>
                <a:cs typeface="Calibri"/>
                <a:sym typeface="Calibri"/>
              </a:rPr>
              <a:t>Parágrafo único. A pontuação destinada às ações previstas nos incisos deste artigo será atribuída ao servidor docente no semestre imediatamente subsequente àquele em que ocorrer a publicação. </a:t>
            </a:r>
            <a:endParaRPr/>
          </a:p>
        </p:txBody>
      </p:sp>
      <p:sp>
        <p:nvSpPr>
          <p:cNvPr id="8458" name="Google Shape;8458;p12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459" name="Google Shape;8459;p12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8460" name="Google Shape;8460;p123"/>
          <p:cNvGrpSpPr/>
          <p:nvPr/>
        </p:nvGrpSpPr>
        <p:grpSpPr>
          <a:xfrm>
            <a:off x="70903" y="4485093"/>
            <a:ext cx="11880603" cy="895307"/>
            <a:chOff x="45776" y="3545009"/>
            <a:chExt cx="11880603" cy="895307"/>
          </a:xfrm>
        </p:grpSpPr>
        <p:sp>
          <p:nvSpPr>
            <p:cNvPr id="8461" name="Google Shape;8461;p12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462" name="Google Shape;8462;p123"/>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63" name="Google Shape;8463;p123"/>
          <p:cNvGrpSpPr/>
          <p:nvPr/>
        </p:nvGrpSpPr>
        <p:grpSpPr>
          <a:xfrm>
            <a:off x="70903" y="5646513"/>
            <a:ext cx="11880603" cy="467175"/>
            <a:chOff x="45776" y="3973141"/>
            <a:chExt cx="11880603" cy="467175"/>
          </a:xfrm>
        </p:grpSpPr>
        <p:sp>
          <p:nvSpPr>
            <p:cNvPr id="8464" name="Google Shape;8464;p12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465" name="Google Shape;8465;p123"/>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0" name="Shape 8470"/>
        <p:cNvGrpSpPr/>
        <p:nvPr/>
      </p:nvGrpSpPr>
      <p:grpSpPr>
        <a:xfrm>
          <a:off x="0" y="0"/>
          <a:ext cx="0" cy="0"/>
          <a:chOff x="0" y="0"/>
          <a:chExt cx="0" cy="0"/>
        </a:xfrm>
      </p:grpSpPr>
      <p:sp>
        <p:nvSpPr>
          <p:cNvPr id="8471" name="Google Shape;8471;p124"/>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472" name="Google Shape;8472;p12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473" name="Google Shape;8473;p12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474" name="Google Shape;8474;p12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475" name="Google Shape;8475;p124"/>
          <p:cNvSpPr txBox="1"/>
          <p:nvPr>
            <p:ph idx="1" type="body"/>
          </p:nvPr>
        </p:nvSpPr>
        <p:spPr>
          <a:xfrm>
            <a:off x="70903" y="2017024"/>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476" name="Google Shape;8476;p124"/>
          <p:cNvSpPr txBox="1"/>
          <p:nvPr/>
        </p:nvSpPr>
        <p:spPr>
          <a:xfrm>
            <a:off x="1551011" y="1835388"/>
            <a:ext cx="10400495" cy="258532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-As produções acadêmicas e culturais compreendem as ações de elaboração de materiais acadêmicos, científicos e culturais pelo Instituto Federal de Educação, Ciência e Tecnologia de Goiás destinados à comunidade, por meio de produção, distribuída da seguinte forma: </a:t>
            </a:r>
            <a:endParaRPr/>
          </a:p>
          <a:p>
            <a:pPr indent="452603" lvl="0" marL="97854" marR="0" rtl="0" algn="just">
              <a:spcBef>
                <a:spcPts val="600"/>
              </a:spcBef>
              <a:spcAft>
                <a:spcPts val="0"/>
              </a:spcAft>
              <a:buNone/>
            </a:pPr>
            <a:r>
              <a:rPr b="1" lang="pt-BR" sz="1900">
                <a:solidFill>
                  <a:schemeClr val="dk1"/>
                </a:solidFill>
                <a:latin typeface="Calibri"/>
                <a:ea typeface="Calibri"/>
                <a:cs typeface="Calibri"/>
                <a:sym typeface="Calibri"/>
              </a:rPr>
              <a:t>I. autoria e co-autoria de livro; II. autoria e co-autoria de capítulo de livro; III. publicação de artigo em periódicos; IV.apresentação de trabalho, palestra e mesa-redonda em eventos externos; V. obra, curadoria ou mostra. </a:t>
            </a:r>
            <a:endParaRPr/>
          </a:p>
          <a:p>
            <a:pPr indent="452603" lvl="0" marL="97854" marR="0" rtl="0" algn="just">
              <a:spcBef>
                <a:spcPts val="600"/>
              </a:spcBef>
              <a:spcAft>
                <a:spcPts val="0"/>
              </a:spcAft>
              <a:buNone/>
            </a:pPr>
            <a:r>
              <a:rPr b="1" lang="pt-BR" sz="1900">
                <a:solidFill>
                  <a:schemeClr val="dk1"/>
                </a:solidFill>
                <a:latin typeface="Calibri"/>
                <a:ea typeface="Calibri"/>
                <a:cs typeface="Calibri"/>
                <a:sym typeface="Calibri"/>
              </a:rPr>
              <a:t>Parágrafo único. A pontuação destinada às ações previstas nos incisos deste artigo será atribuída ao servidor docente no semestre imediatamente subsequente àquele em que ocorrer a publicação. </a:t>
            </a:r>
            <a:endParaRPr/>
          </a:p>
        </p:txBody>
      </p:sp>
      <p:sp>
        <p:nvSpPr>
          <p:cNvPr id="8477" name="Google Shape;8477;p12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8478" name="Google Shape;8478;p12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8479" name="Google Shape;8479;p124"/>
          <p:cNvGrpSpPr/>
          <p:nvPr/>
        </p:nvGrpSpPr>
        <p:grpSpPr>
          <a:xfrm>
            <a:off x="70903" y="4539682"/>
            <a:ext cx="11880603" cy="895307"/>
            <a:chOff x="45776" y="3545009"/>
            <a:chExt cx="11880603" cy="895307"/>
          </a:xfrm>
        </p:grpSpPr>
        <p:sp>
          <p:nvSpPr>
            <p:cNvPr id="8480" name="Google Shape;8480;p12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481" name="Google Shape;8481;p124"/>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482" name="Google Shape;8482;p124"/>
          <p:cNvGrpSpPr/>
          <p:nvPr/>
        </p:nvGrpSpPr>
        <p:grpSpPr>
          <a:xfrm>
            <a:off x="70903" y="5646513"/>
            <a:ext cx="11880603" cy="467175"/>
            <a:chOff x="45776" y="3973141"/>
            <a:chExt cx="11880603" cy="467175"/>
          </a:xfrm>
        </p:grpSpPr>
        <p:sp>
          <p:nvSpPr>
            <p:cNvPr id="8483" name="Google Shape;8483;p12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484" name="Google Shape;8484;p124"/>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9" name="Shape 8489"/>
        <p:cNvGrpSpPr/>
        <p:nvPr/>
      </p:nvGrpSpPr>
      <p:grpSpPr>
        <a:xfrm>
          <a:off x="0" y="0"/>
          <a:ext cx="0" cy="0"/>
          <a:chOff x="0" y="0"/>
          <a:chExt cx="0" cy="0"/>
        </a:xfrm>
      </p:grpSpPr>
      <p:sp>
        <p:nvSpPr>
          <p:cNvPr id="8490" name="Google Shape;8490;p125"/>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491" name="Google Shape;8491;p12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492" name="Google Shape;8492;p12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493" name="Google Shape;8493;p12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494" name="Google Shape;8494;p12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495" name="Google Shape;8495;p125"/>
          <p:cNvSpPr txBox="1"/>
          <p:nvPr/>
        </p:nvSpPr>
        <p:spPr>
          <a:xfrm>
            <a:off x="1551011" y="1944572"/>
            <a:ext cx="10400495" cy="1600438"/>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livro diretamente relacionado à sua área de atuação e com Corpo Editorial, o servidor docente poderá computar, em sua carga horária semanal de trabalho, 8 (oito) pontos por livro, limitado a 1 (um) livro.</a:t>
            </a:r>
            <a:endParaRPr/>
          </a:p>
          <a:p>
            <a:pPr indent="452603" lvl="0" marL="97854" marR="0" rtl="0" algn="just">
              <a:spcBef>
                <a:spcPts val="600"/>
              </a:spcBef>
              <a:spcAft>
                <a:spcPts val="0"/>
              </a:spcAft>
              <a:buNone/>
            </a:pPr>
            <a:r>
              <a:rPr b="0" i="0" lang="pt-BR" sz="1800" u="none" strike="noStrike">
                <a:solidFill>
                  <a:srgbClr val="000000"/>
                </a:solidFill>
                <a:latin typeface="Arial"/>
                <a:ea typeface="Arial"/>
                <a:cs typeface="Arial"/>
                <a:sym typeface="Arial"/>
              </a:rPr>
              <a:t> </a:t>
            </a:r>
            <a:r>
              <a:rPr b="0" i="0" lang="pt-BR" sz="1800" u="none" strike="noStrike">
                <a:solidFill>
                  <a:srgbClr val="000000"/>
                </a:solidFill>
                <a:latin typeface="Calibri"/>
                <a:ea typeface="Calibri"/>
                <a:cs typeface="Calibri"/>
                <a:sym typeface="Calibri"/>
              </a:rPr>
              <a:t>Parágrafo único. Caso o </a:t>
            </a:r>
            <a:r>
              <a:rPr b="0" i="0" lang="pt-BR" sz="1800" u="none" strike="noStrike">
                <a:solidFill>
                  <a:srgbClr val="383800"/>
                </a:solidFill>
                <a:latin typeface="Calibri"/>
                <a:ea typeface="Calibri"/>
                <a:cs typeface="Calibri"/>
                <a:sym typeface="Calibri"/>
              </a:rPr>
              <a:t>livro </a:t>
            </a:r>
            <a:r>
              <a:rPr b="0" i="0" lang="pt-BR" sz="1800" u="none" strike="noStrike">
                <a:solidFill>
                  <a:srgbClr val="000000"/>
                </a:solidFill>
                <a:latin typeface="Calibri"/>
                <a:ea typeface="Calibri"/>
                <a:cs typeface="Calibri"/>
                <a:sym typeface="Calibri"/>
              </a:rPr>
              <a:t>contenha </a:t>
            </a:r>
            <a:r>
              <a:rPr b="0" i="0" lang="pt-BR" sz="1800" u="none" strike="noStrike">
                <a:solidFill>
                  <a:srgbClr val="505000"/>
                </a:solidFill>
                <a:latin typeface="Calibri"/>
                <a:ea typeface="Calibri"/>
                <a:cs typeface="Calibri"/>
                <a:sym typeface="Calibri"/>
              </a:rPr>
              <a:t>mais </a:t>
            </a:r>
            <a:r>
              <a:rPr b="0" i="0" lang="pt-BR" sz="1800" u="none" strike="noStrike">
                <a:solidFill>
                  <a:srgbClr val="000000"/>
                </a:solidFill>
                <a:latin typeface="Calibri"/>
                <a:ea typeface="Calibri"/>
                <a:cs typeface="Calibri"/>
                <a:sym typeface="Calibri"/>
              </a:rPr>
              <a:t>de um </a:t>
            </a:r>
            <a:r>
              <a:rPr b="0" i="0" lang="pt-BR" sz="1800" u="none" strike="noStrike">
                <a:solidFill>
                  <a:srgbClr val="181800"/>
                </a:solidFill>
                <a:latin typeface="Calibri"/>
                <a:ea typeface="Calibri"/>
                <a:cs typeface="Calibri"/>
                <a:sym typeface="Calibri"/>
              </a:rPr>
              <a:t>autor</a:t>
            </a:r>
            <a:r>
              <a:rPr b="0" i="0" lang="pt-BR" sz="1800" u="none" strike="noStrike">
                <a:solidFill>
                  <a:srgbClr val="000000"/>
                </a:solidFill>
                <a:latin typeface="Calibri"/>
                <a:ea typeface="Calibri"/>
                <a:cs typeface="Calibri"/>
                <a:sym typeface="Calibri"/>
              </a:rPr>
              <a:t>, poderá </a:t>
            </a:r>
            <a:r>
              <a:rPr b="0" i="0" lang="pt-BR" sz="1800" u="none" strike="noStrike">
                <a:solidFill>
                  <a:srgbClr val="101000"/>
                </a:solidFill>
                <a:latin typeface="Calibri"/>
                <a:ea typeface="Calibri"/>
                <a:cs typeface="Calibri"/>
                <a:sym typeface="Calibri"/>
              </a:rPr>
              <a:t>ser </a:t>
            </a:r>
            <a:r>
              <a:rPr b="0" i="0" lang="pt-BR" sz="1800" u="none" strike="noStrike">
                <a:solidFill>
                  <a:srgbClr val="000000"/>
                </a:solidFill>
                <a:latin typeface="Calibri"/>
                <a:ea typeface="Calibri"/>
                <a:cs typeface="Calibri"/>
                <a:sym typeface="Calibri"/>
              </a:rPr>
              <a:t>destinado a ele até 16 (dezesseis) pontos para serem distribuídos aos autores</a:t>
            </a:r>
            <a:r>
              <a:rPr b="0" i="0" lang="pt-BR" sz="1800" u="none" strike="noStrike">
                <a:solidFill>
                  <a:srgbClr val="2A2A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observando a limitação de 8 (oito) pontos por autor.</a:t>
            </a:r>
            <a:r>
              <a:rPr b="1" lang="pt-BR" sz="1800">
                <a:solidFill>
                  <a:schemeClr val="dk1"/>
                </a:solidFill>
                <a:latin typeface="Calibri"/>
                <a:ea typeface="Calibri"/>
                <a:cs typeface="Calibri"/>
                <a:sym typeface="Calibri"/>
              </a:rPr>
              <a:t> </a:t>
            </a:r>
            <a:endParaRPr/>
          </a:p>
        </p:txBody>
      </p:sp>
      <p:sp>
        <p:nvSpPr>
          <p:cNvPr id="8496" name="Google Shape;8496;p12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497" name="Google Shape;8497;p12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Oeste</a:t>
            </a:r>
            <a:endParaRPr b="1" sz="2200">
              <a:solidFill>
                <a:schemeClr val="dk1"/>
              </a:solidFill>
              <a:latin typeface="Calibri"/>
              <a:ea typeface="Calibri"/>
              <a:cs typeface="Calibri"/>
              <a:sym typeface="Calibri"/>
            </a:endParaRPr>
          </a:p>
        </p:txBody>
      </p:sp>
      <p:grpSp>
        <p:nvGrpSpPr>
          <p:cNvPr id="8498" name="Google Shape;8498;p125"/>
          <p:cNvGrpSpPr/>
          <p:nvPr/>
        </p:nvGrpSpPr>
        <p:grpSpPr>
          <a:xfrm>
            <a:off x="70903" y="5646513"/>
            <a:ext cx="11880468" cy="467175"/>
            <a:chOff x="45776" y="3973141"/>
            <a:chExt cx="11880468" cy="467175"/>
          </a:xfrm>
        </p:grpSpPr>
        <p:sp>
          <p:nvSpPr>
            <p:cNvPr id="8499" name="Google Shape;8499;p12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500" name="Google Shape;8500;p125"/>
            <p:cNvSpPr txBox="1"/>
            <p:nvPr/>
          </p:nvSpPr>
          <p:spPr>
            <a:xfrm>
              <a:off x="1555844" y="4022062"/>
              <a:ext cx="10370400" cy="35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700">
                  <a:solidFill>
                    <a:schemeClr val="dk2"/>
                  </a:solidFill>
                </a:rPr>
                <a:t>As alterações se fazem necessárias para atender à nova lógica de organização que está sendo proposta.</a:t>
              </a:r>
              <a:endParaRPr sz="24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5" name="Shape 8505"/>
        <p:cNvGrpSpPr/>
        <p:nvPr/>
      </p:nvGrpSpPr>
      <p:grpSpPr>
        <a:xfrm>
          <a:off x="0" y="0"/>
          <a:ext cx="0" cy="0"/>
          <a:chOff x="0" y="0"/>
          <a:chExt cx="0" cy="0"/>
        </a:xfrm>
      </p:grpSpPr>
      <p:sp>
        <p:nvSpPr>
          <p:cNvPr id="8506" name="Google Shape;8506;g17135564b17_0_0"/>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507" name="Google Shape;8507;g17135564b17_0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508" name="Google Shape;8508;g17135564b17_0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509" name="Google Shape;8509;g17135564b17_0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510" name="Google Shape;8510;g17135564b17_0_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511" name="Google Shape;8511;g17135564b17_0_0"/>
          <p:cNvSpPr txBox="1"/>
          <p:nvPr/>
        </p:nvSpPr>
        <p:spPr>
          <a:xfrm>
            <a:off x="1551011" y="1944572"/>
            <a:ext cx="1040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livro diretamente relacionado à sua área de atuação e com Corpo Editorial, o servidor docente poderá computar, em sua carga horária semanal de trabalho, 8 (oito) pontos por livro, limitado a 1 (um) livro.</a:t>
            </a:r>
            <a:endParaRPr/>
          </a:p>
          <a:p>
            <a:pPr indent="452603" lvl="0" marL="97853" marR="0" rtl="0" algn="just">
              <a:spcBef>
                <a:spcPts val="600"/>
              </a:spcBef>
              <a:spcAft>
                <a:spcPts val="0"/>
              </a:spcAft>
              <a:buNone/>
            </a:pPr>
            <a:r>
              <a:rPr b="0" i="0" lang="pt-BR" sz="1800" u="none" strike="noStrike">
                <a:solidFill>
                  <a:srgbClr val="000000"/>
                </a:solidFill>
                <a:latin typeface="Arial"/>
                <a:ea typeface="Arial"/>
                <a:cs typeface="Arial"/>
                <a:sym typeface="Arial"/>
              </a:rPr>
              <a:t> </a:t>
            </a:r>
            <a:r>
              <a:rPr b="0" i="0" lang="pt-BR" sz="1800" u="none" strike="noStrike">
                <a:solidFill>
                  <a:srgbClr val="000000"/>
                </a:solidFill>
                <a:latin typeface="Calibri"/>
                <a:ea typeface="Calibri"/>
                <a:cs typeface="Calibri"/>
                <a:sym typeface="Calibri"/>
              </a:rPr>
              <a:t>Parágrafo único. Caso o </a:t>
            </a:r>
            <a:r>
              <a:rPr b="0" i="0" lang="pt-BR" sz="1800" u="none" strike="noStrike">
                <a:solidFill>
                  <a:srgbClr val="383800"/>
                </a:solidFill>
                <a:latin typeface="Calibri"/>
                <a:ea typeface="Calibri"/>
                <a:cs typeface="Calibri"/>
                <a:sym typeface="Calibri"/>
              </a:rPr>
              <a:t>livro </a:t>
            </a:r>
            <a:r>
              <a:rPr b="0" i="0" lang="pt-BR" sz="1800" u="none" strike="noStrike">
                <a:solidFill>
                  <a:srgbClr val="000000"/>
                </a:solidFill>
                <a:latin typeface="Calibri"/>
                <a:ea typeface="Calibri"/>
                <a:cs typeface="Calibri"/>
                <a:sym typeface="Calibri"/>
              </a:rPr>
              <a:t>contenha </a:t>
            </a:r>
            <a:r>
              <a:rPr b="0" i="0" lang="pt-BR" sz="1800" u="none" strike="noStrike">
                <a:solidFill>
                  <a:srgbClr val="505000"/>
                </a:solidFill>
                <a:latin typeface="Calibri"/>
                <a:ea typeface="Calibri"/>
                <a:cs typeface="Calibri"/>
                <a:sym typeface="Calibri"/>
              </a:rPr>
              <a:t>mais </a:t>
            </a:r>
            <a:r>
              <a:rPr b="0" i="0" lang="pt-BR" sz="1800" u="none" strike="noStrike">
                <a:solidFill>
                  <a:srgbClr val="000000"/>
                </a:solidFill>
                <a:latin typeface="Calibri"/>
                <a:ea typeface="Calibri"/>
                <a:cs typeface="Calibri"/>
                <a:sym typeface="Calibri"/>
              </a:rPr>
              <a:t>de um </a:t>
            </a:r>
            <a:r>
              <a:rPr b="0" i="0" lang="pt-BR" sz="1800" u="none" strike="noStrike">
                <a:solidFill>
                  <a:srgbClr val="181800"/>
                </a:solidFill>
                <a:latin typeface="Calibri"/>
                <a:ea typeface="Calibri"/>
                <a:cs typeface="Calibri"/>
                <a:sym typeface="Calibri"/>
              </a:rPr>
              <a:t>autor</a:t>
            </a:r>
            <a:r>
              <a:rPr b="0" i="0" lang="pt-BR" sz="1800" u="none" strike="noStrike">
                <a:solidFill>
                  <a:srgbClr val="000000"/>
                </a:solidFill>
                <a:latin typeface="Calibri"/>
                <a:ea typeface="Calibri"/>
                <a:cs typeface="Calibri"/>
                <a:sym typeface="Calibri"/>
              </a:rPr>
              <a:t>, poderá </a:t>
            </a:r>
            <a:r>
              <a:rPr b="0" i="0" lang="pt-BR" sz="1800" u="none" strike="noStrike">
                <a:solidFill>
                  <a:srgbClr val="101000"/>
                </a:solidFill>
                <a:latin typeface="Calibri"/>
                <a:ea typeface="Calibri"/>
                <a:cs typeface="Calibri"/>
                <a:sym typeface="Calibri"/>
              </a:rPr>
              <a:t>ser </a:t>
            </a:r>
            <a:r>
              <a:rPr b="0" i="0" lang="pt-BR" sz="1800" u="none" strike="noStrike">
                <a:solidFill>
                  <a:srgbClr val="000000"/>
                </a:solidFill>
                <a:latin typeface="Calibri"/>
                <a:ea typeface="Calibri"/>
                <a:cs typeface="Calibri"/>
                <a:sym typeface="Calibri"/>
              </a:rPr>
              <a:t>destinado a ele até 16 (dezesseis) pontos para serem distribuídos aos autores</a:t>
            </a:r>
            <a:r>
              <a:rPr b="0" i="0" lang="pt-BR" sz="1800" u="none" strike="noStrike">
                <a:solidFill>
                  <a:srgbClr val="2A2A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observando a limitação de 8 (oito) pontos por autor.</a:t>
            </a:r>
            <a:r>
              <a:rPr b="1" lang="pt-BR" sz="1800">
                <a:solidFill>
                  <a:schemeClr val="dk1"/>
                </a:solidFill>
                <a:latin typeface="Calibri"/>
                <a:ea typeface="Calibri"/>
                <a:cs typeface="Calibri"/>
                <a:sym typeface="Calibri"/>
              </a:rPr>
              <a:t> </a:t>
            </a:r>
            <a:endParaRPr/>
          </a:p>
        </p:txBody>
      </p:sp>
      <p:sp>
        <p:nvSpPr>
          <p:cNvPr id="8512" name="Google Shape;8512;g17135564b17_0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513" name="Google Shape;8513;g17135564b17_0_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Valparaíso</a:t>
            </a:r>
            <a:endParaRPr b="1" sz="2200">
              <a:solidFill>
                <a:schemeClr val="dk1"/>
              </a:solidFill>
              <a:latin typeface="Calibri"/>
              <a:ea typeface="Calibri"/>
              <a:cs typeface="Calibri"/>
              <a:sym typeface="Calibri"/>
            </a:endParaRPr>
          </a:p>
        </p:txBody>
      </p:sp>
      <p:grpSp>
        <p:nvGrpSpPr>
          <p:cNvPr id="8514" name="Google Shape;8514;g17135564b17_0_0"/>
          <p:cNvGrpSpPr/>
          <p:nvPr/>
        </p:nvGrpSpPr>
        <p:grpSpPr>
          <a:xfrm>
            <a:off x="70903" y="5472222"/>
            <a:ext cx="11880472" cy="966600"/>
            <a:chOff x="45776" y="3798850"/>
            <a:chExt cx="11880472" cy="966600"/>
          </a:xfrm>
        </p:grpSpPr>
        <p:sp>
          <p:nvSpPr>
            <p:cNvPr id="8515" name="Google Shape;8515;g17135564b17_0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516" name="Google Shape;8516;g17135564b17_0_0"/>
            <p:cNvSpPr txBox="1"/>
            <p:nvPr/>
          </p:nvSpPr>
          <p:spPr>
            <a:xfrm>
              <a:off x="1555848" y="3798850"/>
              <a:ext cx="10370400" cy="966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100"/>
                <a:buNone/>
              </a:pPr>
              <a:r>
                <a:rPr lang="pt-BR" sz="1800">
                  <a:solidFill>
                    <a:schemeClr val="dk2"/>
                  </a:solidFill>
                </a:rPr>
                <a:t>Sugere-se a substituição dos artigos 42 a 46 pela proposta de três artigos apresentados no tópico de inclusão de um novo artigo na seção das produções acadêmicas e culturais</a:t>
              </a:r>
              <a:endParaRPr sz="17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1" name="Shape 8521"/>
        <p:cNvGrpSpPr/>
        <p:nvPr/>
      </p:nvGrpSpPr>
      <p:grpSpPr>
        <a:xfrm>
          <a:off x="0" y="0"/>
          <a:ext cx="0" cy="0"/>
          <a:chOff x="0" y="0"/>
          <a:chExt cx="0" cy="0"/>
        </a:xfrm>
      </p:grpSpPr>
      <p:sp>
        <p:nvSpPr>
          <p:cNvPr id="8522" name="Google Shape;8522;g17135564b17_0_15"/>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523" name="Google Shape;8523;g17135564b17_0_1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524" name="Google Shape;8524;g17135564b17_0_1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525" name="Google Shape;8525;g17135564b17_0_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526" name="Google Shape;8526;g17135564b17_0_1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527" name="Google Shape;8527;g17135564b17_0_15"/>
          <p:cNvSpPr txBox="1"/>
          <p:nvPr/>
        </p:nvSpPr>
        <p:spPr>
          <a:xfrm>
            <a:off x="1551011" y="1944572"/>
            <a:ext cx="1040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livro diretamente relacionado à sua área de atuação e com Corpo Editorial, o servidor docente poderá computar, em sua carga horária semanal de trabalho, 8 (oito) pontos por livro, limitado a 1 (um) livro.</a:t>
            </a:r>
            <a:endParaRPr/>
          </a:p>
          <a:p>
            <a:pPr indent="452603" lvl="0" marL="97853" marR="0" rtl="0" algn="just">
              <a:spcBef>
                <a:spcPts val="600"/>
              </a:spcBef>
              <a:spcAft>
                <a:spcPts val="0"/>
              </a:spcAft>
              <a:buNone/>
            </a:pPr>
            <a:r>
              <a:rPr b="0" i="0" lang="pt-BR" sz="1800" u="none" strike="noStrike">
                <a:solidFill>
                  <a:srgbClr val="000000"/>
                </a:solidFill>
                <a:latin typeface="Arial"/>
                <a:ea typeface="Arial"/>
                <a:cs typeface="Arial"/>
                <a:sym typeface="Arial"/>
              </a:rPr>
              <a:t> </a:t>
            </a:r>
            <a:r>
              <a:rPr b="0" i="0" lang="pt-BR" sz="1800" u="none" strike="noStrike">
                <a:solidFill>
                  <a:srgbClr val="000000"/>
                </a:solidFill>
                <a:latin typeface="Calibri"/>
                <a:ea typeface="Calibri"/>
                <a:cs typeface="Calibri"/>
                <a:sym typeface="Calibri"/>
              </a:rPr>
              <a:t>Parágrafo único. Caso o </a:t>
            </a:r>
            <a:r>
              <a:rPr b="0" i="0" lang="pt-BR" sz="1800" u="none" strike="noStrike">
                <a:solidFill>
                  <a:srgbClr val="383800"/>
                </a:solidFill>
                <a:latin typeface="Calibri"/>
                <a:ea typeface="Calibri"/>
                <a:cs typeface="Calibri"/>
                <a:sym typeface="Calibri"/>
              </a:rPr>
              <a:t>livro </a:t>
            </a:r>
            <a:r>
              <a:rPr b="0" i="0" lang="pt-BR" sz="1800" u="none" strike="noStrike">
                <a:solidFill>
                  <a:srgbClr val="000000"/>
                </a:solidFill>
                <a:latin typeface="Calibri"/>
                <a:ea typeface="Calibri"/>
                <a:cs typeface="Calibri"/>
                <a:sym typeface="Calibri"/>
              </a:rPr>
              <a:t>contenha </a:t>
            </a:r>
            <a:r>
              <a:rPr b="0" i="0" lang="pt-BR" sz="1800" u="none" strike="noStrike">
                <a:solidFill>
                  <a:srgbClr val="505000"/>
                </a:solidFill>
                <a:latin typeface="Calibri"/>
                <a:ea typeface="Calibri"/>
                <a:cs typeface="Calibri"/>
                <a:sym typeface="Calibri"/>
              </a:rPr>
              <a:t>mais </a:t>
            </a:r>
            <a:r>
              <a:rPr b="0" i="0" lang="pt-BR" sz="1800" u="none" strike="noStrike">
                <a:solidFill>
                  <a:srgbClr val="000000"/>
                </a:solidFill>
                <a:latin typeface="Calibri"/>
                <a:ea typeface="Calibri"/>
                <a:cs typeface="Calibri"/>
                <a:sym typeface="Calibri"/>
              </a:rPr>
              <a:t>de um </a:t>
            </a:r>
            <a:r>
              <a:rPr b="0" i="0" lang="pt-BR" sz="1800" u="none" strike="noStrike">
                <a:solidFill>
                  <a:srgbClr val="181800"/>
                </a:solidFill>
                <a:latin typeface="Calibri"/>
                <a:ea typeface="Calibri"/>
                <a:cs typeface="Calibri"/>
                <a:sym typeface="Calibri"/>
              </a:rPr>
              <a:t>autor</a:t>
            </a:r>
            <a:r>
              <a:rPr b="0" i="0" lang="pt-BR" sz="1800" u="none" strike="noStrike">
                <a:solidFill>
                  <a:srgbClr val="000000"/>
                </a:solidFill>
                <a:latin typeface="Calibri"/>
                <a:ea typeface="Calibri"/>
                <a:cs typeface="Calibri"/>
                <a:sym typeface="Calibri"/>
              </a:rPr>
              <a:t>, poderá </a:t>
            </a:r>
            <a:r>
              <a:rPr b="0" i="0" lang="pt-BR" sz="1800" u="none" strike="noStrike">
                <a:solidFill>
                  <a:srgbClr val="101000"/>
                </a:solidFill>
                <a:latin typeface="Calibri"/>
                <a:ea typeface="Calibri"/>
                <a:cs typeface="Calibri"/>
                <a:sym typeface="Calibri"/>
              </a:rPr>
              <a:t>ser </a:t>
            </a:r>
            <a:r>
              <a:rPr b="0" i="0" lang="pt-BR" sz="1800" u="none" strike="noStrike">
                <a:solidFill>
                  <a:srgbClr val="000000"/>
                </a:solidFill>
                <a:latin typeface="Calibri"/>
                <a:ea typeface="Calibri"/>
                <a:cs typeface="Calibri"/>
                <a:sym typeface="Calibri"/>
              </a:rPr>
              <a:t>destinado a ele até 16 (dezesseis) pontos para serem distribuídos aos autores</a:t>
            </a:r>
            <a:r>
              <a:rPr b="0" i="0" lang="pt-BR" sz="1800" u="none" strike="noStrike">
                <a:solidFill>
                  <a:srgbClr val="2A2A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observando a limitação de 8 (oito) pontos por autor.</a:t>
            </a:r>
            <a:r>
              <a:rPr b="1" lang="pt-BR" sz="1800">
                <a:solidFill>
                  <a:schemeClr val="dk1"/>
                </a:solidFill>
                <a:latin typeface="Calibri"/>
                <a:ea typeface="Calibri"/>
                <a:cs typeface="Calibri"/>
                <a:sym typeface="Calibri"/>
              </a:rPr>
              <a:t> </a:t>
            </a:r>
            <a:endParaRPr/>
          </a:p>
        </p:txBody>
      </p:sp>
      <p:sp>
        <p:nvSpPr>
          <p:cNvPr id="8528" name="Google Shape;8528;g17135564b17_0_1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529" name="Google Shape;8529;g17135564b17_0_1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Águas Lindas</a:t>
            </a:r>
            <a:endParaRPr b="1" sz="2200">
              <a:solidFill>
                <a:schemeClr val="dk1"/>
              </a:solidFill>
              <a:latin typeface="Calibri"/>
              <a:ea typeface="Calibri"/>
              <a:cs typeface="Calibri"/>
              <a:sym typeface="Calibri"/>
            </a:endParaRPr>
          </a:p>
        </p:txBody>
      </p:sp>
      <p:grpSp>
        <p:nvGrpSpPr>
          <p:cNvPr id="8530" name="Google Shape;8530;g17135564b17_0_15"/>
          <p:cNvGrpSpPr/>
          <p:nvPr/>
        </p:nvGrpSpPr>
        <p:grpSpPr>
          <a:xfrm>
            <a:off x="70903" y="4157541"/>
            <a:ext cx="11880468" cy="1006500"/>
            <a:chOff x="45776" y="3545009"/>
            <a:chExt cx="11880468" cy="1006500"/>
          </a:xfrm>
        </p:grpSpPr>
        <p:sp>
          <p:nvSpPr>
            <p:cNvPr id="8531" name="Google Shape;8531;g17135564b17_0_1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532" name="Google Shape;8532;g17135564b17_0_15"/>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Art. 42º. Para </a:t>
              </a:r>
              <a:r>
                <a:rPr lang="pt-BR" sz="1800">
                  <a:solidFill>
                    <a:srgbClr val="1155CC"/>
                  </a:solidFill>
                </a:rPr>
                <a:t>a autoria e coautoria</a:t>
              </a:r>
              <a:r>
                <a:rPr lang="pt-BR" sz="1800">
                  <a:solidFill>
                    <a:schemeClr val="dk2"/>
                  </a:solidFill>
                </a:rPr>
                <a:t> de livro diretamente relacionado à sua área de atuação e com Corpo Editorial, o servidor docente poderá computar, em sua carga horária semanal de trabalho, </a:t>
              </a:r>
              <a:r>
                <a:rPr lang="pt-BR" sz="1800">
                  <a:solidFill>
                    <a:srgbClr val="0070C0"/>
                  </a:solidFill>
                </a:rPr>
                <a:t>20 (vinte) pontos </a:t>
              </a:r>
              <a:r>
                <a:rPr lang="pt-BR" sz="1800">
                  <a:solidFill>
                    <a:schemeClr val="dk2"/>
                  </a:solidFill>
                </a:rPr>
                <a:t>por livro, limitado a 1 (um) livro.</a:t>
              </a:r>
              <a:endParaRPr sz="2500">
                <a:solidFill>
                  <a:schemeClr val="dk1"/>
                </a:solidFill>
                <a:latin typeface="Calibri"/>
                <a:ea typeface="Calibri"/>
                <a:cs typeface="Calibri"/>
                <a:sym typeface="Calibri"/>
              </a:endParaRPr>
            </a:p>
          </p:txBody>
        </p:sp>
      </p:grpSp>
      <p:grpSp>
        <p:nvGrpSpPr>
          <p:cNvPr id="8533" name="Google Shape;8533;g17135564b17_0_15"/>
          <p:cNvGrpSpPr/>
          <p:nvPr/>
        </p:nvGrpSpPr>
        <p:grpSpPr>
          <a:xfrm>
            <a:off x="70903" y="5543034"/>
            <a:ext cx="11880468" cy="654900"/>
            <a:chOff x="45776" y="3869662"/>
            <a:chExt cx="11880468" cy="654900"/>
          </a:xfrm>
        </p:grpSpPr>
        <p:sp>
          <p:nvSpPr>
            <p:cNvPr id="8534" name="Google Shape;8534;g17135564b17_0_1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535" name="Google Shape;8535;g17135564b17_0_15"/>
            <p:cNvSpPr txBox="1"/>
            <p:nvPr/>
          </p:nvSpPr>
          <p:spPr>
            <a:xfrm>
              <a:off x="1555844" y="3869662"/>
              <a:ext cx="10370400" cy="65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700">
                  <a:solidFill>
                    <a:schemeClr val="dk2"/>
                  </a:solidFill>
                </a:rPr>
                <a:t>Pontuar a coautoria de livro no sentido de valorizar o trabalho em equipe que é realizado em diferentes áreas de ensino.</a:t>
              </a:r>
              <a:endParaRPr sz="24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0" name="Shape 8540"/>
        <p:cNvGrpSpPr/>
        <p:nvPr/>
      </p:nvGrpSpPr>
      <p:grpSpPr>
        <a:xfrm>
          <a:off x="0" y="0"/>
          <a:ext cx="0" cy="0"/>
          <a:chOff x="0" y="0"/>
          <a:chExt cx="0" cy="0"/>
        </a:xfrm>
      </p:grpSpPr>
      <p:sp>
        <p:nvSpPr>
          <p:cNvPr id="8541" name="Google Shape;8541;p126"/>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542" name="Google Shape;8542;p12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543" name="Google Shape;8543;p12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544" name="Google Shape;8544;p12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545" name="Google Shape;8545;p12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546" name="Google Shape;8546;p126"/>
          <p:cNvSpPr txBox="1"/>
          <p:nvPr/>
        </p:nvSpPr>
        <p:spPr>
          <a:xfrm>
            <a:off x="1551011" y="1944572"/>
            <a:ext cx="10400495" cy="1600438"/>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livro diretamente relacionado à sua área de atuação e com Corpo Editorial, o servidor docente poderá computar, em sua carga horária semanal de trabalho, 8 (oito) pontos por livro, limitado a 1 (um) livro.</a:t>
            </a:r>
            <a:endParaRPr/>
          </a:p>
          <a:p>
            <a:pPr indent="452603" lvl="0" marL="97854" marR="0" rtl="0" algn="just">
              <a:spcBef>
                <a:spcPts val="600"/>
              </a:spcBef>
              <a:spcAft>
                <a:spcPts val="0"/>
              </a:spcAft>
              <a:buNone/>
            </a:pPr>
            <a:r>
              <a:rPr b="0" i="0" lang="pt-BR" sz="1800" u="none" strike="noStrike">
                <a:solidFill>
                  <a:srgbClr val="000000"/>
                </a:solidFill>
                <a:latin typeface="Arial"/>
                <a:ea typeface="Arial"/>
                <a:cs typeface="Arial"/>
                <a:sym typeface="Arial"/>
              </a:rPr>
              <a:t> </a:t>
            </a:r>
            <a:r>
              <a:rPr b="0" i="0" lang="pt-BR" sz="1800" u="none" strike="noStrike">
                <a:solidFill>
                  <a:srgbClr val="000000"/>
                </a:solidFill>
                <a:latin typeface="Calibri"/>
                <a:ea typeface="Calibri"/>
                <a:cs typeface="Calibri"/>
                <a:sym typeface="Calibri"/>
              </a:rPr>
              <a:t>Parágrafo único. Caso o </a:t>
            </a:r>
            <a:r>
              <a:rPr b="0" i="0" lang="pt-BR" sz="1800" u="none" strike="noStrike">
                <a:solidFill>
                  <a:srgbClr val="383800"/>
                </a:solidFill>
                <a:latin typeface="Calibri"/>
                <a:ea typeface="Calibri"/>
                <a:cs typeface="Calibri"/>
                <a:sym typeface="Calibri"/>
              </a:rPr>
              <a:t>livro </a:t>
            </a:r>
            <a:r>
              <a:rPr b="0" i="0" lang="pt-BR" sz="1800" u="none" strike="noStrike">
                <a:solidFill>
                  <a:srgbClr val="000000"/>
                </a:solidFill>
                <a:latin typeface="Calibri"/>
                <a:ea typeface="Calibri"/>
                <a:cs typeface="Calibri"/>
                <a:sym typeface="Calibri"/>
              </a:rPr>
              <a:t>contenha </a:t>
            </a:r>
            <a:r>
              <a:rPr b="0" i="0" lang="pt-BR" sz="1800" u="none" strike="noStrike">
                <a:solidFill>
                  <a:srgbClr val="505000"/>
                </a:solidFill>
                <a:latin typeface="Calibri"/>
                <a:ea typeface="Calibri"/>
                <a:cs typeface="Calibri"/>
                <a:sym typeface="Calibri"/>
              </a:rPr>
              <a:t>mais </a:t>
            </a:r>
            <a:r>
              <a:rPr b="0" i="0" lang="pt-BR" sz="1800" u="none" strike="noStrike">
                <a:solidFill>
                  <a:srgbClr val="000000"/>
                </a:solidFill>
                <a:latin typeface="Calibri"/>
                <a:ea typeface="Calibri"/>
                <a:cs typeface="Calibri"/>
                <a:sym typeface="Calibri"/>
              </a:rPr>
              <a:t>de um </a:t>
            </a:r>
            <a:r>
              <a:rPr b="0" i="0" lang="pt-BR" sz="1800" u="none" strike="noStrike">
                <a:solidFill>
                  <a:srgbClr val="181800"/>
                </a:solidFill>
                <a:latin typeface="Calibri"/>
                <a:ea typeface="Calibri"/>
                <a:cs typeface="Calibri"/>
                <a:sym typeface="Calibri"/>
              </a:rPr>
              <a:t>autor</a:t>
            </a:r>
            <a:r>
              <a:rPr b="0" i="0" lang="pt-BR" sz="1800" u="none" strike="noStrike">
                <a:solidFill>
                  <a:srgbClr val="000000"/>
                </a:solidFill>
                <a:latin typeface="Calibri"/>
                <a:ea typeface="Calibri"/>
                <a:cs typeface="Calibri"/>
                <a:sym typeface="Calibri"/>
              </a:rPr>
              <a:t>, poderá </a:t>
            </a:r>
            <a:r>
              <a:rPr b="0" i="0" lang="pt-BR" sz="1800" u="none" strike="noStrike">
                <a:solidFill>
                  <a:srgbClr val="101000"/>
                </a:solidFill>
                <a:latin typeface="Calibri"/>
                <a:ea typeface="Calibri"/>
                <a:cs typeface="Calibri"/>
                <a:sym typeface="Calibri"/>
              </a:rPr>
              <a:t>ser </a:t>
            </a:r>
            <a:r>
              <a:rPr b="0" i="0" lang="pt-BR" sz="1800" u="none" strike="noStrike">
                <a:solidFill>
                  <a:srgbClr val="000000"/>
                </a:solidFill>
                <a:latin typeface="Calibri"/>
                <a:ea typeface="Calibri"/>
                <a:cs typeface="Calibri"/>
                <a:sym typeface="Calibri"/>
              </a:rPr>
              <a:t>destinado a ele até 16 (dezesseis) pontos para serem distribuídos aos autores</a:t>
            </a:r>
            <a:r>
              <a:rPr b="0" i="0" lang="pt-BR" sz="1800" u="none" strike="noStrike">
                <a:solidFill>
                  <a:srgbClr val="2A2A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observando a limitação de 8 (oito) pontos por autor.</a:t>
            </a:r>
            <a:r>
              <a:rPr b="1" lang="pt-BR" sz="1800">
                <a:solidFill>
                  <a:schemeClr val="dk1"/>
                </a:solidFill>
                <a:latin typeface="Calibri"/>
                <a:ea typeface="Calibri"/>
                <a:cs typeface="Calibri"/>
                <a:sym typeface="Calibri"/>
              </a:rPr>
              <a:t> </a:t>
            </a:r>
            <a:endParaRPr/>
          </a:p>
        </p:txBody>
      </p:sp>
      <p:sp>
        <p:nvSpPr>
          <p:cNvPr id="8547" name="Google Shape;8547;p12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548" name="Google Shape;8548;p12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Anápolis</a:t>
            </a:r>
            <a:endParaRPr b="1" sz="2200">
              <a:solidFill>
                <a:schemeClr val="dk1"/>
              </a:solidFill>
              <a:latin typeface="Calibri"/>
              <a:ea typeface="Calibri"/>
              <a:cs typeface="Calibri"/>
              <a:sym typeface="Calibri"/>
            </a:endParaRPr>
          </a:p>
        </p:txBody>
      </p:sp>
      <p:grpSp>
        <p:nvGrpSpPr>
          <p:cNvPr id="8549" name="Google Shape;8549;p126"/>
          <p:cNvGrpSpPr/>
          <p:nvPr/>
        </p:nvGrpSpPr>
        <p:grpSpPr>
          <a:xfrm>
            <a:off x="70903" y="3776541"/>
            <a:ext cx="11880468" cy="1644000"/>
            <a:chOff x="45776" y="3164009"/>
            <a:chExt cx="11880468" cy="1644000"/>
          </a:xfrm>
        </p:grpSpPr>
        <p:sp>
          <p:nvSpPr>
            <p:cNvPr id="8550" name="Google Shape;8550;p126"/>
            <p:cNvSpPr txBox="1"/>
            <p:nvPr/>
          </p:nvSpPr>
          <p:spPr>
            <a:xfrm>
              <a:off x="45776" y="36683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551" name="Google Shape;8551;p126"/>
            <p:cNvSpPr txBox="1"/>
            <p:nvPr/>
          </p:nvSpPr>
          <p:spPr>
            <a:xfrm>
              <a:off x="1555844" y="3164009"/>
              <a:ext cx="10370400" cy="164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Para a publicação de livro ou capítulo de livro relacionado à sua área de atuação, com Corpo Editorial </a:t>
              </a:r>
              <a:r>
                <a:rPr lang="pt-BR" sz="1800">
                  <a:solidFill>
                    <a:srgbClr val="0070C0"/>
                  </a:solidFill>
                </a:rPr>
                <a:t>e ISBN</a:t>
              </a:r>
              <a:r>
                <a:rPr lang="pt-BR" sz="1800">
                  <a:solidFill>
                    <a:schemeClr val="dk2"/>
                  </a:solidFill>
                </a:rPr>
                <a:t>, o servidor docente </a:t>
              </a:r>
              <a:r>
                <a:rPr lang="pt-BR" sz="1800">
                  <a:solidFill>
                    <a:srgbClr val="0070C0"/>
                  </a:solidFill>
                </a:rPr>
                <a:t>computará a carga horária da seguinte forma: I - no máximo 6 horas como autor. II - no máximo 2 horas como organizador, por livro; III - no máximo 2 horas por capítulo, de livro. Parágrafo único - Caso o livro contenha mais de um autor, poderá ser destinado a ele até 12 horas para serem distribuídos aos autores.</a:t>
              </a:r>
              <a:endParaRPr sz="2500">
                <a:solidFill>
                  <a:schemeClr val="dk1"/>
                </a:solidFill>
                <a:latin typeface="Calibri"/>
                <a:ea typeface="Calibri"/>
                <a:cs typeface="Calibri"/>
                <a:sym typeface="Calibri"/>
              </a:endParaRPr>
            </a:p>
          </p:txBody>
        </p:sp>
      </p:grpSp>
      <p:grpSp>
        <p:nvGrpSpPr>
          <p:cNvPr id="8552" name="Google Shape;8552;p126"/>
          <p:cNvGrpSpPr/>
          <p:nvPr/>
        </p:nvGrpSpPr>
        <p:grpSpPr>
          <a:xfrm>
            <a:off x="70903" y="5646513"/>
            <a:ext cx="11880468" cy="467175"/>
            <a:chOff x="45776" y="3973141"/>
            <a:chExt cx="11880468" cy="467175"/>
          </a:xfrm>
        </p:grpSpPr>
        <p:sp>
          <p:nvSpPr>
            <p:cNvPr id="8553" name="Google Shape;8553;p12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554" name="Google Shape;8554;p126"/>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Alteração aprovada pelo colegiado do Câmpus Anápolis.</a:t>
              </a:r>
              <a:endParaRPr sz="2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9" name="Shape 8559"/>
        <p:cNvGrpSpPr/>
        <p:nvPr/>
      </p:nvGrpSpPr>
      <p:grpSpPr>
        <a:xfrm>
          <a:off x="0" y="0"/>
          <a:ext cx="0" cy="0"/>
          <a:chOff x="0" y="0"/>
          <a:chExt cx="0" cy="0"/>
        </a:xfrm>
      </p:grpSpPr>
      <p:sp>
        <p:nvSpPr>
          <p:cNvPr id="8560" name="Google Shape;8560;g17135564b17_0_33"/>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561" name="Google Shape;8561;g17135564b17_0_3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562" name="Google Shape;8562;g17135564b17_0_3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563" name="Google Shape;8563;g17135564b17_0_3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564" name="Google Shape;8564;g17135564b17_0_3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565" name="Google Shape;8565;g17135564b17_0_33"/>
          <p:cNvSpPr txBox="1"/>
          <p:nvPr/>
        </p:nvSpPr>
        <p:spPr>
          <a:xfrm>
            <a:off x="1551011" y="1944572"/>
            <a:ext cx="1040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livro diretamente relacionado à sua área de atuação e com Corpo Editorial, o servidor docente poderá computar, em sua carga horária semanal de trabalho, 8 (oito) pontos por livro, limitado a 1 (um) livro.</a:t>
            </a:r>
            <a:endParaRPr/>
          </a:p>
          <a:p>
            <a:pPr indent="452603" lvl="0" marL="97853" marR="0" rtl="0" algn="just">
              <a:spcBef>
                <a:spcPts val="600"/>
              </a:spcBef>
              <a:spcAft>
                <a:spcPts val="0"/>
              </a:spcAft>
              <a:buNone/>
            </a:pPr>
            <a:r>
              <a:rPr b="0" i="0" lang="pt-BR" sz="1800" u="none" strike="noStrike">
                <a:solidFill>
                  <a:srgbClr val="000000"/>
                </a:solidFill>
                <a:latin typeface="Arial"/>
                <a:ea typeface="Arial"/>
                <a:cs typeface="Arial"/>
                <a:sym typeface="Arial"/>
              </a:rPr>
              <a:t> </a:t>
            </a:r>
            <a:r>
              <a:rPr b="0" i="0" lang="pt-BR" sz="1800" u="none" strike="noStrike">
                <a:solidFill>
                  <a:srgbClr val="000000"/>
                </a:solidFill>
                <a:latin typeface="Calibri"/>
                <a:ea typeface="Calibri"/>
                <a:cs typeface="Calibri"/>
                <a:sym typeface="Calibri"/>
              </a:rPr>
              <a:t>Parágrafo único. Caso o </a:t>
            </a:r>
            <a:r>
              <a:rPr b="0" i="0" lang="pt-BR" sz="1800" u="none" strike="noStrike">
                <a:solidFill>
                  <a:srgbClr val="383800"/>
                </a:solidFill>
                <a:latin typeface="Calibri"/>
                <a:ea typeface="Calibri"/>
                <a:cs typeface="Calibri"/>
                <a:sym typeface="Calibri"/>
              </a:rPr>
              <a:t>livro </a:t>
            </a:r>
            <a:r>
              <a:rPr b="0" i="0" lang="pt-BR" sz="1800" u="none" strike="noStrike">
                <a:solidFill>
                  <a:srgbClr val="000000"/>
                </a:solidFill>
                <a:latin typeface="Calibri"/>
                <a:ea typeface="Calibri"/>
                <a:cs typeface="Calibri"/>
                <a:sym typeface="Calibri"/>
              </a:rPr>
              <a:t>contenha </a:t>
            </a:r>
            <a:r>
              <a:rPr b="0" i="0" lang="pt-BR" sz="1800" u="none" strike="noStrike">
                <a:solidFill>
                  <a:srgbClr val="505000"/>
                </a:solidFill>
                <a:latin typeface="Calibri"/>
                <a:ea typeface="Calibri"/>
                <a:cs typeface="Calibri"/>
                <a:sym typeface="Calibri"/>
              </a:rPr>
              <a:t>mais </a:t>
            </a:r>
            <a:r>
              <a:rPr b="0" i="0" lang="pt-BR" sz="1800" u="none" strike="noStrike">
                <a:solidFill>
                  <a:srgbClr val="000000"/>
                </a:solidFill>
                <a:latin typeface="Calibri"/>
                <a:ea typeface="Calibri"/>
                <a:cs typeface="Calibri"/>
                <a:sym typeface="Calibri"/>
              </a:rPr>
              <a:t>de um </a:t>
            </a:r>
            <a:r>
              <a:rPr b="0" i="0" lang="pt-BR" sz="1800" u="none" strike="noStrike">
                <a:solidFill>
                  <a:srgbClr val="181800"/>
                </a:solidFill>
                <a:latin typeface="Calibri"/>
                <a:ea typeface="Calibri"/>
                <a:cs typeface="Calibri"/>
                <a:sym typeface="Calibri"/>
              </a:rPr>
              <a:t>autor</a:t>
            </a:r>
            <a:r>
              <a:rPr b="0" i="0" lang="pt-BR" sz="1800" u="none" strike="noStrike">
                <a:solidFill>
                  <a:srgbClr val="000000"/>
                </a:solidFill>
                <a:latin typeface="Calibri"/>
                <a:ea typeface="Calibri"/>
                <a:cs typeface="Calibri"/>
                <a:sym typeface="Calibri"/>
              </a:rPr>
              <a:t>, poderá </a:t>
            </a:r>
            <a:r>
              <a:rPr b="0" i="0" lang="pt-BR" sz="1800" u="none" strike="noStrike">
                <a:solidFill>
                  <a:srgbClr val="101000"/>
                </a:solidFill>
                <a:latin typeface="Calibri"/>
                <a:ea typeface="Calibri"/>
                <a:cs typeface="Calibri"/>
                <a:sym typeface="Calibri"/>
              </a:rPr>
              <a:t>ser </a:t>
            </a:r>
            <a:r>
              <a:rPr b="0" i="0" lang="pt-BR" sz="1800" u="none" strike="noStrike">
                <a:solidFill>
                  <a:srgbClr val="000000"/>
                </a:solidFill>
                <a:latin typeface="Calibri"/>
                <a:ea typeface="Calibri"/>
                <a:cs typeface="Calibri"/>
                <a:sym typeface="Calibri"/>
              </a:rPr>
              <a:t>destinado a ele até 16 (dezesseis) pontos para serem distribuídos aos autores</a:t>
            </a:r>
            <a:r>
              <a:rPr b="0" i="0" lang="pt-BR" sz="1800" u="none" strike="noStrike">
                <a:solidFill>
                  <a:srgbClr val="2A2A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observando a limitação de 8 (oito) pontos por autor.</a:t>
            </a:r>
            <a:r>
              <a:rPr b="1" lang="pt-BR" sz="1800">
                <a:solidFill>
                  <a:schemeClr val="dk1"/>
                </a:solidFill>
                <a:latin typeface="Calibri"/>
                <a:ea typeface="Calibri"/>
                <a:cs typeface="Calibri"/>
                <a:sym typeface="Calibri"/>
              </a:rPr>
              <a:t> </a:t>
            </a:r>
            <a:endParaRPr/>
          </a:p>
        </p:txBody>
      </p:sp>
      <p:sp>
        <p:nvSpPr>
          <p:cNvPr id="8566" name="Google Shape;8566;g17135564b17_0_3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567" name="Google Shape;8567;g17135564b17_0_33"/>
          <p:cNvSpPr txBox="1"/>
          <p:nvPr/>
        </p:nvSpPr>
        <p:spPr>
          <a:xfrm>
            <a:off x="6289875" y="1173300"/>
            <a:ext cx="2799000" cy="5988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2035"/>
              <a:buFont typeface="Noto Sans Symbols"/>
              <a:buNone/>
            </a:pPr>
            <a:r>
              <a:rPr b="1" lang="pt-BR" sz="2235">
                <a:solidFill>
                  <a:schemeClr val="dk1"/>
                </a:solidFill>
                <a:latin typeface="Calibri"/>
                <a:ea typeface="Calibri"/>
                <a:cs typeface="Calibri"/>
                <a:sym typeface="Calibri"/>
              </a:rPr>
              <a:t>Cidade de Goiás e Itumbiara</a:t>
            </a:r>
            <a:endParaRPr b="1" sz="2235">
              <a:solidFill>
                <a:schemeClr val="dk1"/>
              </a:solidFill>
              <a:latin typeface="Calibri"/>
              <a:ea typeface="Calibri"/>
              <a:cs typeface="Calibri"/>
              <a:sym typeface="Calibri"/>
            </a:endParaRPr>
          </a:p>
        </p:txBody>
      </p:sp>
      <p:grpSp>
        <p:nvGrpSpPr>
          <p:cNvPr id="8568" name="Google Shape;8568;g17135564b17_0_33"/>
          <p:cNvGrpSpPr/>
          <p:nvPr/>
        </p:nvGrpSpPr>
        <p:grpSpPr>
          <a:xfrm>
            <a:off x="70903" y="3852741"/>
            <a:ext cx="11880468" cy="1057500"/>
            <a:chOff x="45776" y="3240209"/>
            <a:chExt cx="11880468" cy="1057500"/>
          </a:xfrm>
        </p:grpSpPr>
        <p:sp>
          <p:nvSpPr>
            <p:cNvPr id="8569" name="Google Shape;8569;g17135564b17_0_33"/>
            <p:cNvSpPr txBox="1"/>
            <p:nvPr/>
          </p:nvSpPr>
          <p:spPr>
            <a:xfrm>
              <a:off x="45776" y="3668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570" name="Google Shape;8570;g17135564b17_0_33"/>
            <p:cNvSpPr txBox="1"/>
            <p:nvPr/>
          </p:nvSpPr>
          <p:spPr>
            <a:xfrm>
              <a:off x="1555844" y="3240209"/>
              <a:ext cx="10370400" cy="105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900">
                  <a:solidFill>
                    <a:schemeClr val="dk2"/>
                  </a:solidFill>
                </a:rPr>
                <a:t>Para publicação de livro diretamente relacionado à sua área de atuação e com Corpo Editorial, o servidor docente poderá computar, em sua carga horária semanal de trabalho, 8 (oito) pontos por livro</a:t>
              </a:r>
              <a:endParaRPr sz="2600">
                <a:solidFill>
                  <a:schemeClr val="dk1"/>
                </a:solidFill>
                <a:latin typeface="Calibri"/>
                <a:ea typeface="Calibri"/>
                <a:cs typeface="Calibri"/>
                <a:sym typeface="Calibri"/>
              </a:endParaRPr>
            </a:p>
          </p:txBody>
        </p:sp>
      </p:grpSp>
      <p:grpSp>
        <p:nvGrpSpPr>
          <p:cNvPr id="8571" name="Google Shape;8571;g17135564b17_0_33"/>
          <p:cNvGrpSpPr/>
          <p:nvPr/>
        </p:nvGrpSpPr>
        <p:grpSpPr>
          <a:xfrm>
            <a:off x="70903" y="5466834"/>
            <a:ext cx="11880468" cy="955800"/>
            <a:chOff x="45776" y="3793462"/>
            <a:chExt cx="11880468" cy="955800"/>
          </a:xfrm>
        </p:grpSpPr>
        <p:sp>
          <p:nvSpPr>
            <p:cNvPr id="8572" name="Google Shape;8572;g17135564b17_0_3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573" name="Google Shape;8573;g17135564b17_0_33"/>
            <p:cNvSpPr txBox="1"/>
            <p:nvPr/>
          </p:nvSpPr>
          <p:spPr>
            <a:xfrm>
              <a:off x="1555844" y="3793462"/>
              <a:ext cx="10370400" cy="95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300"/>
                </a:spcBef>
                <a:spcAft>
                  <a:spcPts val="300"/>
                </a:spcAft>
                <a:buClr>
                  <a:schemeClr val="dk2"/>
                </a:buClr>
                <a:buSzPts val="1100"/>
                <a:buFont typeface="Arial"/>
                <a:buNone/>
              </a:pPr>
              <a:r>
                <a:rPr lang="pt-BR" sz="1700">
                  <a:solidFill>
                    <a:srgbClr val="1155CC"/>
                  </a:solidFill>
                </a:rPr>
                <a:t>A limitação de 1 livro </a:t>
              </a:r>
              <a:r>
                <a:rPr lang="pt-BR" sz="1700">
                  <a:solidFill>
                    <a:schemeClr val="dk2"/>
                  </a:solidFill>
                </a:rPr>
                <a:t>restringe o trabalho do professor, é possível que mais de um livro seja editado no mesmo semestre e que não tenha a pontuação registrada na Planilha de Jornada de Trabalho Docente devido a essa restrição. Ou seja, </a:t>
              </a:r>
              <a:r>
                <a:rPr lang="pt-BR" sz="1600">
                  <a:solidFill>
                    <a:schemeClr val="dk2"/>
                  </a:solidFill>
                </a:rPr>
                <a:t>O limite de publicação não é incentivo ao trabalho docente</a:t>
              </a:r>
              <a:endParaRPr sz="29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8" name="Shape 8578"/>
        <p:cNvGrpSpPr/>
        <p:nvPr/>
      </p:nvGrpSpPr>
      <p:grpSpPr>
        <a:xfrm>
          <a:off x="0" y="0"/>
          <a:ext cx="0" cy="0"/>
          <a:chOff x="0" y="0"/>
          <a:chExt cx="0" cy="0"/>
        </a:xfrm>
      </p:grpSpPr>
      <p:sp>
        <p:nvSpPr>
          <p:cNvPr id="8579" name="Google Shape;8579;g17135564b17_0_66"/>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580" name="Google Shape;8580;g17135564b17_0_6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581" name="Google Shape;8581;g17135564b17_0_6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582" name="Google Shape;8582;g17135564b17_0_6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583" name="Google Shape;8583;g17135564b17_0_6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584" name="Google Shape;8584;g17135564b17_0_66"/>
          <p:cNvSpPr txBox="1"/>
          <p:nvPr/>
        </p:nvSpPr>
        <p:spPr>
          <a:xfrm>
            <a:off x="1551011" y="1944572"/>
            <a:ext cx="1040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livro diretamente relacionado à sua área de atuação e com Corpo Editorial, o servidor docente poderá computar, em sua carga horária semanal de trabalho, 8 (oito) pontos por livro, limitado a 1 (um) livro.</a:t>
            </a:r>
            <a:endParaRPr/>
          </a:p>
          <a:p>
            <a:pPr indent="452603" lvl="0" marL="97853" marR="0" rtl="0" algn="just">
              <a:spcBef>
                <a:spcPts val="600"/>
              </a:spcBef>
              <a:spcAft>
                <a:spcPts val="0"/>
              </a:spcAft>
              <a:buNone/>
            </a:pPr>
            <a:r>
              <a:rPr b="0" i="0" lang="pt-BR" sz="1800" u="none" strike="noStrike">
                <a:solidFill>
                  <a:srgbClr val="000000"/>
                </a:solidFill>
                <a:latin typeface="Arial"/>
                <a:ea typeface="Arial"/>
                <a:cs typeface="Arial"/>
                <a:sym typeface="Arial"/>
              </a:rPr>
              <a:t> </a:t>
            </a:r>
            <a:r>
              <a:rPr b="0" i="0" lang="pt-BR" sz="1800" u="none" strike="noStrike">
                <a:solidFill>
                  <a:srgbClr val="000000"/>
                </a:solidFill>
                <a:latin typeface="Calibri"/>
                <a:ea typeface="Calibri"/>
                <a:cs typeface="Calibri"/>
                <a:sym typeface="Calibri"/>
              </a:rPr>
              <a:t>Parágrafo único. Caso o </a:t>
            </a:r>
            <a:r>
              <a:rPr b="0" i="0" lang="pt-BR" sz="1800" u="none" strike="noStrike">
                <a:solidFill>
                  <a:srgbClr val="383800"/>
                </a:solidFill>
                <a:latin typeface="Calibri"/>
                <a:ea typeface="Calibri"/>
                <a:cs typeface="Calibri"/>
                <a:sym typeface="Calibri"/>
              </a:rPr>
              <a:t>livro </a:t>
            </a:r>
            <a:r>
              <a:rPr b="0" i="0" lang="pt-BR" sz="1800" u="none" strike="noStrike">
                <a:solidFill>
                  <a:srgbClr val="000000"/>
                </a:solidFill>
                <a:latin typeface="Calibri"/>
                <a:ea typeface="Calibri"/>
                <a:cs typeface="Calibri"/>
                <a:sym typeface="Calibri"/>
              </a:rPr>
              <a:t>contenha </a:t>
            </a:r>
            <a:r>
              <a:rPr b="0" i="0" lang="pt-BR" sz="1800" u="none" strike="noStrike">
                <a:solidFill>
                  <a:srgbClr val="505000"/>
                </a:solidFill>
                <a:latin typeface="Calibri"/>
                <a:ea typeface="Calibri"/>
                <a:cs typeface="Calibri"/>
                <a:sym typeface="Calibri"/>
              </a:rPr>
              <a:t>mais </a:t>
            </a:r>
            <a:r>
              <a:rPr b="0" i="0" lang="pt-BR" sz="1800" u="none" strike="noStrike">
                <a:solidFill>
                  <a:srgbClr val="000000"/>
                </a:solidFill>
                <a:latin typeface="Calibri"/>
                <a:ea typeface="Calibri"/>
                <a:cs typeface="Calibri"/>
                <a:sym typeface="Calibri"/>
              </a:rPr>
              <a:t>de um </a:t>
            </a:r>
            <a:r>
              <a:rPr b="0" i="0" lang="pt-BR" sz="1800" u="none" strike="noStrike">
                <a:solidFill>
                  <a:srgbClr val="181800"/>
                </a:solidFill>
                <a:latin typeface="Calibri"/>
                <a:ea typeface="Calibri"/>
                <a:cs typeface="Calibri"/>
                <a:sym typeface="Calibri"/>
              </a:rPr>
              <a:t>autor</a:t>
            </a:r>
            <a:r>
              <a:rPr b="0" i="0" lang="pt-BR" sz="1800" u="none" strike="noStrike">
                <a:solidFill>
                  <a:srgbClr val="000000"/>
                </a:solidFill>
                <a:latin typeface="Calibri"/>
                <a:ea typeface="Calibri"/>
                <a:cs typeface="Calibri"/>
                <a:sym typeface="Calibri"/>
              </a:rPr>
              <a:t>, poderá </a:t>
            </a:r>
            <a:r>
              <a:rPr b="0" i="0" lang="pt-BR" sz="1800" u="none" strike="noStrike">
                <a:solidFill>
                  <a:srgbClr val="101000"/>
                </a:solidFill>
                <a:latin typeface="Calibri"/>
                <a:ea typeface="Calibri"/>
                <a:cs typeface="Calibri"/>
                <a:sym typeface="Calibri"/>
              </a:rPr>
              <a:t>ser </a:t>
            </a:r>
            <a:r>
              <a:rPr b="0" i="0" lang="pt-BR" sz="1800" u="none" strike="noStrike">
                <a:solidFill>
                  <a:srgbClr val="000000"/>
                </a:solidFill>
                <a:latin typeface="Calibri"/>
                <a:ea typeface="Calibri"/>
                <a:cs typeface="Calibri"/>
                <a:sym typeface="Calibri"/>
              </a:rPr>
              <a:t>destinado a ele até 16 (dezesseis) pontos para serem distribuídos aos autores</a:t>
            </a:r>
            <a:r>
              <a:rPr b="0" i="0" lang="pt-BR" sz="1800" u="none" strike="noStrike">
                <a:solidFill>
                  <a:srgbClr val="2A2A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observando a limitação de 8 (oito) pontos por autor.</a:t>
            </a:r>
            <a:r>
              <a:rPr b="1" lang="pt-BR" sz="1800">
                <a:solidFill>
                  <a:schemeClr val="dk1"/>
                </a:solidFill>
                <a:latin typeface="Calibri"/>
                <a:ea typeface="Calibri"/>
                <a:cs typeface="Calibri"/>
                <a:sym typeface="Calibri"/>
              </a:rPr>
              <a:t> </a:t>
            </a:r>
            <a:endParaRPr/>
          </a:p>
        </p:txBody>
      </p:sp>
      <p:sp>
        <p:nvSpPr>
          <p:cNvPr id="8585" name="Google Shape;8585;g17135564b17_0_6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586" name="Google Shape;8586;g17135564b17_0_6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Formosa</a:t>
            </a:r>
            <a:endParaRPr b="1" sz="2200">
              <a:solidFill>
                <a:schemeClr val="dk1"/>
              </a:solidFill>
              <a:latin typeface="Calibri"/>
              <a:ea typeface="Calibri"/>
              <a:cs typeface="Calibri"/>
              <a:sym typeface="Calibri"/>
            </a:endParaRPr>
          </a:p>
        </p:txBody>
      </p:sp>
      <p:grpSp>
        <p:nvGrpSpPr>
          <p:cNvPr id="8587" name="Google Shape;8587;g17135564b17_0_66"/>
          <p:cNvGrpSpPr/>
          <p:nvPr/>
        </p:nvGrpSpPr>
        <p:grpSpPr>
          <a:xfrm>
            <a:off x="70903" y="3776541"/>
            <a:ext cx="11880468" cy="1644000"/>
            <a:chOff x="45776" y="3164009"/>
            <a:chExt cx="11880468" cy="1644000"/>
          </a:xfrm>
        </p:grpSpPr>
        <p:sp>
          <p:nvSpPr>
            <p:cNvPr id="8588" name="Google Shape;8588;g17135564b17_0_66"/>
            <p:cNvSpPr txBox="1"/>
            <p:nvPr/>
          </p:nvSpPr>
          <p:spPr>
            <a:xfrm>
              <a:off x="45776" y="3592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589" name="Google Shape;8589;g17135564b17_0_66"/>
            <p:cNvSpPr txBox="1"/>
            <p:nvPr/>
          </p:nvSpPr>
          <p:spPr>
            <a:xfrm>
              <a:off x="1555844" y="3164009"/>
              <a:ext cx="10370400" cy="164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Para a publicação</a:t>
              </a:r>
              <a:r>
                <a:rPr lang="pt-BR" sz="1800">
                  <a:solidFill>
                    <a:srgbClr val="0070C0"/>
                  </a:solidFill>
                </a:rPr>
                <a:t>, edição ou organização </a:t>
              </a:r>
              <a:r>
                <a:rPr lang="pt-BR" sz="1800">
                  <a:solidFill>
                    <a:schemeClr val="dk2"/>
                  </a:solidFill>
                </a:rPr>
                <a:t>de livro diretamente relacionado à sua área de atuação e com Corpo Editorial, o servidor docente poderá computar, em sua carga horária semanal de trabalho, 8 (oito) pontos por livro, limitado a 1 (um) livro. </a:t>
              </a:r>
              <a:endParaRPr sz="1800">
                <a:solidFill>
                  <a:schemeClr val="dk2"/>
                </a:solidFill>
              </a:endParaRPr>
            </a:p>
            <a:p>
              <a:pPr indent="0" lvl="0" marL="0" rtl="0" algn="just">
                <a:lnSpc>
                  <a:spcPct val="115000"/>
                </a:lnSpc>
                <a:spcBef>
                  <a:spcPts val="0"/>
                </a:spcBef>
                <a:spcAft>
                  <a:spcPts val="0"/>
                </a:spcAft>
                <a:buSzPts val="1100"/>
                <a:buNone/>
              </a:pPr>
              <a:r>
                <a:rPr lang="pt-BR" sz="1800">
                  <a:solidFill>
                    <a:schemeClr val="dk2"/>
                  </a:solidFill>
                </a:rPr>
                <a:t>Parágrafo único. Caso o livro contenha mais de um autor, </a:t>
              </a:r>
              <a:r>
                <a:rPr lang="pt-BR" sz="1800">
                  <a:solidFill>
                    <a:srgbClr val="0070C0"/>
                  </a:solidFill>
                </a:rPr>
                <a:t>deverá ser destinado a cada um a mesma pontuação prevista no caput deste artigo.</a:t>
              </a:r>
              <a:endParaRPr sz="2500">
                <a:solidFill>
                  <a:schemeClr val="dk1"/>
                </a:solidFill>
                <a:latin typeface="Calibri"/>
                <a:ea typeface="Calibri"/>
                <a:cs typeface="Calibri"/>
                <a:sym typeface="Calibri"/>
              </a:endParaRPr>
            </a:p>
          </p:txBody>
        </p:sp>
      </p:grpSp>
      <p:grpSp>
        <p:nvGrpSpPr>
          <p:cNvPr id="8590" name="Google Shape;8590;g17135564b17_0_66"/>
          <p:cNvGrpSpPr/>
          <p:nvPr/>
        </p:nvGrpSpPr>
        <p:grpSpPr>
          <a:xfrm>
            <a:off x="70903" y="5646513"/>
            <a:ext cx="11880468" cy="467100"/>
            <a:chOff x="45776" y="3973141"/>
            <a:chExt cx="11880468" cy="467100"/>
          </a:xfrm>
        </p:grpSpPr>
        <p:sp>
          <p:nvSpPr>
            <p:cNvPr id="8591" name="Google Shape;8591;g17135564b17_0_6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592" name="Google Shape;8592;g17135564b17_0_66"/>
            <p:cNvSpPr txBox="1"/>
            <p:nvPr/>
          </p:nvSpPr>
          <p:spPr>
            <a:xfrm>
              <a:off x="1555844" y="4022062"/>
              <a:ext cx="10370400" cy="38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rPr>
                <a:t>Ampliar as atividades do servidor docente na produção.</a:t>
              </a:r>
              <a:endParaRPr sz="2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7" name="Shape 8597"/>
        <p:cNvGrpSpPr/>
        <p:nvPr/>
      </p:nvGrpSpPr>
      <p:grpSpPr>
        <a:xfrm>
          <a:off x="0" y="0"/>
          <a:ext cx="0" cy="0"/>
          <a:chOff x="0" y="0"/>
          <a:chExt cx="0" cy="0"/>
        </a:xfrm>
      </p:grpSpPr>
      <p:sp>
        <p:nvSpPr>
          <p:cNvPr id="8598" name="Google Shape;8598;g17135564b17_0_84"/>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599" name="Google Shape;8599;g17135564b17_0_8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600" name="Google Shape;8600;g17135564b17_0_8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601" name="Google Shape;8601;g17135564b17_0_8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602" name="Google Shape;8602;g17135564b17_0_8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603" name="Google Shape;8603;g17135564b17_0_84"/>
          <p:cNvSpPr txBox="1"/>
          <p:nvPr/>
        </p:nvSpPr>
        <p:spPr>
          <a:xfrm>
            <a:off x="1551011" y="1944572"/>
            <a:ext cx="1040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livro diretamente relacionado à sua área de atuação e com Corpo Editorial, o servidor docente poderá computar, em sua carga horária semanal de trabalho, 8 (oito) pontos por livro, limitado a 1 (um) livro.</a:t>
            </a:r>
            <a:endParaRPr/>
          </a:p>
          <a:p>
            <a:pPr indent="452603" lvl="0" marL="97853" marR="0" rtl="0" algn="just">
              <a:spcBef>
                <a:spcPts val="600"/>
              </a:spcBef>
              <a:spcAft>
                <a:spcPts val="0"/>
              </a:spcAft>
              <a:buNone/>
            </a:pPr>
            <a:r>
              <a:rPr b="0" i="0" lang="pt-BR" sz="1800" u="none" strike="noStrike">
                <a:solidFill>
                  <a:srgbClr val="000000"/>
                </a:solidFill>
                <a:latin typeface="Arial"/>
                <a:ea typeface="Arial"/>
                <a:cs typeface="Arial"/>
                <a:sym typeface="Arial"/>
              </a:rPr>
              <a:t> </a:t>
            </a:r>
            <a:r>
              <a:rPr b="0" i="0" lang="pt-BR" sz="1800" u="none" strike="noStrike">
                <a:solidFill>
                  <a:srgbClr val="000000"/>
                </a:solidFill>
                <a:latin typeface="Calibri"/>
                <a:ea typeface="Calibri"/>
                <a:cs typeface="Calibri"/>
                <a:sym typeface="Calibri"/>
              </a:rPr>
              <a:t>Parágrafo único. Caso o </a:t>
            </a:r>
            <a:r>
              <a:rPr b="0" i="0" lang="pt-BR" sz="1800" u="none" strike="noStrike">
                <a:solidFill>
                  <a:srgbClr val="383800"/>
                </a:solidFill>
                <a:latin typeface="Calibri"/>
                <a:ea typeface="Calibri"/>
                <a:cs typeface="Calibri"/>
                <a:sym typeface="Calibri"/>
              </a:rPr>
              <a:t>livro </a:t>
            </a:r>
            <a:r>
              <a:rPr b="0" i="0" lang="pt-BR" sz="1800" u="none" strike="noStrike">
                <a:solidFill>
                  <a:srgbClr val="000000"/>
                </a:solidFill>
                <a:latin typeface="Calibri"/>
                <a:ea typeface="Calibri"/>
                <a:cs typeface="Calibri"/>
                <a:sym typeface="Calibri"/>
              </a:rPr>
              <a:t>contenha </a:t>
            </a:r>
            <a:r>
              <a:rPr b="0" i="0" lang="pt-BR" sz="1800" u="none" strike="noStrike">
                <a:solidFill>
                  <a:srgbClr val="505000"/>
                </a:solidFill>
                <a:latin typeface="Calibri"/>
                <a:ea typeface="Calibri"/>
                <a:cs typeface="Calibri"/>
                <a:sym typeface="Calibri"/>
              </a:rPr>
              <a:t>mais </a:t>
            </a:r>
            <a:r>
              <a:rPr b="0" i="0" lang="pt-BR" sz="1800" u="none" strike="noStrike">
                <a:solidFill>
                  <a:srgbClr val="000000"/>
                </a:solidFill>
                <a:latin typeface="Calibri"/>
                <a:ea typeface="Calibri"/>
                <a:cs typeface="Calibri"/>
                <a:sym typeface="Calibri"/>
              </a:rPr>
              <a:t>de um </a:t>
            </a:r>
            <a:r>
              <a:rPr b="0" i="0" lang="pt-BR" sz="1800" u="none" strike="noStrike">
                <a:solidFill>
                  <a:srgbClr val="181800"/>
                </a:solidFill>
                <a:latin typeface="Calibri"/>
                <a:ea typeface="Calibri"/>
                <a:cs typeface="Calibri"/>
                <a:sym typeface="Calibri"/>
              </a:rPr>
              <a:t>autor</a:t>
            </a:r>
            <a:r>
              <a:rPr b="0" i="0" lang="pt-BR" sz="1800" u="none" strike="noStrike">
                <a:solidFill>
                  <a:srgbClr val="000000"/>
                </a:solidFill>
                <a:latin typeface="Calibri"/>
                <a:ea typeface="Calibri"/>
                <a:cs typeface="Calibri"/>
                <a:sym typeface="Calibri"/>
              </a:rPr>
              <a:t>, poderá </a:t>
            </a:r>
            <a:r>
              <a:rPr b="0" i="0" lang="pt-BR" sz="1800" u="none" strike="noStrike">
                <a:solidFill>
                  <a:srgbClr val="101000"/>
                </a:solidFill>
                <a:latin typeface="Calibri"/>
                <a:ea typeface="Calibri"/>
                <a:cs typeface="Calibri"/>
                <a:sym typeface="Calibri"/>
              </a:rPr>
              <a:t>ser </a:t>
            </a:r>
            <a:r>
              <a:rPr b="0" i="0" lang="pt-BR" sz="1800" u="none" strike="noStrike">
                <a:solidFill>
                  <a:srgbClr val="000000"/>
                </a:solidFill>
                <a:latin typeface="Calibri"/>
                <a:ea typeface="Calibri"/>
                <a:cs typeface="Calibri"/>
                <a:sym typeface="Calibri"/>
              </a:rPr>
              <a:t>destinado a ele até 16 (dezesseis) pontos para serem distribuídos aos autores</a:t>
            </a:r>
            <a:r>
              <a:rPr b="0" i="0" lang="pt-BR" sz="1800" u="none" strike="noStrike">
                <a:solidFill>
                  <a:srgbClr val="2A2A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observando a limitação de 8 (oito) pontos por autor.</a:t>
            </a:r>
            <a:r>
              <a:rPr b="1" lang="pt-BR" sz="1800">
                <a:solidFill>
                  <a:schemeClr val="dk1"/>
                </a:solidFill>
                <a:latin typeface="Calibri"/>
                <a:ea typeface="Calibri"/>
                <a:cs typeface="Calibri"/>
                <a:sym typeface="Calibri"/>
              </a:rPr>
              <a:t> </a:t>
            </a:r>
            <a:endParaRPr/>
          </a:p>
        </p:txBody>
      </p:sp>
      <p:sp>
        <p:nvSpPr>
          <p:cNvPr id="8604" name="Google Shape;8604;g17135564b17_0_8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605" name="Google Shape;8605;g17135564b17_0_8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Uruaçu</a:t>
            </a:r>
            <a:endParaRPr b="1" sz="2200">
              <a:solidFill>
                <a:schemeClr val="dk1"/>
              </a:solidFill>
              <a:latin typeface="Calibri"/>
              <a:ea typeface="Calibri"/>
              <a:cs typeface="Calibri"/>
              <a:sym typeface="Calibri"/>
            </a:endParaRPr>
          </a:p>
        </p:txBody>
      </p:sp>
      <p:grpSp>
        <p:nvGrpSpPr>
          <p:cNvPr id="8606" name="Google Shape;8606;g17135564b17_0_84"/>
          <p:cNvGrpSpPr/>
          <p:nvPr/>
        </p:nvGrpSpPr>
        <p:grpSpPr>
          <a:xfrm>
            <a:off x="70903" y="3928941"/>
            <a:ext cx="11880468" cy="1108200"/>
            <a:chOff x="45776" y="3697409"/>
            <a:chExt cx="11880468" cy="1108200"/>
          </a:xfrm>
        </p:grpSpPr>
        <p:sp>
          <p:nvSpPr>
            <p:cNvPr id="8607" name="Google Shape;8607;g17135564b17_0_8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608" name="Google Shape;8608;g17135564b17_0_84"/>
            <p:cNvSpPr txBox="1"/>
            <p:nvPr/>
          </p:nvSpPr>
          <p:spPr>
            <a:xfrm>
              <a:off x="1555844" y="3697409"/>
              <a:ext cx="10370400" cy="1108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2000">
                  <a:solidFill>
                    <a:schemeClr val="dk2"/>
                  </a:solidFill>
                </a:rPr>
                <a:t>Para a publicação de livro diretamente relacionado à sua área de atuação e com Corpo Editorial, o servidor docente poderá computar, em sua carga horária semanal de trabalho, 8 (oito) pontos por livro, limitado a </a:t>
              </a:r>
              <a:r>
                <a:rPr lang="pt-BR" sz="2000">
                  <a:solidFill>
                    <a:srgbClr val="0070C0"/>
                  </a:solidFill>
                </a:rPr>
                <a:t>2 (dois) livros.</a:t>
              </a:r>
              <a:endParaRPr sz="2700">
                <a:solidFill>
                  <a:schemeClr val="dk1"/>
                </a:solidFill>
                <a:latin typeface="Calibri"/>
                <a:ea typeface="Calibri"/>
                <a:cs typeface="Calibri"/>
                <a:sym typeface="Calibri"/>
              </a:endParaRPr>
            </a:p>
          </p:txBody>
        </p:sp>
      </p:grpSp>
      <p:grpSp>
        <p:nvGrpSpPr>
          <p:cNvPr id="8609" name="Google Shape;8609;g17135564b17_0_84"/>
          <p:cNvGrpSpPr/>
          <p:nvPr/>
        </p:nvGrpSpPr>
        <p:grpSpPr>
          <a:xfrm>
            <a:off x="70903" y="5646513"/>
            <a:ext cx="11880468" cy="467100"/>
            <a:chOff x="45776" y="3973141"/>
            <a:chExt cx="11880468" cy="467100"/>
          </a:xfrm>
        </p:grpSpPr>
        <p:sp>
          <p:nvSpPr>
            <p:cNvPr id="8610" name="Google Shape;8610;g17135564b17_0_8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611" name="Google Shape;8611;g17135564b17_0_84"/>
            <p:cNvSpPr txBox="1"/>
            <p:nvPr/>
          </p:nvSpPr>
          <p:spPr>
            <a:xfrm>
              <a:off x="1555844" y="4022062"/>
              <a:ext cx="10370400" cy="40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2000">
                  <a:solidFill>
                    <a:schemeClr val="dk1"/>
                  </a:solidFill>
                  <a:latin typeface="Calibri"/>
                  <a:ea typeface="Calibri"/>
                  <a:cs typeface="Calibri"/>
                  <a:sym typeface="Calibri"/>
                </a:rPr>
                <a:t>Mudança de limites de 1 para 2 livros e exclusão do parágrafo único</a:t>
              </a:r>
              <a:endParaRPr sz="20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g1e0f3c47b18_0_497"/>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902" name="Google Shape;902;g1e0f3c47b18_0_49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03" name="Google Shape;903;g1e0f3c47b18_0_49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04" name="Google Shape;904;g1e0f3c47b18_0_49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05" name="Google Shape;905;g1e0f3c47b18_0_497"/>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06" name="Google Shape;906;g1e0f3c47b18_0_497"/>
          <p:cNvSpPr txBox="1"/>
          <p:nvPr/>
        </p:nvSpPr>
        <p:spPr>
          <a:xfrm>
            <a:off x="1611539" y="1944571"/>
            <a:ext cx="10580400" cy="1680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O</a:t>
            </a:r>
            <a:r>
              <a:rPr b="0" i="0" lang="pt-BR" sz="1800" u="none" strike="noStrike">
                <a:solidFill>
                  <a:srgbClr val="959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800" u="none" strike="noStrike">
                <a:solidFill>
                  <a:srgbClr val="8F8F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600" u="none" strike="noStrike">
                <a:solidFill>
                  <a:srgbClr val="000000"/>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Aos doce</a:t>
            </a:r>
            <a:r>
              <a:rPr b="1" i="0" lang="pt-BR" sz="1600" u="none" strike="noStrike">
                <a:solidFill>
                  <a:srgbClr val="000000"/>
                </a:solidFill>
                <a:latin typeface="Calibri"/>
                <a:ea typeface="Calibri"/>
                <a:cs typeface="Calibri"/>
                <a:sym typeface="Calibri"/>
              </a:rPr>
              <a:t>ntes aos qua</a:t>
            </a:r>
            <a:r>
              <a:rPr b="0" i="0" lang="pt-BR" sz="1600" u="none" strike="noStrike">
                <a:solidFill>
                  <a:srgbClr val="000000"/>
                </a:solidFill>
                <a:latin typeface="Calibri"/>
                <a:ea typeface="Calibri"/>
                <a:cs typeface="Calibri"/>
                <a:sym typeface="Calibri"/>
              </a:rPr>
              <a:t>is se aplicam o regime de dedicação exclusiva (DE) permitir</a:t>
            </a:r>
            <a:r>
              <a:rPr b="0" i="0" lang="pt-BR" sz="1600" u="none" strike="noStrike">
                <a:solidFill>
                  <a:srgbClr val="101000"/>
                </a:solidFill>
                <a:latin typeface="Calibri"/>
                <a:ea typeface="Calibri"/>
                <a:cs typeface="Calibri"/>
                <a:sym typeface="Calibri"/>
              </a:rPr>
              <a:t>-</a:t>
            </a:r>
            <a:r>
              <a:rPr b="0" i="0" lang="pt-BR" sz="1600" u="none" strike="noStrike">
                <a:solidFill>
                  <a:srgbClr val="0F0F00"/>
                </a:solidFill>
                <a:latin typeface="Calibri"/>
                <a:ea typeface="Calibri"/>
                <a:cs typeface="Calibri"/>
                <a:sym typeface="Calibri"/>
              </a:rPr>
              <a:t>se</a:t>
            </a:r>
            <a:r>
              <a:rPr b="0" i="0" lang="pt-BR" sz="1600" u="none" strike="noStrike">
                <a:solidFill>
                  <a:srgbClr val="000000"/>
                </a:solidFill>
                <a:latin typeface="Calibri"/>
                <a:ea typeface="Calibri"/>
                <a:cs typeface="Calibri"/>
                <a:sym typeface="Calibri"/>
              </a:rPr>
              <a:t>-</a:t>
            </a:r>
            <a:r>
              <a:rPr b="0" i="0" lang="pt-BR" sz="1600" u="none" strike="noStrike">
                <a:solidFill>
                  <a:srgbClr val="4B4B00"/>
                </a:solidFill>
                <a:latin typeface="Calibri"/>
                <a:ea typeface="Calibri"/>
                <a:cs typeface="Calibri"/>
                <a:sym typeface="Calibri"/>
              </a:rPr>
              <a:t>á</a:t>
            </a:r>
            <a:r>
              <a:rPr b="0" i="0" lang="pt-BR" sz="1600" u="none" strike="noStrike">
                <a:solidFill>
                  <a:srgbClr val="000000"/>
                </a:solidFill>
                <a:latin typeface="Calibri"/>
                <a:ea typeface="Calibri"/>
                <a:cs typeface="Calibri"/>
                <a:sym typeface="Calibri"/>
              </a:rPr>
              <a:t>, nos termos da Lei no 11.784, de 2</a:t>
            </a:r>
            <a:r>
              <a:rPr b="0" i="1" lang="pt-BR" sz="1600" u="none" strike="noStrike">
                <a:solidFill>
                  <a:srgbClr val="000000"/>
                </a:solidFill>
                <a:latin typeface="Calibri"/>
                <a:ea typeface="Calibri"/>
                <a:cs typeface="Calibri"/>
                <a:sym typeface="Calibri"/>
              </a:rPr>
              <a:t>2/</a:t>
            </a:r>
            <a:r>
              <a:rPr b="0" i="0" lang="pt-BR" sz="1600" u="none" strike="noStrike">
                <a:solidFill>
                  <a:srgbClr val="000000"/>
                </a:solidFill>
                <a:latin typeface="Calibri"/>
                <a:ea typeface="Calibri"/>
                <a:cs typeface="Calibri"/>
                <a:sym typeface="Calibri"/>
              </a:rPr>
              <a:t>09</a:t>
            </a:r>
            <a:r>
              <a:rPr b="0" i="1" lang="pt-BR" sz="1600" u="none" strike="noStrike">
                <a:solidFill>
                  <a:srgbClr val="0000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2008</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6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600" u="none" strike="noStrike">
                <a:solidFill>
                  <a:srgbClr val="8A8A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6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p:txBody>
      </p:sp>
      <p:sp>
        <p:nvSpPr>
          <p:cNvPr id="907" name="Google Shape;907;g1e0f3c47b18_0_49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 </a:t>
            </a:r>
            <a:endParaRPr sz="2200">
              <a:solidFill>
                <a:srgbClr val="0000FF"/>
              </a:solidFill>
              <a:latin typeface="Calibri"/>
              <a:ea typeface="Calibri"/>
              <a:cs typeface="Calibri"/>
              <a:sym typeface="Calibri"/>
            </a:endParaRPr>
          </a:p>
        </p:txBody>
      </p:sp>
      <p:sp>
        <p:nvSpPr>
          <p:cNvPr id="908" name="Google Shape;908;g1e0f3c47b18_0_49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a:p>
        </p:txBody>
      </p:sp>
      <p:grpSp>
        <p:nvGrpSpPr>
          <p:cNvPr id="909" name="Google Shape;909;g1e0f3c47b18_0_497"/>
          <p:cNvGrpSpPr/>
          <p:nvPr/>
        </p:nvGrpSpPr>
        <p:grpSpPr>
          <a:xfrm>
            <a:off x="70900" y="3789975"/>
            <a:ext cx="12090600" cy="2721300"/>
            <a:chOff x="45773" y="3343491"/>
            <a:chExt cx="12090600" cy="2721300"/>
          </a:xfrm>
        </p:grpSpPr>
        <p:sp>
          <p:nvSpPr>
            <p:cNvPr id="910" name="Google Shape;910;g1e0f3c47b18_0_497"/>
            <p:cNvSpPr txBox="1"/>
            <p:nvPr/>
          </p:nvSpPr>
          <p:spPr>
            <a:xfrm>
              <a:off x="45773" y="3973141"/>
              <a:ext cx="1510200" cy="830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inciso</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11" name="Google Shape;911;g1e0f3c47b18_0_497"/>
            <p:cNvSpPr txBox="1"/>
            <p:nvPr/>
          </p:nvSpPr>
          <p:spPr>
            <a:xfrm>
              <a:off x="1555973" y="3343491"/>
              <a:ext cx="10580400" cy="2721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O</a:t>
              </a:r>
              <a:r>
                <a:rPr lang="pt-BR" sz="1800">
                  <a:solidFill>
                    <a:srgbClr val="959500"/>
                  </a:solidFill>
                  <a:latin typeface="Calibri"/>
                  <a:ea typeface="Calibri"/>
                  <a:cs typeface="Calibri"/>
                  <a:sym typeface="Calibri"/>
                </a:rPr>
                <a:t> </a:t>
              </a:r>
              <a:r>
                <a:rPr lang="pt-BR" sz="1800">
                  <a:solidFill>
                    <a:schemeClr val="dk2"/>
                  </a:solidFill>
                  <a:latin typeface="Calibri"/>
                  <a:ea typeface="Calibri"/>
                  <a:cs typeface="Calibri"/>
                  <a:sym typeface="Calibri"/>
                </a:rPr>
                <a:t>docente da carreira de Ensino Básico, Técnico e Tecnológico será submetido a um dos seguintes regimes de trabalho</a:t>
              </a:r>
              <a:r>
                <a:rPr lang="pt-BR" sz="1800">
                  <a:solidFill>
                    <a:srgbClr val="8F8F00"/>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417576" lvl="0" marL="121907" rtl="0" algn="l">
                <a:spcBef>
                  <a:spcPts val="96"/>
                </a:spcBef>
                <a:spcAft>
                  <a:spcPts val="0"/>
                </a:spcAft>
                <a:buNone/>
              </a:pPr>
              <a:r>
                <a:rPr lang="pt-BR" sz="1600">
                  <a:solidFill>
                    <a:schemeClr val="dk2"/>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lang="pt-BR" sz="1600">
                  <a:solidFill>
                    <a:schemeClr val="dk2"/>
                  </a:solidFill>
                  <a:latin typeface="Calibri"/>
                  <a:ea typeface="Calibri"/>
                  <a:cs typeface="Calibri"/>
                  <a:sym typeface="Calibri"/>
                </a:rPr>
                <a:t>. Aos doce</a:t>
              </a:r>
              <a:r>
                <a:rPr b="1" lang="pt-BR" sz="1600">
                  <a:solidFill>
                    <a:schemeClr val="dk2"/>
                  </a:solidFill>
                  <a:latin typeface="Calibri"/>
                  <a:ea typeface="Calibri"/>
                  <a:cs typeface="Calibri"/>
                  <a:sym typeface="Calibri"/>
                </a:rPr>
                <a:t>ntes aos qua</a:t>
              </a:r>
              <a:r>
                <a:rPr lang="pt-BR" sz="1600">
                  <a:solidFill>
                    <a:schemeClr val="dk2"/>
                  </a:solidFill>
                  <a:latin typeface="Calibri"/>
                  <a:ea typeface="Calibri"/>
                  <a:cs typeface="Calibri"/>
                  <a:sym typeface="Calibri"/>
                </a:rPr>
                <a:t>is se aplicam o regime de dedicação exclusiva (DE) permitir</a:t>
              </a:r>
              <a:r>
                <a:rPr lang="pt-BR" sz="1600">
                  <a:solidFill>
                    <a:srgbClr val="101000"/>
                  </a:solidFill>
                  <a:latin typeface="Calibri"/>
                  <a:ea typeface="Calibri"/>
                  <a:cs typeface="Calibri"/>
                  <a:sym typeface="Calibri"/>
                </a:rPr>
                <a:t>-</a:t>
              </a:r>
              <a:r>
                <a:rPr lang="pt-BR" sz="1600">
                  <a:solidFill>
                    <a:srgbClr val="0F0F00"/>
                  </a:solidFill>
                  <a:latin typeface="Calibri"/>
                  <a:ea typeface="Calibri"/>
                  <a:cs typeface="Calibri"/>
                  <a:sym typeface="Calibri"/>
                </a:rPr>
                <a:t>se</a:t>
              </a:r>
              <a:r>
                <a:rPr lang="pt-BR" sz="1600">
                  <a:solidFill>
                    <a:schemeClr val="dk2"/>
                  </a:solidFill>
                  <a:latin typeface="Calibri"/>
                  <a:ea typeface="Calibri"/>
                  <a:cs typeface="Calibri"/>
                  <a:sym typeface="Calibri"/>
                </a:rPr>
                <a:t>-</a:t>
              </a:r>
              <a:r>
                <a:rPr lang="pt-BR" sz="1600">
                  <a:solidFill>
                    <a:srgbClr val="4B4B00"/>
                  </a:solidFill>
                  <a:latin typeface="Calibri"/>
                  <a:ea typeface="Calibri"/>
                  <a:cs typeface="Calibri"/>
                  <a:sym typeface="Calibri"/>
                </a:rPr>
                <a:t>á</a:t>
              </a:r>
              <a:r>
                <a:rPr lang="pt-BR" sz="1600">
                  <a:solidFill>
                    <a:schemeClr val="dk2"/>
                  </a:solidFill>
                  <a:latin typeface="Calibri"/>
                  <a:ea typeface="Calibri"/>
                  <a:cs typeface="Calibri"/>
                  <a:sym typeface="Calibri"/>
                </a:rPr>
                <a:t>, nos termos da Lei no 11.784, de 2</a:t>
              </a:r>
              <a:r>
                <a:rPr i="1" lang="pt-BR" sz="1600">
                  <a:solidFill>
                    <a:schemeClr val="dk2"/>
                  </a:solidFill>
                  <a:latin typeface="Calibri"/>
                  <a:ea typeface="Calibri"/>
                  <a:cs typeface="Calibri"/>
                  <a:sym typeface="Calibri"/>
                </a:rPr>
                <a:t>2/</a:t>
              </a:r>
              <a:r>
                <a:rPr lang="pt-BR" sz="1600">
                  <a:solidFill>
                    <a:schemeClr val="dk2"/>
                  </a:solidFill>
                  <a:latin typeface="Calibri"/>
                  <a:ea typeface="Calibri"/>
                  <a:cs typeface="Calibri"/>
                  <a:sym typeface="Calibri"/>
                </a:rPr>
                <a:t>09</a:t>
              </a:r>
              <a:r>
                <a:rPr i="1" lang="pt-BR" sz="1600">
                  <a:solidFill>
                    <a:schemeClr val="dk2"/>
                  </a:solidFill>
                  <a:latin typeface="Calibri"/>
                  <a:ea typeface="Calibri"/>
                  <a:cs typeface="Calibri"/>
                  <a:sym typeface="Calibri"/>
                </a:rPr>
                <a:t>/</a:t>
              </a:r>
              <a:r>
                <a:rPr lang="pt-BR" sz="1600">
                  <a:solidFill>
                    <a:schemeClr val="dk2"/>
                  </a:solidFill>
                  <a:latin typeface="Calibri"/>
                  <a:ea typeface="Calibri"/>
                  <a:cs typeface="Calibri"/>
                  <a:sym typeface="Calibri"/>
                </a:rPr>
                <a:t>2008</a:t>
              </a:r>
              <a:r>
                <a:rPr lang="pt-BR" sz="1600">
                  <a:solidFill>
                    <a:srgbClr val="2020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75475" lvl="0" marL="97536" rtl="0" algn="l">
                <a:spcBef>
                  <a:spcPts val="192"/>
                </a:spcBef>
                <a:spcAft>
                  <a:spcPts val="0"/>
                </a:spcAft>
                <a:buNone/>
              </a:pPr>
              <a:r>
                <a:rPr lang="pt-BR" sz="1600">
                  <a:solidFill>
                    <a:schemeClr val="dk2"/>
                  </a:solidFill>
                  <a:latin typeface="Calibri"/>
                  <a:ea typeface="Calibri"/>
                  <a:cs typeface="Calibri"/>
                  <a:sym typeface="Calibri"/>
                </a:rPr>
                <a:t>a) participação em órgãos de deliberação coletiva relacionada com as funções de magistério</a:t>
              </a:r>
              <a:r>
                <a:rPr lang="pt-BR" sz="1600">
                  <a:solidFill>
                    <a:srgbClr val="8A8A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11480" lvl="0" marL="124968" rtl="0" algn="l">
                <a:spcBef>
                  <a:spcPts val="96"/>
                </a:spcBef>
                <a:spcAft>
                  <a:spcPts val="0"/>
                </a:spcAft>
                <a:buSzPts val="1100"/>
                <a:buNone/>
              </a:pPr>
              <a:r>
                <a:rPr lang="pt-BR" sz="1600">
                  <a:solidFill>
                    <a:srgbClr val="0000FF"/>
                  </a:solidFill>
                  <a:latin typeface="Calibri"/>
                  <a:ea typeface="Calibri"/>
                  <a:cs typeface="Calibri"/>
                  <a:sym typeface="Calibri"/>
                </a:rPr>
                <a:t>b) participação em comissões julgadoras ou verificadoras, relacionadas com o ensino, a pesquisa, a extensão ou a administração;</a:t>
              </a:r>
              <a:endParaRPr sz="1600">
                <a:solidFill>
                  <a:srgbClr val="0000FF"/>
                </a:solidFill>
                <a:latin typeface="Calibri"/>
                <a:ea typeface="Calibri"/>
                <a:cs typeface="Calibri"/>
                <a:sym typeface="Calibri"/>
              </a:endParaRPr>
            </a:p>
            <a:p>
              <a:pPr indent="411480" lvl="0" marL="124968" rtl="0" algn="l">
                <a:spcBef>
                  <a:spcPts val="96"/>
                </a:spcBef>
                <a:spcAft>
                  <a:spcPts val="0"/>
                </a:spcAft>
                <a:buSzPts val="1100"/>
                <a:buNone/>
              </a:pPr>
              <a:r>
                <a:t/>
              </a:r>
              <a:endParaRPr sz="1600">
                <a:solidFill>
                  <a:schemeClr val="dk2"/>
                </a:solidFill>
                <a:latin typeface="Calibri"/>
                <a:ea typeface="Calibri"/>
                <a:cs typeface="Calibri"/>
                <a:sym typeface="Calibri"/>
              </a:endParaRPr>
            </a:p>
            <a:p>
              <a:pPr indent="411480" lvl="0" marL="124968" rtl="0" algn="l">
                <a:spcBef>
                  <a:spcPts val="96"/>
                </a:spcBef>
                <a:spcAft>
                  <a:spcPts val="0"/>
                </a:spcAft>
                <a:buNone/>
              </a:pPr>
              <a:r>
                <a:rPr lang="pt-BR" sz="1600">
                  <a:solidFill>
                    <a:srgbClr val="202000"/>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408432" lvl="0" marL="121907" rtl="0" algn="l">
                <a:spcBef>
                  <a:spcPts val="0"/>
                </a:spcBef>
                <a:spcAft>
                  <a:spcPts val="0"/>
                </a:spcAft>
                <a:buSzPts val="1100"/>
                <a:buNone/>
              </a:pPr>
              <a:r>
                <a:t/>
              </a:r>
              <a:endParaRPr b="1" sz="1800">
                <a:solidFill>
                  <a:schemeClr val="dk1"/>
                </a:solidFill>
                <a:latin typeface="Calibri"/>
                <a:ea typeface="Calibri"/>
                <a:cs typeface="Calibri"/>
                <a:sym typeface="Calibri"/>
              </a:endParaRPr>
            </a:p>
          </p:txBody>
        </p:sp>
      </p:grpSp>
      <p:grpSp>
        <p:nvGrpSpPr>
          <p:cNvPr id="912" name="Google Shape;912;g1e0f3c47b18_0_497"/>
          <p:cNvGrpSpPr/>
          <p:nvPr/>
        </p:nvGrpSpPr>
        <p:grpSpPr>
          <a:xfrm>
            <a:off x="86052" y="5829603"/>
            <a:ext cx="12085923" cy="467100"/>
            <a:chOff x="60926" y="3546641"/>
            <a:chExt cx="11890912" cy="467100"/>
          </a:xfrm>
        </p:grpSpPr>
        <p:sp>
          <p:nvSpPr>
            <p:cNvPr id="913" name="Google Shape;913;g1e0f3c47b18_0_497"/>
            <p:cNvSpPr txBox="1"/>
            <p:nvPr/>
          </p:nvSpPr>
          <p:spPr>
            <a:xfrm>
              <a:off x="60926" y="35466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14" name="Google Shape;914;g1e0f3c47b18_0_497"/>
            <p:cNvSpPr txBox="1"/>
            <p:nvPr/>
          </p:nvSpPr>
          <p:spPr>
            <a:xfrm>
              <a:off x="1581438" y="3610838"/>
              <a:ext cx="10370400" cy="338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As comissões não se restringem apenas ao ensino e pesquisa.</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6" name="Shape 8616"/>
        <p:cNvGrpSpPr/>
        <p:nvPr/>
      </p:nvGrpSpPr>
      <p:grpSpPr>
        <a:xfrm>
          <a:off x="0" y="0"/>
          <a:ext cx="0" cy="0"/>
          <a:chOff x="0" y="0"/>
          <a:chExt cx="0" cy="0"/>
        </a:xfrm>
      </p:grpSpPr>
      <p:sp>
        <p:nvSpPr>
          <p:cNvPr id="8617" name="Google Shape;8617;p128"/>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618" name="Google Shape;8618;p12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619" name="Google Shape;8619;p12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620" name="Google Shape;8620;p12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621" name="Google Shape;8621;p12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622" name="Google Shape;8622;p128"/>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623" name="Google Shape;8623;p12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624" name="Google Shape;8624;p12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Oeste</a:t>
            </a:r>
            <a:endParaRPr b="1" sz="2200">
              <a:solidFill>
                <a:schemeClr val="dk1"/>
              </a:solidFill>
              <a:latin typeface="Calibri"/>
              <a:ea typeface="Calibri"/>
              <a:cs typeface="Calibri"/>
              <a:sym typeface="Calibri"/>
            </a:endParaRPr>
          </a:p>
        </p:txBody>
      </p:sp>
      <p:grpSp>
        <p:nvGrpSpPr>
          <p:cNvPr id="8625" name="Google Shape;8625;p128"/>
          <p:cNvGrpSpPr/>
          <p:nvPr/>
        </p:nvGrpSpPr>
        <p:grpSpPr>
          <a:xfrm>
            <a:off x="3" y="4472509"/>
            <a:ext cx="11936443" cy="721200"/>
            <a:chOff x="-25124" y="2799137"/>
            <a:chExt cx="11936443" cy="721200"/>
          </a:xfrm>
        </p:grpSpPr>
        <p:sp>
          <p:nvSpPr>
            <p:cNvPr id="8626" name="Google Shape;8626;p128"/>
            <p:cNvSpPr txBox="1"/>
            <p:nvPr/>
          </p:nvSpPr>
          <p:spPr>
            <a:xfrm>
              <a:off x="-25124" y="2926178"/>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627" name="Google Shape;8627;p128"/>
            <p:cNvSpPr txBox="1"/>
            <p:nvPr/>
          </p:nvSpPr>
          <p:spPr>
            <a:xfrm>
              <a:off x="1540919" y="2799137"/>
              <a:ext cx="10370400" cy="721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900">
                  <a:solidFill>
                    <a:schemeClr val="dk2"/>
                  </a:solidFill>
                </a:rPr>
                <a:t>As alterações se fazem necessárias para atender à nova lógica de organização que está sendo proposta.</a:t>
              </a:r>
              <a:endParaRPr sz="2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2" name="Shape 8632"/>
        <p:cNvGrpSpPr/>
        <p:nvPr/>
      </p:nvGrpSpPr>
      <p:grpSpPr>
        <a:xfrm>
          <a:off x="0" y="0"/>
          <a:ext cx="0" cy="0"/>
          <a:chOff x="0" y="0"/>
          <a:chExt cx="0" cy="0"/>
        </a:xfrm>
      </p:grpSpPr>
      <p:sp>
        <p:nvSpPr>
          <p:cNvPr id="8633" name="Google Shape;8633;g17135564b17_0_102"/>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634" name="Google Shape;8634;g17135564b17_0_10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635" name="Google Shape;8635;g17135564b17_0_10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636" name="Google Shape;8636;g17135564b17_0_10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637" name="Google Shape;8637;g17135564b17_0_10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638" name="Google Shape;8638;g17135564b17_0_10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639" name="Google Shape;8639;g17135564b17_0_10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640" name="Google Shape;8640;g17135564b17_0_10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Valparaíso</a:t>
            </a:r>
            <a:endParaRPr b="1" sz="2200">
              <a:solidFill>
                <a:schemeClr val="dk1"/>
              </a:solidFill>
              <a:latin typeface="Calibri"/>
              <a:ea typeface="Calibri"/>
              <a:cs typeface="Calibri"/>
              <a:sym typeface="Calibri"/>
            </a:endParaRPr>
          </a:p>
        </p:txBody>
      </p:sp>
      <p:grpSp>
        <p:nvGrpSpPr>
          <p:cNvPr id="8641" name="Google Shape;8641;g17135564b17_0_102"/>
          <p:cNvGrpSpPr/>
          <p:nvPr/>
        </p:nvGrpSpPr>
        <p:grpSpPr>
          <a:xfrm>
            <a:off x="3" y="4472509"/>
            <a:ext cx="11936443" cy="687900"/>
            <a:chOff x="-25124" y="2799137"/>
            <a:chExt cx="11936443" cy="687900"/>
          </a:xfrm>
        </p:grpSpPr>
        <p:sp>
          <p:nvSpPr>
            <p:cNvPr id="8642" name="Google Shape;8642;g17135564b17_0_102"/>
            <p:cNvSpPr txBox="1"/>
            <p:nvPr/>
          </p:nvSpPr>
          <p:spPr>
            <a:xfrm>
              <a:off x="-25124" y="2926178"/>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643" name="Google Shape;8643;g17135564b17_0_102"/>
            <p:cNvSpPr txBox="1"/>
            <p:nvPr/>
          </p:nvSpPr>
          <p:spPr>
            <a:xfrm>
              <a:off x="1540919" y="2799137"/>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Sugere-se a substituição dos artigos 42 a 46 pela proposta de três artigos apresentados no tópico de inclusão de um novo artigo na seção das produções acadêmicas e culturais.</a:t>
              </a:r>
              <a:endParaRPr sz="3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8" name="Shape 8648"/>
        <p:cNvGrpSpPr/>
        <p:nvPr/>
      </p:nvGrpSpPr>
      <p:grpSpPr>
        <a:xfrm>
          <a:off x="0" y="0"/>
          <a:ext cx="0" cy="0"/>
          <a:chOff x="0" y="0"/>
          <a:chExt cx="0" cy="0"/>
        </a:xfrm>
      </p:grpSpPr>
      <p:sp>
        <p:nvSpPr>
          <p:cNvPr id="8649" name="Google Shape;8649;p129"/>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650" name="Google Shape;8650;p12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651" name="Google Shape;8651;p12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652" name="Google Shape;8652;p12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653" name="Google Shape;8653;p12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654" name="Google Shape;8654;p129"/>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655" name="Google Shape;8655;p12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656" name="Google Shape;8656;p12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Águas Lindas</a:t>
            </a:r>
            <a:endParaRPr b="1" sz="2200">
              <a:solidFill>
                <a:schemeClr val="dk1"/>
              </a:solidFill>
              <a:latin typeface="Calibri"/>
              <a:ea typeface="Calibri"/>
              <a:cs typeface="Calibri"/>
              <a:sym typeface="Calibri"/>
            </a:endParaRPr>
          </a:p>
        </p:txBody>
      </p:sp>
      <p:grpSp>
        <p:nvGrpSpPr>
          <p:cNvPr id="8657" name="Google Shape;8657;p129"/>
          <p:cNvGrpSpPr/>
          <p:nvPr/>
        </p:nvGrpSpPr>
        <p:grpSpPr>
          <a:xfrm>
            <a:off x="70903" y="3319341"/>
            <a:ext cx="11880468" cy="1057500"/>
            <a:chOff x="45776" y="3545009"/>
            <a:chExt cx="11880468" cy="1057500"/>
          </a:xfrm>
        </p:grpSpPr>
        <p:sp>
          <p:nvSpPr>
            <p:cNvPr id="8658" name="Google Shape;8658;p12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659" name="Google Shape;8659;p129"/>
            <p:cNvSpPr txBox="1"/>
            <p:nvPr/>
          </p:nvSpPr>
          <p:spPr>
            <a:xfrm>
              <a:off x="1555844" y="3545009"/>
              <a:ext cx="10370400" cy="1057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900">
                  <a:solidFill>
                    <a:schemeClr val="dk2"/>
                  </a:solidFill>
                </a:rPr>
                <a:t>Art. 43º. Para a publicação de capítulo de livro diretamente relacionado à sua área de atuação e com Corpo Editorial, o servidor docente poderá computar, em sua carga horária semanal de trabalho, </a:t>
              </a:r>
              <a:r>
                <a:rPr lang="pt-BR" sz="1900">
                  <a:solidFill>
                    <a:srgbClr val="0070C0"/>
                  </a:solidFill>
                </a:rPr>
                <a:t>5 (cinco) pontos </a:t>
              </a:r>
              <a:r>
                <a:rPr lang="pt-BR" sz="1900">
                  <a:solidFill>
                    <a:schemeClr val="dk2"/>
                  </a:solidFill>
                </a:rPr>
                <a:t>por capítulo de livro, limitado </a:t>
              </a:r>
              <a:r>
                <a:rPr lang="pt-BR" sz="1900">
                  <a:solidFill>
                    <a:srgbClr val="0070C0"/>
                  </a:solidFill>
                </a:rPr>
                <a:t>a 2 (dois) capítulos de livro.</a:t>
              </a:r>
              <a:endParaRPr sz="2600">
                <a:solidFill>
                  <a:schemeClr val="dk1"/>
                </a:solidFill>
                <a:latin typeface="Calibri"/>
                <a:ea typeface="Calibri"/>
                <a:cs typeface="Calibri"/>
                <a:sym typeface="Calibri"/>
              </a:endParaRPr>
            </a:p>
          </p:txBody>
        </p:sp>
      </p:grpSp>
      <p:grpSp>
        <p:nvGrpSpPr>
          <p:cNvPr id="8660" name="Google Shape;8660;p129"/>
          <p:cNvGrpSpPr/>
          <p:nvPr/>
        </p:nvGrpSpPr>
        <p:grpSpPr>
          <a:xfrm>
            <a:off x="63403" y="4866034"/>
            <a:ext cx="11895456" cy="1006500"/>
            <a:chOff x="30789" y="4022062"/>
            <a:chExt cx="11895456" cy="1006500"/>
          </a:xfrm>
        </p:grpSpPr>
        <p:sp>
          <p:nvSpPr>
            <p:cNvPr id="8661" name="Google Shape;8661;p129"/>
            <p:cNvSpPr txBox="1"/>
            <p:nvPr/>
          </p:nvSpPr>
          <p:spPr>
            <a:xfrm>
              <a:off x="30789" y="429170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662" name="Google Shape;8662;p129"/>
            <p:cNvSpPr txBox="1"/>
            <p:nvPr/>
          </p:nvSpPr>
          <p:spPr>
            <a:xfrm>
              <a:off x="1555844" y="4022062"/>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800">
                  <a:solidFill>
                    <a:schemeClr val="dk2"/>
                  </a:solidFill>
                </a:rPr>
                <a:t>De forma que a produção intelectual não esteja limitada a apenas um capítulo de livro por semestre, considerando as diversas possibilidades de publicação nas quais o professor pode se envolver (como, por exemplo, capítulo de livro e relato de experiência que é publicado em um livro).</a:t>
              </a:r>
              <a:endParaRPr sz="2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7" name="Shape 8667"/>
        <p:cNvGrpSpPr/>
        <p:nvPr/>
      </p:nvGrpSpPr>
      <p:grpSpPr>
        <a:xfrm>
          <a:off x="0" y="0"/>
          <a:ext cx="0" cy="0"/>
          <a:chOff x="0" y="0"/>
          <a:chExt cx="0" cy="0"/>
        </a:xfrm>
      </p:grpSpPr>
      <p:sp>
        <p:nvSpPr>
          <p:cNvPr id="8668" name="Google Shape;8668;g17135564b17_0_117"/>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669" name="Google Shape;8669;g17135564b17_0_11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670" name="Google Shape;8670;g17135564b17_0_11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671" name="Google Shape;8671;g17135564b17_0_1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672" name="Google Shape;8672;g17135564b17_0_11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673" name="Google Shape;8673;g17135564b17_0_11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674" name="Google Shape;8674;g17135564b17_0_11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675" name="Google Shape;8675;g17135564b17_0_11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Anápolis</a:t>
            </a:r>
            <a:endParaRPr b="1" sz="2200">
              <a:solidFill>
                <a:schemeClr val="dk1"/>
              </a:solidFill>
              <a:latin typeface="Calibri"/>
              <a:ea typeface="Calibri"/>
              <a:cs typeface="Calibri"/>
              <a:sym typeface="Calibri"/>
            </a:endParaRPr>
          </a:p>
        </p:txBody>
      </p:sp>
      <p:grpSp>
        <p:nvGrpSpPr>
          <p:cNvPr id="8676" name="Google Shape;8676;g17135564b17_0_117"/>
          <p:cNvGrpSpPr/>
          <p:nvPr/>
        </p:nvGrpSpPr>
        <p:grpSpPr>
          <a:xfrm>
            <a:off x="70903" y="3319341"/>
            <a:ext cx="11880468" cy="1024200"/>
            <a:chOff x="45776" y="3545009"/>
            <a:chExt cx="11880468" cy="1024200"/>
          </a:xfrm>
        </p:grpSpPr>
        <p:sp>
          <p:nvSpPr>
            <p:cNvPr id="8677" name="Google Shape;8677;g17135564b17_0_11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678" name="Google Shape;8678;g17135564b17_0_117"/>
            <p:cNvSpPr txBox="1"/>
            <p:nvPr/>
          </p:nvSpPr>
          <p:spPr>
            <a:xfrm>
              <a:off x="1555844" y="3545009"/>
              <a:ext cx="10370400" cy="102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900">
                  <a:solidFill>
                    <a:schemeClr val="dk2"/>
                  </a:solidFill>
                </a:rPr>
                <a:t>Art. 43º. </a:t>
              </a:r>
              <a:r>
                <a:rPr lang="pt-BR" sz="1800">
                  <a:solidFill>
                    <a:schemeClr val="dk1"/>
                  </a:solidFill>
                </a:rPr>
                <a:t>Para a publicação </a:t>
              </a:r>
              <a:r>
                <a:rPr lang="pt-BR" sz="1800">
                  <a:solidFill>
                    <a:srgbClr val="0070C0"/>
                  </a:solidFill>
                </a:rPr>
                <a:t>de artigos em revistas especializada, com Qualis A ou B, em sua área de atuação, o servidor docente computará, em sua carga horária semanal de trabalho, 2 (duas) horas por artigo.</a:t>
              </a:r>
              <a:endParaRPr sz="3300">
                <a:solidFill>
                  <a:schemeClr val="dk1"/>
                </a:solidFill>
                <a:latin typeface="Calibri"/>
                <a:ea typeface="Calibri"/>
                <a:cs typeface="Calibri"/>
                <a:sym typeface="Calibri"/>
              </a:endParaRPr>
            </a:p>
          </p:txBody>
        </p:sp>
      </p:grpSp>
      <p:grpSp>
        <p:nvGrpSpPr>
          <p:cNvPr id="8679" name="Google Shape;8679;g17135564b17_0_117"/>
          <p:cNvGrpSpPr/>
          <p:nvPr/>
        </p:nvGrpSpPr>
        <p:grpSpPr>
          <a:xfrm>
            <a:off x="63403" y="5135676"/>
            <a:ext cx="11895456" cy="467100"/>
            <a:chOff x="30789" y="4291704"/>
            <a:chExt cx="11895456" cy="467100"/>
          </a:xfrm>
        </p:grpSpPr>
        <p:sp>
          <p:nvSpPr>
            <p:cNvPr id="8680" name="Google Shape;8680;g17135564b17_0_117"/>
            <p:cNvSpPr txBox="1"/>
            <p:nvPr/>
          </p:nvSpPr>
          <p:spPr>
            <a:xfrm>
              <a:off x="30789" y="429170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681" name="Google Shape;8681;g17135564b17_0_117"/>
            <p:cNvSpPr txBox="1"/>
            <p:nvPr/>
          </p:nvSpPr>
          <p:spPr>
            <a:xfrm>
              <a:off x="1555844" y="43268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Alteração aprovada pelo colegiado do Câmpus Anápolis.</a:t>
              </a:r>
              <a:endParaRPr sz="25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6" name="Shape 8686"/>
        <p:cNvGrpSpPr/>
        <p:nvPr/>
      </p:nvGrpSpPr>
      <p:grpSpPr>
        <a:xfrm>
          <a:off x="0" y="0"/>
          <a:ext cx="0" cy="0"/>
          <a:chOff x="0" y="0"/>
          <a:chExt cx="0" cy="0"/>
        </a:xfrm>
      </p:grpSpPr>
      <p:sp>
        <p:nvSpPr>
          <p:cNvPr id="8687" name="Google Shape;8687;g17135564b17_0_135"/>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688" name="Google Shape;8688;g17135564b17_0_13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689" name="Google Shape;8689;g17135564b17_0_13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690" name="Google Shape;8690;g17135564b17_0_1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691" name="Google Shape;8691;g17135564b17_0_13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692" name="Google Shape;8692;g17135564b17_0_13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693" name="Google Shape;8693;g17135564b17_0_13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694" name="Google Shape;8694;g17135564b17_0_13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Formosa</a:t>
            </a:r>
            <a:endParaRPr b="1" sz="2200">
              <a:solidFill>
                <a:schemeClr val="dk1"/>
              </a:solidFill>
              <a:latin typeface="Calibri"/>
              <a:ea typeface="Calibri"/>
              <a:cs typeface="Calibri"/>
              <a:sym typeface="Calibri"/>
            </a:endParaRPr>
          </a:p>
        </p:txBody>
      </p:sp>
      <p:grpSp>
        <p:nvGrpSpPr>
          <p:cNvPr id="8695" name="Google Shape;8695;g17135564b17_0_135"/>
          <p:cNvGrpSpPr/>
          <p:nvPr/>
        </p:nvGrpSpPr>
        <p:grpSpPr>
          <a:xfrm>
            <a:off x="70903" y="3319341"/>
            <a:ext cx="11880468" cy="1024200"/>
            <a:chOff x="45776" y="3545009"/>
            <a:chExt cx="11880468" cy="1024200"/>
          </a:xfrm>
        </p:grpSpPr>
        <p:sp>
          <p:nvSpPr>
            <p:cNvPr id="8696" name="Google Shape;8696;g17135564b17_0_13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697" name="Google Shape;8697;g17135564b17_0_135"/>
            <p:cNvSpPr txBox="1"/>
            <p:nvPr/>
          </p:nvSpPr>
          <p:spPr>
            <a:xfrm>
              <a:off x="1555844" y="3545009"/>
              <a:ext cx="10370400" cy="102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900">
                  <a:solidFill>
                    <a:schemeClr val="dk2"/>
                  </a:solidFill>
                </a:rPr>
                <a:t>Art. 43º. </a:t>
              </a:r>
              <a:r>
                <a:rPr lang="pt-BR" sz="1800">
                  <a:solidFill>
                    <a:schemeClr val="dk2"/>
                  </a:solidFill>
                </a:rPr>
                <a:t>Para a publicação de capítulo de livro diretamente relacionado à sua área de atuação e com Corpo Editorial, o servidor docente poderá computar, em sua carga horária semanal de trabalho, 2 (dois) pontos por capítulo de livro, limitado </a:t>
              </a:r>
              <a:r>
                <a:rPr lang="pt-BR" sz="1800">
                  <a:solidFill>
                    <a:srgbClr val="0070C0"/>
                  </a:solidFill>
                </a:rPr>
                <a:t>a 2 (dois) capítulos de livro.</a:t>
              </a:r>
              <a:endParaRPr sz="4000">
                <a:solidFill>
                  <a:schemeClr val="dk1"/>
                </a:solidFill>
                <a:latin typeface="Calibri"/>
                <a:ea typeface="Calibri"/>
                <a:cs typeface="Calibri"/>
                <a:sym typeface="Calibri"/>
              </a:endParaRPr>
            </a:p>
          </p:txBody>
        </p:sp>
      </p:grpSp>
      <p:grpSp>
        <p:nvGrpSpPr>
          <p:cNvPr id="8698" name="Google Shape;8698;g17135564b17_0_135"/>
          <p:cNvGrpSpPr/>
          <p:nvPr/>
        </p:nvGrpSpPr>
        <p:grpSpPr>
          <a:xfrm>
            <a:off x="63403" y="5135676"/>
            <a:ext cx="11895456" cy="467100"/>
            <a:chOff x="30789" y="4291704"/>
            <a:chExt cx="11895456" cy="467100"/>
          </a:xfrm>
        </p:grpSpPr>
        <p:sp>
          <p:nvSpPr>
            <p:cNvPr id="8699" name="Google Shape;8699;g17135564b17_0_135"/>
            <p:cNvSpPr txBox="1"/>
            <p:nvPr/>
          </p:nvSpPr>
          <p:spPr>
            <a:xfrm>
              <a:off x="30789" y="429170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700" name="Google Shape;8700;g17135564b17_0_135"/>
            <p:cNvSpPr txBox="1"/>
            <p:nvPr/>
          </p:nvSpPr>
          <p:spPr>
            <a:xfrm>
              <a:off x="1555844" y="4326862"/>
              <a:ext cx="10370400" cy="38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rPr>
                <a:t>Ampliar a atuação do trabalho docente.</a:t>
              </a:r>
              <a:endParaRPr sz="33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5" name="Shape 8705"/>
        <p:cNvGrpSpPr/>
        <p:nvPr/>
      </p:nvGrpSpPr>
      <p:grpSpPr>
        <a:xfrm>
          <a:off x="0" y="0"/>
          <a:ext cx="0" cy="0"/>
          <a:chOff x="0" y="0"/>
          <a:chExt cx="0" cy="0"/>
        </a:xfrm>
      </p:grpSpPr>
      <p:sp>
        <p:nvSpPr>
          <p:cNvPr id="8706" name="Google Shape;8706;g17135564b17_0_153"/>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707" name="Google Shape;8707;g17135564b17_0_15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708" name="Google Shape;8708;g17135564b17_0_15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709" name="Google Shape;8709;g17135564b17_0_1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710" name="Google Shape;8710;g17135564b17_0_15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711" name="Google Shape;8711;g17135564b17_0_153"/>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712" name="Google Shape;8712;g17135564b17_0_15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713" name="Google Shape;8713;g17135564b17_0_15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Inhumas</a:t>
            </a:r>
            <a:endParaRPr b="1" sz="2200">
              <a:solidFill>
                <a:schemeClr val="dk1"/>
              </a:solidFill>
              <a:latin typeface="Calibri"/>
              <a:ea typeface="Calibri"/>
              <a:cs typeface="Calibri"/>
              <a:sym typeface="Calibri"/>
            </a:endParaRPr>
          </a:p>
        </p:txBody>
      </p:sp>
      <p:grpSp>
        <p:nvGrpSpPr>
          <p:cNvPr id="8714" name="Google Shape;8714;g17135564b17_0_153"/>
          <p:cNvGrpSpPr/>
          <p:nvPr/>
        </p:nvGrpSpPr>
        <p:grpSpPr>
          <a:xfrm>
            <a:off x="70903" y="3319341"/>
            <a:ext cx="12012668" cy="1006500"/>
            <a:chOff x="45776" y="3545009"/>
            <a:chExt cx="12012668" cy="1006500"/>
          </a:xfrm>
        </p:grpSpPr>
        <p:sp>
          <p:nvSpPr>
            <p:cNvPr id="8715" name="Google Shape;8715;g17135564b17_0_15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716" name="Google Shape;8716;g17135564b17_0_153"/>
            <p:cNvSpPr txBox="1"/>
            <p:nvPr/>
          </p:nvSpPr>
          <p:spPr>
            <a:xfrm>
              <a:off x="16880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Art. 43. Para a publicação </a:t>
              </a:r>
              <a:r>
                <a:rPr lang="pt-BR" sz="1800">
                  <a:solidFill>
                    <a:srgbClr val="0070C0"/>
                  </a:solidFill>
                </a:rPr>
                <a:t>de capítulo de livro com Corpo Editorial,</a:t>
              </a:r>
              <a:r>
                <a:rPr lang="pt-BR" sz="1800">
                  <a:solidFill>
                    <a:schemeClr val="dk2"/>
                  </a:solidFill>
                </a:rPr>
                <a:t> o servidor docente poderá computar, em sua carga horária semanal de trabalho, 2 (dois) pontos por capítulo de livro, limitado </a:t>
              </a:r>
              <a:r>
                <a:rPr lang="pt-BR" sz="1800">
                  <a:solidFill>
                    <a:srgbClr val="0070C0"/>
                  </a:solidFill>
                </a:rPr>
                <a:t>a 2 (dois) capítulo de livro.</a:t>
              </a:r>
              <a:endParaRPr sz="4700">
                <a:solidFill>
                  <a:schemeClr val="dk1"/>
                </a:solidFill>
                <a:latin typeface="Calibri"/>
                <a:ea typeface="Calibri"/>
                <a:cs typeface="Calibri"/>
                <a:sym typeface="Calibri"/>
              </a:endParaRPr>
            </a:p>
          </p:txBody>
        </p:sp>
      </p:grpSp>
      <p:grpSp>
        <p:nvGrpSpPr>
          <p:cNvPr id="8717" name="Google Shape;8717;g17135564b17_0_153"/>
          <p:cNvGrpSpPr/>
          <p:nvPr/>
        </p:nvGrpSpPr>
        <p:grpSpPr>
          <a:xfrm>
            <a:off x="63403" y="5135676"/>
            <a:ext cx="11895456" cy="467100"/>
            <a:chOff x="30789" y="4291704"/>
            <a:chExt cx="11895456" cy="467100"/>
          </a:xfrm>
        </p:grpSpPr>
        <p:sp>
          <p:nvSpPr>
            <p:cNvPr id="8718" name="Google Shape;8718;g17135564b17_0_153"/>
            <p:cNvSpPr txBox="1"/>
            <p:nvPr/>
          </p:nvSpPr>
          <p:spPr>
            <a:xfrm>
              <a:off x="30789" y="429170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719" name="Google Shape;8719;g17135564b17_0_153"/>
            <p:cNvSpPr txBox="1"/>
            <p:nvPr/>
          </p:nvSpPr>
          <p:spPr>
            <a:xfrm>
              <a:off x="1555844" y="4326862"/>
              <a:ext cx="10370400" cy="38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rPr>
                <a:t>Adequação da pontuação à média de hora de atividade.</a:t>
              </a:r>
              <a:endParaRPr sz="27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4" name="Shape 8724"/>
        <p:cNvGrpSpPr/>
        <p:nvPr/>
      </p:nvGrpSpPr>
      <p:grpSpPr>
        <a:xfrm>
          <a:off x="0" y="0"/>
          <a:ext cx="0" cy="0"/>
          <a:chOff x="0" y="0"/>
          <a:chExt cx="0" cy="0"/>
        </a:xfrm>
      </p:grpSpPr>
      <p:sp>
        <p:nvSpPr>
          <p:cNvPr id="8725" name="Google Shape;8725;g17135564b17_0_171"/>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726" name="Google Shape;8726;g17135564b17_0_17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727" name="Google Shape;8727;g17135564b17_0_17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728" name="Google Shape;8728;g17135564b17_0_17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729" name="Google Shape;8729;g17135564b17_0_17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730" name="Google Shape;8730;g17135564b17_0_17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731" name="Google Shape;8731;g17135564b17_0_17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732" name="Google Shape;8732;g17135564b17_0_17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Itumbiara</a:t>
            </a:r>
            <a:endParaRPr b="1" sz="2200">
              <a:solidFill>
                <a:schemeClr val="dk1"/>
              </a:solidFill>
              <a:latin typeface="Calibri"/>
              <a:ea typeface="Calibri"/>
              <a:cs typeface="Calibri"/>
              <a:sym typeface="Calibri"/>
            </a:endParaRPr>
          </a:p>
        </p:txBody>
      </p:sp>
      <p:grpSp>
        <p:nvGrpSpPr>
          <p:cNvPr id="8733" name="Google Shape;8733;g17135564b17_0_171"/>
          <p:cNvGrpSpPr/>
          <p:nvPr/>
        </p:nvGrpSpPr>
        <p:grpSpPr>
          <a:xfrm>
            <a:off x="70903" y="3319341"/>
            <a:ext cx="12012668" cy="1209900"/>
            <a:chOff x="45776" y="3545009"/>
            <a:chExt cx="12012668" cy="1209900"/>
          </a:xfrm>
        </p:grpSpPr>
        <p:sp>
          <p:nvSpPr>
            <p:cNvPr id="8734" name="Google Shape;8734;g17135564b17_0_17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735" name="Google Shape;8735;g17135564b17_0_171"/>
            <p:cNvSpPr txBox="1"/>
            <p:nvPr/>
          </p:nvSpPr>
          <p:spPr>
            <a:xfrm>
              <a:off x="1688044" y="3545009"/>
              <a:ext cx="10370400" cy="1209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Art. 43.</a:t>
              </a:r>
              <a:r>
                <a:rPr lang="pt-BR" sz="2100">
                  <a:solidFill>
                    <a:schemeClr val="dk2"/>
                  </a:solidFill>
                </a:rPr>
                <a:t> </a:t>
              </a:r>
              <a:r>
                <a:rPr lang="pt-BR" sz="2200">
                  <a:solidFill>
                    <a:schemeClr val="dk1"/>
                  </a:solidFill>
                  <a:latin typeface="Calibri"/>
                  <a:ea typeface="Calibri"/>
                  <a:cs typeface="Calibri"/>
                  <a:sym typeface="Calibri"/>
                </a:rPr>
                <a:t>Para a publicação de capítulo de livro diretamente relacionado à sua área de atuação e com Corpo Editorial, o servidor docente poderá computar, em sua carga horária semanal de trabalho, 2 (dois) pontos por capítulo de livro</a:t>
              </a:r>
              <a:endParaRPr sz="5000">
                <a:solidFill>
                  <a:schemeClr val="dk1"/>
                </a:solidFill>
                <a:latin typeface="Calibri"/>
                <a:ea typeface="Calibri"/>
                <a:cs typeface="Calibri"/>
                <a:sym typeface="Calibri"/>
              </a:endParaRPr>
            </a:p>
          </p:txBody>
        </p:sp>
      </p:grpSp>
      <p:grpSp>
        <p:nvGrpSpPr>
          <p:cNvPr id="8736" name="Google Shape;8736;g17135564b17_0_171"/>
          <p:cNvGrpSpPr/>
          <p:nvPr/>
        </p:nvGrpSpPr>
        <p:grpSpPr>
          <a:xfrm>
            <a:off x="63403" y="5135676"/>
            <a:ext cx="11895456" cy="467100"/>
            <a:chOff x="30789" y="4291704"/>
            <a:chExt cx="11895456" cy="467100"/>
          </a:xfrm>
        </p:grpSpPr>
        <p:sp>
          <p:nvSpPr>
            <p:cNvPr id="8737" name="Google Shape;8737;g17135564b17_0_171"/>
            <p:cNvSpPr txBox="1"/>
            <p:nvPr/>
          </p:nvSpPr>
          <p:spPr>
            <a:xfrm>
              <a:off x="30789" y="429170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738" name="Google Shape;8738;g17135564b17_0_171"/>
            <p:cNvSpPr txBox="1"/>
            <p:nvPr/>
          </p:nvSpPr>
          <p:spPr>
            <a:xfrm>
              <a:off x="1555844" y="4326862"/>
              <a:ext cx="10370400" cy="38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rPr>
                <a:t>O limite de publicação não é incentivo ao trabalho docente e não tem justificativa.</a:t>
              </a:r>
              <a:endParaRPr sz="27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3" name="Shape 8743"/>
        <p:cNvGrpSpPr/>
        <p:nvPr/>
      </p:nvGrpSpPr>
      <p:grpSpPr>
        <a:xfrm>
          <a:off x="0" y="0"/>
          <a:ext cx="0" cy="0"/>
          <a:chOff x="0" y="0"/>
          <a:chExt cx="0" cy="0"/>
        </a:xfrm>
      </p:grpSpPr>
      <p:sp>
        <p:nvSpPr>
          <p:cNvPr id="8744" name="Google Shape;8744;g17135564b17_0_189"/>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745" name="Google Shape;8745;g17135564b17_0_18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746" name="Google Shape;8746;g17135564b17_0_18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747" name="Google Shape;8747;g17135564b17_0_18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748" name="Google Shape;8748;g17135564b17_0_18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749" name="Google Shape;8749;g17135564b17_0_18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750" name="Google Shape;8750;g17135564b17_0_18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751" name="Google Shape;8751;g17135564b17_0_18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Jataí</a:t>
            </a:r>
            <a:endParaRPr b="1" sz="2200">
              <a:solidFill>
                <a:schemeClr val="dk1"/>
              </a:solidFill>
              <a:latin typeface="Calibri"/>
              <a:ea typeface="Calibri"/>
              <a:cs typeface="Calibri"/>
              <a:sym typeface="Calibri"/>
            </a:endParaRPr>
          </a:p>
        </p:txBody>
      </p:sp>
      <p:grpSp>
        <p:nvGrpSpPr>
          <p:cNvPr id="8752" name="Google Shape;8752;g17135564b17_0_189"/>
          <p:cNvGrpSpPr/>
          <p:nvPr/>
        </p:nvGrpSpPr>
        <p:grpSpPr>
          <a:xfrm>
            <a:off x="70903" y="3319341"/>
            <a:ext cx="12012668" cy="1821000"/>
            <a:chOff x="45776" y="3545009"/>
            <a:chExt cx="12012668" cy="1821000"/>
          </a:xfrm>
        </p:grpSpPr>
        <p:sp>
          <p:nvSpPr>
            <p:cNvPr id="8753" name="Google Shape;8753;g17135564b17_0_18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754" name="Google Shape;8754;g17135564b17_0_189"/>
            <p:cNvSpPr txBox="1"/>
            <p:nvPr/>
          </p:nvSpPr>
          <p:spPr>
            <a:xfrm>
              <a:off x="1688044" y="3545009"/>
              <a:ext cx="10370400" cy="182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Art. 43.</a:t>
              </a:r>
              <a:r>
                <a:rPr lang="pt-BR" sz="2800">
                  <a:solidFill>
                    <a:schemeClr val="dk2"/>
                  </a:solidFill>
                </a:rPr>
                <a:t> </a:t>
              </a:r>
              <a:r>
                <a:rPr lang="pt-BR" sz="1800">
                  <a:solidFill>
                    <a:schemeClr val="dk1"/>
                  </a:solidFill>
                </a:rPr>
                <a:t>Para a publicação</a:t>
              </a:r>
              <a:r>
                <a:rPr lang="pt-BR" sz="1800">
                  <a:solidFill>
                    <a:srgbClr val="0070C0"/>
                  </a:solidFill>
                </a:rPr>
                <a:t> de artigos em revistas especializadas, com Qualis A e B, em sua área de atuação, o servidor docente poderá computar, em sua carga horária semanal de trabalho, 4 (quatro) e 3 (pontos) respectivamente por artigo. </a:t>
              </a:r>
              <a:endParaRPr sz="1800">
                <a:solidFill>
                  <a:srgbClr val="0070C0"/>
                </a:solidFill>
              </a:endParaRPr>
            </a:p>
            <a:p>
              <a:pPr indent="0" lvl="0" marL="0" rtl="0" algn="just">
                <a:lnSpc>
                  <a:spcPct val="115000"/>
                </a:lnSpc>
                <a:spcBef>
                  <a:spcPts val="0"/>
                </a:spcBef>
                <a:spcAft>
                  <a:spcPts val="0"/>
                </a:spcAft>
                <a:buSzPts val="1100"/>
                <a:buNone/>
              </a:pPr>
              <a:r>
                <a:rPr lang="pt-BR" sz="1800">
                  <a:solidFill>
                    <a:srgbClr val="0070C0"/>
                  </a:solidFill>
                </a:rPr>
                <a:t>Parágrafo único. A pontuação destinada às ações previstas nos incisos deste artigo será atribuída ao servidor docente no semestre imediatamente subsequente àquele em que ocorrer a publicação</a:t>
              </a:r>
              <a:endParaRPr sz="5700">
                <a:solidFill>
                  <a:schemeClr val="dk1"/>
                </a:solidFill>
                <a:latin typeface="Calibri"/>
                <a:ea typeface="Calibri"/>
                <a:cs typeface="Calibri"/>
                <a:sym typeface="Calibri"/>
              </a:endParaRPr>
            </a:p>
          </p:txBody>
        </p:sp>
      </p:grpSp>
      <p:grpSp>
        <p:nvGrpSpPr>
          <p:cNvPr id="8755" name="Google Shape;8755;g17135564b17_0_189"/>
          <p:cNvGrpSpPr/>
          <p:nvPr/>
        </p:nvGrpSpPr>
        <p:grpSpPr>
          <a:xfrm>
            <a:off x="55903" y="5475634"/>
            <a:ext cx="11902956" cy="1006500"/>
            <a:chOff x="23289" y="4631662"/>
            <a:chExt cx="11902956" cy="1006500"/>
          </a:xfrm>
        </p:grpSpPr>
        <p:sp>
          <p:nvSpPr>
            <p:cNvPr id="8756" name="Google Shape;8756;g17135564b17_0_189"/>
            <p:cNvSpPr txBox="1"/>
            <p:nvPr/>
          </p:nvSpPr>
          <p:spPr>
            <a:xfrm>
              <a:off x="23289" y="48750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757" name="Google Shape;8757;g17135564b17_0_189"/>
            <p:cNvSpPr txBox="1"/>
            <p:nvPr/>
          </p:nvSpPr>
          <p:spPr>
            <a:xfrm>
              <a:off x="1555844" y="4631662"/>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A confecção intelectual de um artigo com os Qualis exigidos, necessita-se de um período de produção para resultar em sua aceitação, assim, apenas 2 pontos pela publicação de artigos não traz equidade laboral.</a:t>
              </a:r>
              <a:endParaRPr sz="26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2" name="Shape 8762"/>
        <p:cNvGrpSpPr/>
        <p:nvPr/>
      </p:nvGrpSpPr>
      <p:grpSpPr>
        <a:xfrm>
          <a:off x="0" y="0"/>
          <a:ext cx="0" cy="0"/>
          <a:chOff x="0" y="0"/>
          <a:chExt cx="0" cy="0"/>
        </a:xfrm>
      </p:grpSpPr>
      <p:sp>
        <p:nvSpPr>
          <p:cNvPr id="8763" name="Google Shape;8763;g17135564b17_0_207"/>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764" name="Google Shape;8764;g17135564b17_0_20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765" name="Google Shape;8765;g17135564b17_0_20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766" name="Google Shape;8766;g17135564b17_0_20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767" name="Google Shape;8767;g17135564b17_0_20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768" name="Google Shape;8768;g17135564b17_0_20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769" name="Google Shape;8769;g17135564b17_0_20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770" name="Google Shape;8770;g17135564b17_0_207"/>
          <p:cNvSpPr txBox="1"/>
          <p:nvPr/>
        </p:nvSpPr>
        <p:spPr>
          <a:xfrm>
            <a:off x="6289875" y="1173300"/>
            <a:ext cx="2633700" cy="598800"/>
          </a:xfrm>
          <a:prstGeom prst="rect">
            <a:avLst/>
          </a:prstGeom>
          <a:solidFill>
            <a:schemeClr val="lt1">
              <a:alpha val="52940"/>
            </a:schemeClr>
          </a:solidFill>
          <a:ln>
            <a:noFill/>
          </a:ln>
        </p:spPr>
        <p:txBody>
          <a:bodyPr anchorCtr="0" anchor="t" bIns="45700" lIns="91425" spcFirstLastPara="1" rIns="91425" wrap="square" tIns="45700">
            <a:normAutofit fontScale="92500" lnSpcReduction="20000"/>
          </a:bodyPr>
          <a:lstStyle/>
          <a:p>
            <a:pPr indent="0" lvl="0" marL="0" marR="0" rtl="0" algn="ctr">
              <a:lnSpc>
                <a:spcPct val="100000"/>
              </a:lnSpc>
              <a:spcBef>
                <a:spcPts val="0"/>
              </a:spcBef>
              <a:spcAft>
                <a:spcPts val="0"/>
              </a:spcAft>
              <a:buClr>
                <a:schemeClr val="dk1"/>
              </a:buClr>
              <a:buSzPct val="100000"/>
              <a:buFont typeface="Noto Sans Symbols"/>
              <a:buNone/>
            </a:pPr>
            <a:r>
              <a:rPr b="1" lang="pt-BR" sz="2200">
                <a:solidFill>
                  <a:schemeClr val="dk1"/>
                </a:solidFill>
                <a:latin typeface="Calibri"/>
                <a:ea typeface="Calibri"/>
                <a:cs typeface="Calibri"/>
                <a:sym typeface="Calibri"/>
              </a:rPr>
              <a:t>Goiânia DAA I e Uruaçu</a:t>
            </a:r>
            <a:endParaRPr b="1" sz="2200">
              <a:solidFill>
                <a:schemeClr val="dk1"/>
              </a:solidFill>
              <a:latin typeface="Calibri"/>
              <a:ea typeface="Calibri"/>
              <a:cs typeface="Calibri"/>
              <a:sym typeface="Calibri"/>
            </a:endParaRPr>
          </a:p>
        </p:txBody>
      </p:sp>
      <p:grpSp>
        <p:nvGrpSpPr>
          <p:cNvPr id="8771" name="Google Shape;8771;g17135564b17_0_207"/>
          <p:cNvGrpSpPr/>
          <p:nvPr/>
        </p:nvGrpSpPr>
        <p:grpSpPr>
          <a:xfrm>
            <a:off x="70903" y="3319341"/>
            <a:ext cx="12012668" cy="1246800"/>
            <a:chOff x="45776" y="3545009"/>
            <a:chExt cx="12012668" cy="1246800"/>
          </a:xfrm>
        </p:grpSpPr>
        <p:sp>
          <p:nvSpPr>
            <p:cNvPr id="8772" name="Google Shape;8772;g17135564b17_0_20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773" name="Google Shape;8773;g17135564b17_0_207"/>
            <p:cNvSpPr txBox="1"/>
            <p:nvPr/>
          </p:nvSpPr>
          <p:spPr>
            <a:xfrm>
              <a:off x="1688044" y="354500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a:t>
              </a:r>
              <a:r>
                <a:rPr b="1" lang="pt-BR" sz="1900">
                  <a:solidFill>
                    <a:srgbClr val="1155CC"/>
                  </a:solidFill>
                  <a:latin typeface="Calibri"/>
                  <a:ea typeface="Calibri"/>
                  <a:cs typeface="Calibri"/>
                  <a:sym typeface="Calibri"/>
                </a:rPr>
                <a:t> 2 (dois) capítulos</a:t>
              </a:r>
              <a:r>
                <a:rPr b="1" lang="pt-BR" sz="1900">
                  <a:solidFill>
                    <a:schemeClr val="dk1"/>
                  </a:solidFill>
                  <a:latin typeface="Calibri"/>
                  <a:ea typeface="Calibri"/>
                  <a:cs typeface="Calibri"/>
                  <a:sym typeface="Calibri"/>
                </a:rPr>
                <a:t> de livro. </a:t>
              </a:r>
              <a:endParaRPr>
                <a:solidFill>
                  <a:schemeClr val="dk2"/>
                </a:solidFill>
              </a:endParaRPr>
            </a:p>
            <a:p>
              <a:pPr indent="0" lvl="0" marL="0" rtl="0" algn="just">
                <a:lnSpc>
                  <a:spcPct val="115000"/>
                </a:lnSpc>
                <a:spcBef>
                  <a:spcPts val="0"/>
                </a:spcBef>
                <a:spcAft>
                  <a:spcPts val="0"/>
                </a:spcAft>
                <a:buSzPts val="1100"/>
                <a:buNone/>
              </a:pPr>
              <a:r>
                <a:t/>
              </a:r>
              <a:endParaRPr sz="1800">
                <a:solidFill>
                  <a:schemeClr val="dk2"/>
                </a:solidFill>
              </a:endParaRPr>
            </a:p>
          </p:txBody>
        </p:sp>
      </p:grpSp>
      <p:grpSp>
        <p:nvGrpSpPr>
          <p:cNvPr id="8774" name="Google Shape;8774;g17135564b17_0_207"/>
          <p:cNvGrpSpPr/>
          <p:nvPr/>
        </p:nvGrpSpPr>
        <p:grpSpPr>
          <a:xfrm>
            <a:off x="55903" y="5718988"/>
            <a:ext cx="11880506" cy="467100"/>
            <a:chOff x="23289" y="4875016"/>
            <a:chExt cx="11880506" cy="467100"/>
          </a:xfrm>
        </p:grpSpPr>
        <p:sp>
          <p:nvSpPr>
            <p:cNvPr id="8775" name="Google Shape;8775;g17135564b17_0_207"/>
            <p:cNvSpPr txBox="1"/>
            <p:nvPr/>
          </p:nvSpPr>
          <p:spPr>
            <a:xfrm>
              <a:off x="23289" y="48750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776" name="Google Shape;8776;g17135564b17_0_207"/>
            <p:cNvSpPr txBox="1"/>
            <p:nvPr/>
          </p:nvSpPr>
          <p:spPr>
            <a:xfrm>
              <a:off x="1533394" y="492393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rPr>
                <a:t>Ampliar atuação docente neste item da jornada docente</a:t>
              </a:r>
              <a:endParaRPr sz="26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1" name="Shape 8781"/>
        <p:cNvGrpSpPr/>
        <p:nvPr/>
      </p:nvGrpSpPr>
      <p:grpSpPr>
        <a:xfrm>
          <a:off x="0" y="0"/>
          <a:ext cx="0" cy="0"/>
          <a:chOff x="0" y="0"/>
          <a:chExt cx="0" cy="0"/>
        </a:xfrm>
      </p:grpSpPr>
      <p:sp>
        <p:nvSpPr>
          <p:cNvPr id="8782" name="Google Shape;8782;g17135564b17_0_225"/>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783" name="Google Shape;8783;g17135564b17_0_22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784" name="Google Shape;8784;g17135564b17_0_22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785" name="Google Shape;8785;g17135564b17_0_22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786" name="Google Shape;8786;g17135564b17_0_22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787" name="Google Shape;8787;g17135564b17_0_22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2 (dois) pontos por capítulo de livro, limitado a 1 (um) capítulo de livro. </a:t>
            </a:r>
            <a:endParaRPr/>
          </a:p>
        </p:txBody>
      </p:sp>
      <p:sp>
        <p:nvSpPr>
          <p:cNvPr id="8788" name="Google Shape;8788;g17135564b17_0_22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789" name="Google Shape;8789;g17135564b17_0_22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II</a:t>
            </a:r>
            <a:endParaRPr b="1" sz="2200">
              <a:solidFill>
                <a:schemeClr val="dk1"/>
              </a:solidFill>
              <a:latin typeface="Calibri"/>
              <a:ea typeface="Calibri"/>
              <a:cs typeface="Calibri"/>
              <a:sym typeface="Calibri"/>
            </a:endParaRPr>
          </a:p>
        </p:txBody>
      </p:sp>
      <p:grpSp>
        <p:nvGrpSpPr>
          <p:cNvPr id="8790" name="Google Shape;8790;g17135564b17_0_225"/>
          <p:cNvGrpSpPr/>
          <p:nvPr/>
        </p:nvGrpSpPr>
        <p:grpSpPr>
          <a:xfrm>
            <a:off x="70903" y="3319341"/>
            <a:ext cx="12012668" cy="969600"/>
            <a:chOff x="45776" y="3545009"/>
            <a:chExt cx="12012668" cy="969600"/>
          </a:xfrm>
        </p:grpSpPr>
        <p:sp>
          <p:nvSpPr>
            <p:cNvPr id="8791" name="Google Shape;8791;g17135564b17_0_22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792" name="Google Shape;8792;g17135564b17_0_225"/>
            <p:cNvSpPr txBox="1"/>
            <p:nvPr/>
          </p:nvSpPr>
          <p:spPr>
            <a:xfrm>
              <a:off x="1688044" y="35450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43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capítulo de livro diretamente relacionado à sua área de atuação e com Corpo Editorial, o servidor docente poderá computar, em sua carga horária semanal de trabalho, </a:t>
              </a:r>
              <a:r>
                <a:rPr b="1" lang="pt-BR" sz="1900">
                  <a:solidFill>
                    <a:srgbClr val="1155CC"/>
                  </a:solidFill>
                  <a:latin typeface="Calibri"/>
                  <a:ea typeface="Calibri"/>
                  <a:cs typeface="Calibri"/>
                  <a:sym typeface="Calibri"/>
                </a:rPr>
                <a:t>4 (quatro) pontos</a:t>
              </a:r>
              <a:r>
                <a:rPr b="1" lang="pt-BR" sz="1900">
                  <a:solidFill>
                    <a:schemeClr val="dk1"/>
                  </a:solidFill>
                  <a:latin typeface="Calibri"/>
                  <a:ea typeface="Calibri"/>
                  <a:cs typeface="Calibri"/>
                  <a:sym typeface="Calibri"/>
                </a:rPr>
                <a:t> por capítulo de livro, limitado a 1 (um) capítulo de livro. </a:t>
              </a:r>
              <a:endParaRPr sz="1800">
                <a:solidFill>
                  <a:schemeClr val="dk2"/>
                </a:solidFill>
              </a:endParaRPr>
            </a:p>
          </p:txBody>
        </p:sp>
      </p:grpSp>
      <p:grpSp>
        <p:nvGrpSpPr>
          <p:cNvPr id="8793" name="Google Shape;8793;g17135564b17_0_225"/>
          <p:cNvGrpSpPr/>
          <p:nvPr/>
        </p:nvGrpSpPr>
        <p:grpSpPr>
          <a:xfrm>
            <a:off x="55903" y="5718988"/>
            <a:ext cx="11880506" cy="467100"/>
            <a:chOff x="23289" y="4875016"/>
            <a:chExt cx="11880506" cy="467100"/>
          </a:xfrm>
        </p:grpSpPr>
        <p:sp>
          <p:nvSpPr>
            <p:cNvPr id="8794" name="Google Shape;8794;g17135564b17_0_225"/>
            <p:cNvSpPr txBox="1"/>
            <p:nvPr/>
          </p:nvSpPr>
          <p:spPr>
            <a:xfrm>
              <a:off x="23289" y="48750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795" name="Google Shape;8795;g17135564b17_0_225"/>
            <p:cNvSpPr txBox="1"/>
            <p:nvPr/>
          </p:nvSpPr>
          <p:spPr>
            <a:xfrm>
              <a:off x="1533394" y="4923937"/>
              <a:ext cx="10370400" cy="40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2000">
                  <a:solidFill>
                    <a:schemeClr val="dk2"/>
                  </a:solidFill>
                </a:rPr>
                <a:t>Correção da carga horária dedicada a um capitulo de livro</a:t>
              </a:r>
              <a:endParaRPr sz="3500">
                <a:solidFill>
                  <a:schemeClr val="dk2"/>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1e0f3c47b18_0_515"/>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921" name="Google Shape;921;g1e0f3c47b18_0_51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22" name="Google Shape;922;g1e0f3c47b18_0_51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23" name="Google Shape;923;g1e0f3c47b18_0_5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24" name="Google Shape;924;g1e0f3c47b18_0_515"/>
          <p:cNvSpPr txBox="1"/>
          <p:nvPr>
            <p:ph idx="1" type="body"/>
          </p:nvPr>
        </p:nvSpPr>
        <p:spPr>
          <a:xfrm>
            <a:off x="70902" y="2267351"/>
            <a:ext cx="15405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25" name="Google Shape;925;g1e0f3c47b18_0_515"/>
          <p:cNvSpPr txBox="1"/>
          <p:nvPr/>
        </p:nvSpPr>
        <p:spPr>
          <a:xfrm>
            <a:off x="1611539" y="1944571"/>
            <a:ext cx="10580400" cy="1680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O</a:t>
            </a:r>
            <a:r>
              <a:rPr b="0" i="0" lang="pt-BR" sz="1800" u="none" strike="noStrike">
                <a:solidFill>
                  <a:srgbClr val="959500"/>
                </a:solidFill>
                <a:latin typeface="Calibri"/>
                <a:ea typeface="Calibri"/>
                <a:cs typeface="Calibri"/>
                <a:sym typeface="Calibri"/>
              </a:rPr>
              <a:t> </a:t>
            </a:r>
            <a:r>
              <a:rPr b="0" i="0" lang="pt-BR" sz="18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1800" u="none" strike="noStrike">
                <a:solidFill>
                  <a:srgbClr val="8F8F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600" u="none" strike="noStrike">
                <a:solidFill>
                  <a:srgbClr val="000000"/>
                </a:solidFill>
                <a:latin typeface="Calibri"/>
                <a:ea typeface="Calibri"/>
                <a:cs typeface="Calibri"/>
                <a:sym typeface="Calibri"/>
              </a:rPr>
              <a:t>$1</a:t>
            </a:r>
            <a:r>
              <a:rPr b="1" baseline="30000" lang="pt-BR" sz="1600">
                <a:solidFill>
                  <a:schemeClr val="dk1"/>
                </a:solidFill>
                <a:latin typeface="Calibri"/>
                <a:ea typeface="Calibri"/>
                <a:cs typeface="Calibri"/>
                <a:sym typeface="Calibri"/>
              </a:rPr>
              <a:t>o</a:t>
            </a:r>
            <a:r>
              <a:rPr b="0" i="0" lang="pt-BR" sz="1600" u="none" strike="noStrike">
                <a:solidFill>
                  <a:srgbClr val="000000"/>
                </a:solidFill>
                <a:latin typeface="Calibri"/>
                <a:ea typeface="Calibri"/>
                <a:cs typeface="Calibri"/>
                <a:sym typeface="Calibri"/>
              </a:rPr>
              <a:t>. Aos doce</a:t>
            </a:r>
            <a:r>
              <a:rPr b="1" i="0" lang="pt-BR" sz="1600" u="none" strike="noStrike">
                <a:solidFill>
                  <a:srgbClr val="000000"/>
                </a:solidFill>
                <a:latin typeface="Calibri"/>
                <a:ea typeface="Calibri"/>
                <a:cs typeface="Calibri"/>
                <a:sym typeface="Calibri"/>
              </a:rPr>
              <a:t>ntes aos qua</a:t>
            </a:r>
            <a:r>
              <a:rPr b="0" i="0" lang="pt-BR" sz="1600" u="none" strike="noStrike">
                <a:solidFill>
                  <a:srgbClr val="000000"/>
                </a:solidFill>
                <a:latin typeface="Calibri"/>
                <a:ea typeface="Calibri"/>
                <a:cs typeface="Calibri"/>
                <a:sym typeface="Calibri"/>
              </a:rPr>
              <a:t>is se aplicam o regime de dedicação exclusiva (DE) permitir</a:t>
            </a:r>
            <a:r>
              <a:rPr b="0" i="0" lang="pt-BR" sz="1600" u="none" strike="noStrike">
                <a:solidFill>
                  <a:srgbClr val="101000"/>
                </a:solidFill>
                <a:latin typeface="Calibri"/>
                <a:ea typeface="Calibri"/>
                <a:cs typeface="Calibri"/>
                <a:sym typeface="Calibri"/>
              </a:rPr>
              <a:t>-</a:t>
            </a:r>
            <a:r>
              <a:rPr b="0" i="0" lang="pt-BR" sz="1600" u="none" strike="noStrike">
                <a:solidFill>
                  <a:srgbClr val="0F0F00"/>
                </a:solidFill>
                <a:latin typeface="Calibri"/>
                <a:ea typeface="Calibri"/>
                <a:cs typeface="Calibri"/>
                <a:sym typeface="Calibri"/>
              </a:rPr>
              <a:t>se</a:t>
            </a:r>
            <a:r>
              <a:rPr b="0" i="0" lang="pt-BR" sz="1600" u="none" strike="noStrike">
                <a:solidFill>
                  <a:srgbClr val="000000"/>
                </a:solidFill>
                <a:latin typeface="Calibri"/>
                <a:ea typeface="Calibri"/>
                <a:cs typeface="Calibri"/>
                <a:sym typeface="Calibri"/>
              </a:rPr>
              <a:t>-</a:t>
            </a:r>
            <a:r>
              <a:rPr b="0" i="0" lang="pt-BR" sz="1600" u="none" strike="noStrike">
                <a:solidFill>
                  <a:srgbClr val="4B4B00"/>
                </a:solidFill>
                <a:latin typeface="Calibri"/>
                <a:ea typeface="Calibri"/>
                <a:cs typeface="Calibri"/>
                <a:sym typeface="Calibri"/>
              </a:rPr>
              <a:t>á</a:t>
            </a:r>
            <a:r>
              <a:rPr b="0" i="0" lang="pt-BR" sz="1600" u="none" strike="noStrike">
                <a:solidFill>
                  <a:srgbClr val="000000"/>
                </a:solidFill>
                <a:latin typeface="Calibri"/>
                <a:ea typeface="Calibri"/>
                <a:cs typeface="Calibri"/>
                <a:sym typeface="Calibri"/>
              </a:rPr>
              <a:t>, nos termos da Lei no 11.784, de 2</a:t>
            </a:r>
            <a:r>
              <a:rPr b="0" i="1" lang="pt-BR" sz="1600" u="none" strike="noStrike">
                <a:solidFill>
                  <a:srgbClr val="000000"/>
                </a:solidFill>
                <a:latin typeface="Calibri"/>
                <a:ea typeface="Calibri"/>
                <a:cs typeface="Calibri"/>
                <a:sym typeface="Calibri"/>
              </a:rPr>
              <a:t>2/</a:t>
            </a:r>
            <a:r>
              <a:rPr b="0" i="0" lang="pt-BR" sz="1600" u="none" strike="noStrike">
                <a:solidFill>
                  <a:srgbClr val="000000"/>
                </a:solidFill>
                <a:latin typeface="Calibri"/>
                <a:ea typeface="Calibri"/>
                <a:cs typeface="Calibri"/>
                <a:sym typeface="Calibri"/>
              </a:rPr>
              <a:t>09</a:t>
            </a:r>
            <a:r>
              <a:rPr b="0" i="1" lang="pt-BR" sz="1600" u="none" strike="noStrike">
                <a:solidFill>
                  <a:srgbClr val="000000"/>
                </a:solidFill>
                <a:latin typeface="Calibri"/>
                <a:ea typeface="Calibri"/>
                <a:cs typeface="Calibri"/>
                <a:sym typeface="Calibri"/>
              </a:rPr>
              <a:t>/</a:t>
            </a:r>
            <a:r>
              <a:rPr b="0" i="0" lang="pt-BR" sz="1600" u="none" strike="noStrike">
                <a:solidFill>
                  <a:srgbClr val="000000"/>
                </a:solidFill>
                <a:latin typeface="Calibri"/>
                <a:ea typeface="Calibri"/>
                <a:cs typeface="Calibri"/>
                <a:sym typeface="Calibri"/>
              </a:rPr>
              <a:t>2008</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6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600" u="none" strike="noStrike">
                <a:solidFill>
                  <a:srgbClr val="8A8A00"/>
                </a:solidFill>
                <a:latin typeface="Calibri"/>
                <a:ea typeface="Calibri"/>
                <a:cs typeface="Calibri"/>
                <a:sym typeface="Calibri"/>
              </a:rPr>
              <a:t>; </a:t>
            </a:r>
            <a:endParaRPr b="0" sz="16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6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600" u="none" strike="noStrike">
                <a:solidFill>
                  <a:srgbClr val="202000"/>
                </a:solidFill>
                <a:latin typeface="Calibri"/>
                <a:ea typeface="Calibri"/>
                <a:cs typeface="Calibri"/>
                <a:sym typeface="Calibri"/>
              </a:rPr>
              <a:t>; </a:t>
            </a:r>
            <a:endParaRPr b="0" sz="1600">
              <a:solidFill>
                <a:schemeClr val="dk1"/>
              </a:solidFill>
              <a:latin typeface="Calibri"/>
              <a:ea typeface="Calibri"/>
              <a:cs typeface="Calibri"/>
              <a:sym typeface="Calibri"/>
            </a:endParaRPr>
          </a:p>
        </p:txBody>
      </p:sp>
      <p:sp>
        <p:nvSpPr>
          <p:cNvPr id="926" name="Google Shape;926;g1e0f3c47b18_0_51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0000FF"/>
                </a:solidFill>
                <a:latin typeface="Century"/>
                <a:ea typeface="Century"/>
                <a:cs typeface="Century"/>
                <a:sym typeface="Century"/>
              </a:rPr>
              <a:t>Alteração </a:t>
            </a:r>
            <a:endParaRPr sz="2200">
              <a:solidFill>
                <a:srgbClr val="0000FF"/>
              </a:solidFill>
              <a:latin typeface="Calibri"/>
              <a:ea typeface="Calibri"/>
              <a:cs typeface="Calibri"/>
              <a:sym typeface="Calibri"/>
            </a:endParaRPr>
          </a:p>
        </p:txBody>
      </p:sp>
      <p:sp>
        <p:nvSpPr>
          <p:cNvPr id="927" name="Google Shape;927;g1e0f3c47b18_0_51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a:p>
        </p:txBody>
      </p:sp>
      <p:grpSp>
        <p:nvGrpSpPr>
          <p:cNvPr id="928" name="Google Shape;928;g1e0f3c47b18_0_515"/>
          <p:cNvGrpSpPr/>
          <p:nvPr/>
        </p:nvGrpSpPr>
        <p:grpSpPr>
          <a:xfrm>
            <a:off x="70900" y="3789975"/>
            <a:ext cx="12090600" cy="1459750"/>
            <a:chOff x="45773" y="3343491"/>
            <a:chExt cx="12090600" cy="1459750"/>
          </a:xfrm>
        </p:grpSpPr>
        <p:sp>
          <p:nvSpPr>
            <p:cNvPr id="929" name="Google Shape;929;g1e0f3c47b18_0_515"/>
            <p:cNvSpPr txBox="1"/>
            <p:nvPr/>
          </p:nvSpPr>
          <p:spPr>
            <a:xfrm>
              <a:off x="45773" y="3973141"/>
              <a:ext cx="1510200" cy="830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inciso</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30" name="Google Shape;930;g1e0f3c47b18_0_515"/>
            <p:cNvSpPr txBox="1"/>
            <p:nvPr/>
          </p:nvSpPr>
          <p:spPr>
            <a:xfrm>
              <a:off x="1555973" y="3343491"/>
              <a:ext cx="10580400" cy="1182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800">
                  <a:solidFill>
                    <a:schemeClr val="dk1"/>
                  </a:solidFill>
                  <a:latin typeface="Calibri"/>
                  <a:ea typeface="Calibri"/>
                  <a:cs typeface="Calibri"/>
                  <a:sym typeface="Calibri"/>
                </a:rPr>
                <a:t>Art. 3</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O</a:t>
              </a:r>
              <a:r>
                <a:rPr lang="pt-BR" sz="1800">
                  <a:solidFill>
                    <a:srgbClr val="959500"/>
                  </a:solidFill>
                  <a:latin typeface="Calibri"/>
                  <a:ea typeface="Calibri"/>
                  <a:cs typeface="Calibri"/>
                  <a:sym typeface="Calibri"/>
                </a:rPr>
                <a:t> </a:t>
              </a:r>
              <a:r>
                <a:rPr lang="pt-BR" sz="1800">
                  <a:solidFill>
                    <a:schemeClr val="dk2"/>
                  </a:solidFill>
                  <a:latin typeface="Calibri"/>
                  <a:ea typeface="Calibri"/>
                  <a:cs typeface="Calibri"/>
                  <a:sym typeface="Calibri"/>
                </a:rPr>
                <a:t>docente da carreira de Ensino Básico, Técnico e Tecnológico será submetido a um dos seguintes regimes de trabalho</a:t>
              </a:r>
              <a:r>
                <a:rPr lang="pt-BR" sz="1800">
                  <a:solidFill>
                    <a:srgbClr val="8F8F00"/>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411480" lvl="0" marL="124968" rtl="0" algn="l">
                <a:spcBef>
                  <a:spcPts val="96"/>
                </a:spcBef>
                <a:spcAft>
                  <a:spcPts val="0"/>
                </a:spcAft>
                <a:buSzPts val="1100"/>
                <a:buNone/>
              </a:pPr>
              <a:r>
                <a:rPr lang="pt-BR" sz="1700">
                  <a:solidFill>
                    <a:srgbClr val="0000FF"/>
                  </a:solidFill>
                  <a:latin typeface="Calibri"/>
                  <a:ea typeface="Calibri"/>
                  <a:cs typeface="Calibri"/>
                  <a:sym typeface="Calibri"/>
                </a:rPr>
                <a:t>§1º. São permitidas atividades remuneradas aos docentes em regime de Dedicação Exclusiva ou não, nos termos da Lei 12.772 de 28/12/2012, a ser regulamentadas em resolução própria.</a:t>
              </a:r>
              <a:endParaRPr b="1" sz="1800">
                <a:solidFill>
                  <a:schemeClr val="dk1"/>
                </a:solidFill>
                <a:latin typeface="Calibri"/>
                <a:ea typeface="Calibri"/>
                <a:cs typeface="Calibri"/>
                <a:sym typeface="Calibri"/>
              </a:endParaRPr>
            </a:p>
          </p:txBody>
        </p:sp>
      </p:grpSp>
      <p:grpSp>
        <p:nvGrpSpPr>
          <p:cNvPr id="931" name="Google Shape;931;g1e0f3c47b18_0_515"/>
          <p:cNvGrpSpPr/>
          <p:nvPr/>
        </p:nvGrpSpPr>
        <p:grpSpPr>
          <a:xfrm>
            <a:off x="86052" y="5829603"/>
            <a:ext cx="12085923" cy="467100"/>
            <a:chOff x="60926" y="3546641"/>
            <a:chExt cx="11890912" cy="467100"/>
          </a:xfrm>
        </p:grpSpPr>
        <p:sp>
          <p:nvSpPr>
            <p:cNvPr id="932" name="Google Shape;932;g1e0f3c47b18_0_515"/>
            <p:cNvSpPr txBox="1"/>
            <p:nvPr/>
          </p:nvSpPr>
          <p:spPr>
            <a:xfrm>
              <a:off x="60926" y="35466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33" name="Google Shape;933;g1e0f3c47b18_0_515"/>
            <p:cNvSpPr txBox="1"/>
            <p:nvPr/>
          </p:nvSpPr>
          <p:spPr>
            <a:xfrm>
              <a:off x="1581438" y="3610838"/>
              <a:ext cx="10370400" cy="338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600"/>
                <a:t>Dirimir interpretações dúbias.</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0" name="Shape 8800"/>
        <p:cNvGrpSpPr/>
        <p:nvPr/>
      </p:nvGrpSpPr>
      <p:grpSpPr>
        <a:xfrm>
          <a:off x="0" y="0"/>
          <a:ext cx="0" cy="0"/>
          <a:chOff x="0" y="0"/>
          <a:chExt cx="0" cy="0"/>
        </a:xfrm>
      </p:grpSpPr>
      <p:sp>
        <p:nvSpPr>
          <p:cNvPr id="8801" name="Google Shape;8801;g17135564b17_0_261"/>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802" name="Google Shape;8802;g17135564b17_0_26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803" name="Google Shape;8803;g17135564b17_0_26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804" name="Google Shape;8804;g17135564b17_0_26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805" name="Google Shape;8805;g17135564b17_0_26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806" name="Google Shape;8806;g17135564b17_0_26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a:t>
            </a:r>
            <a:r>
              <a:rPr b="1" lang="pt-BR" sz="1900">
                <a:solidFill>
                  <a:schemeClr val="dk1"/>
                </a:solidFill>
                <a:latin typeface="Calibri"/>
                <a:ea typeface="Calibri"/>
                <a:cs typeface="Calibri"/>
                <a:sym typeface="Calibri"/>
              </a:rPr>
              <a:t>especializadas,</a:t>
            </a:r>
            <a:r>
              <a:rPr b="1" lang="pt-BR" sz="1900">
                <a:solidFill>
                  <a:schemeClr val="dk1"/>
                </a:solidFill>
                <a:latin typeface="Calibri"/>
                <a:ea typeface="Calibri"/>
                <a:cs typeface="Calibri"/>
                <a:sym typeface="Calibri"/>
              </a:rPr>
              <a:t> com Qualis A ou B, em sua área de atuação, o servidor docente poderá computar, em sua carga horária semanal de trabalho, 2 (dois) pontos por artigo, limitado a 2 (dois) artigos.  </a:t>
            </a:r>
            <a:endParaRPr/>
          </a:p>
        </p:txBody>
      </p:sp>
      <p:sp>
        <p:nvSpPr>
          <p:cNvPr id="8807" name="Google Shape;8807;g17135564b17_0_26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808" name="Google Shape;8808;g17135564b17_0_26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Goiânia-oeste</a:t>
            </a:r>
            <a:endParaRPr b="1" sz="2200">
              <a:solidFill>
                <a:schemeClr val="dk1"/>
              </a:solidFill>
              <a:latin typeface="Calibri"/>
              <a:ea typeface="Calibri"/>
              <a:cs typeface="Calibri"/>
              <a:sym typeface="Calibri"/>
            </a:endParaRPr>
          </a:p>
        </p:txBody>
      </p:sp>
      <p:grpSp>
        <p:nvGrpSpPr>
          <p:cNvPr id="8809" name="Google Shape;8809;g17135564b17_0_261"/>
          <p:cNvGrpSpPr/>
          <p:nvPr/>
        </p:nvGrpSpPr>
        <p:grpSpPr>
          <a:xfrm>
            <a:off x="-16622" y="4340359"/>
            <a:ext cx="11878018" cy="654900"/>
            <a:chOff x="-41749" y="2666987"/>
            <a:chExt cx="11878018" cy="654900"/>
          </a:xfrm>
        </p:grpSpPr>
        <p:sp>
          <p:nvSpPr>
            <p:cNvPr id="8810" name="Google Shape;8810;g17135564b17_0_261"/>
            <p:cNvSpPr txBox="1"/>
            <p:nvPr/>
          </p:nvSpPr>
          <p:spPr>
            <a:xfrm>
              <a:off x="-41749" y="27431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811" name="Google Shape;8811;g17135564b17_0_261"/>
            <p:cNvSpPr txBox="1"/>
            <p:nvPr/>
          </p:nvSpPr>
          <p:spPr>
            <a:xfrm>
              <a:off x="1465869" y="2666987"/>
              <a:ext cx="10370400" cy="65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000">
                  <a:solidFill>
                    <a:schemeClr val="dk2"/>
                  </a:solidFill>
                  <a:highlight>
                    <a:schemeClr val="lt1"/>
                  </a:highlight>
                  <a:latin typeface="Roboto"/>
                  <a:ea typeface="Roboto"/>
                  <a:cs typeface="Roboto"/>
                  <a:sym typeface="Roboto"/>
                </a:rPr>
                <a:t>A</a:t>
              </a:r>
              <a:r>
                <a:rPr lang="pt-BR" sz="1700">
                  <a:solidFill>
                    <a:schemeClr val="dk2"/>
                  </a:solidFill>
                  <a:highlight>
                    <a:schemeClr val="lt1"/>
                  </a:highlight>
                  <a:latin typeface="Roboto"/>
                  <a:ea typeface="Roboto"/>
                  <a:cs typeface="Roboto"/>
                  <a:sym typeface="Roboto"/>
                </a:rPr>
                <a:t>s alterações se fazem necessárias para atender à nova lógica de organização que está sendo proposta.</a:t>
              </a:r>
              <a:endParaRPr sz="2500">
                <a:solidFill>
                  <a:schemeClr val="dk1"/>
                </a:solidFill>
                <a:highlight>
                  <a:schemeClr val="lt1"/>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6" name="Shape 8816"/>
        <p:cNvGrpSpPr/>
        <p:nvPr/>
      </p:nvGrpSpPr>
      <p:grpSpPr>
        <a:xfrm>
          <a:off x="0" y="0"/>
          <a:ext cx="0" cy="0"/>
          <a:chOff x="0" y="0"/>
          <a:chExt cx="0" cy="0"/>
        </a:xfrm>
      </p:grpSpPr>
      <p:sp>
        <p:nvSpPr>
          <p:cNvPr id="8817" name="Google Shape;8817;p131"/>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818" name="Google Shape;8818;p13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819" name="Google Shape;8819;p13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820" name="Google Shape;8820;p13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821" name="Google Shape;8821;p13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822" name="Google Shape;8822;p131"/>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823" name="Google Shape;8823;p13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824" name="Google Shape;8824;p13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Luziânia</a:t>
            </a:r>
            <a:endParaRPr b="1" sz="2200">
              <a:solidFill>
                <a:schemeClr val="dk1"/>
              </a:solidFill>
              <a:latin typeface="Calibri"/>
              <a:ea typeface="Calibri"/>
              <a:cs typeface="Calibri"/>
              <a:sym typeface="Calibri"/>
            </a:endParaRPr>
          </a:p>
        </p:txBody>
      </p:sp>
      <p:grpSp>
        <p:nvGrpSpPr>
          <p:cNvPr id="8825" name="Google Shape;8825;p131"/>
          <p:cNvGrpSpPr/>
          <p:nvPr/>
        </p:nvGrpSpPr>
        <p:grpSpPr>
          <a:xfrm>
            <a:off x="55915" y="4428872"/>
            <a:ext cx="11880531" cy="754200"/>
            <a:chOff x="30789" y="2755500"/>
            <a:chExt cx="11880531" cy="754200"/>
          </a:xfrm>
        </p:grpSpPr>
        <p:sp>
          <p:nvSpPr>
            <p:cNvPr id="8826" name="Google Shape;8826;p131"/>
            <p:cNvSpPr txBox="1"/>
            <p:nvPr/>
          </p:nvSpPr>
          <p:spPr>
            <a:xfrm>
              <a:off x="30789" y="2899003"/>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827" name="Google Shape;8827;p131"/>
            <p:cNvSpPr txBox="1"/>
            <p:nvPr/>
          </p:nvSpPr>
          <p:spPr>
            <a:xfrm>
              <a:off x="1540919" y="2755500"/>
              <a:ext cx="10370400" cy="754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2000">
                  <a:solidFill>
                    <a:schemeClr val="dk2"/>
                  </a:solidFill>
                  <a:highlight>
                    <a:srgbClr val="EFEFEF"/>
                  </a:highlight>
                </a:rPr>
                <a:t>O colegiado entende que se trata de atividade de pesquisa que foi incluído como artigo 35D</a:t>
              </a:r>
              <a:endParaRPr sz="2700">
                <a:solidFill>
                  <a:schemeClr val="dk1"/>
                </a:solidFill>
                <a:highlight>
                  <a:srgbClr val="EFEFEF"/>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2" name="Shape 8832"/>
        <p:cNvGrpSpPr/>
        <p:nvPr/>
      </p:nvGrpSpPr>
      <p:grpSpPr>
        <a:xfrm>
          <a:off x="0" y="0"/>
          <a:ext cx="0" cy="0"/>
          <a:chOff x="0" y="0"/>
          <a:chExt cx="0" cy="0"/>
        </a:xfrm>
      </p:grpSpPr>
      <p:sp>
        <p:nvSpPr>
          <p:cNvPr id="8833" name="Google Shape;8833;g17135564b17_0_279"/>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834" name="Google Shape;8834;g17135564b17_0_2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835" name="Google Shape;8835;g17135564b17_0_2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836" name="Google Shape;8836;g17135564b17_0_2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837" name="Google Shape;8837;g17135564b17_0_2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838" name="Google Shape;8838;g17135564b17_0_27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839" name="Google Shape;8839;g17135564b17_0_2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8840" name="Google Shape;8840;g17135564b17_0_2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Valparaíso</a:t>
            </a:r>
            <a:endParaRPr b="1" sz="2200">
              <a:solidFill>
                <a:schemeClr val="dk1"/>
              </a:solidFill>
              <a:latin typeface="Calibri"/>
              <a:ea typeface="Calibri"/>
              <a:cs typeface="Calibri"/>
              <a:sym typeface="Calibri"/>
            </a:endParaRPr>
          </a:p>
        </p:txBody>
      </p:sp>
      <p:grpSp>
        <p:nvGrpSpPr>
          <p:cNvPr id="8841" name="Google Shape;8841;g17135564b17_0_279"/>
          <p:cNvGrpSpPr/>
          <p:nvPr/>
        </p:nvGrpSpPr>
        <p:grpSpPr>
          <a:xfrm>
            <a:off x="55915" y="4428872"/>
            <a:ext cx="11880531" cy="721200"/>
            <a:chOff x="30789" y="2755500"/>
            <a:chExt cx="11880531" cy="721200"/>
          </a:xfrm>
        </p:grpSpPr>
        <p:sp>
          <p:nvSpPr>
            <p:cNvPr id="8842" name="Google Shape;8842;g17135564b17_0_279"/>
            <p:cNvSpPr txBox="1"/>
            <p:nvPr/>
          </p:nvSpPr>
          <p:spPr>
            <a:xfrm>
              <a:off x="30789" y="2899003"/>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843" name="Google Shape;8843;g17135564b17_0_279"/>
            <p:cNvSpPr txBox="1"/>
            <p:nvPr/>
          </p:nvSpPr>
          <p:spPr>
            <a:xfrm>
              <a:off x="1540919" y="2755500"/>
              <a:ext cx="10370400" cy="72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highlight>
                    <a:srgbClr val="EFEFEF"/>
                  </a:highlight>
                </a:rPr>
                <a:t>Sugere-se a substituição dos artigos 42 a 46 pela proposta de três artigos apresentados no tópico de inclusão de um novo artigo na seção das produções acadêmicas e culturais</a:t>
              </a:r>
              <a:endParaRPr sz="3500">
                <a:solidFill>
                  <a:schemeClr val="dk1"/>
                </a:solidFill>
                <a:highlight>
                  <a:srgbClr val="EFEFEF"/>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8" name="Shape 8848"/>
        <p:cNvGrpSpPr/>
        <p:nvPr/>
      </p:nvGrpSpPr>
      <p:grpSpPr>
        <a:xfrm>
          <a:off x="0" y="0"/>
          <a:ext cx="0" cy="0"/>
          <a:chOff x="0" y="0"/>
          <a:chExt cx="0" cy="0"/>
        </a:xfrm>
      </p:grpSpPr>
      <p:sp>
        <p:nvSpPr>
          <p:cNvPr id="8849" name="Google Shape;8849;p132"/>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850" name="Google Shape;8850;p13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851" name="Google Shape;8851;p13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852" name="Google Shape;8852;p13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853" name="Google Shape;8853;p132"/>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854" name="Google Shape;8854;p132"/>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855" name="Google Shape;8855;p13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856" name="Google Shape;8856;p13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Águas Lindas</a:t>
            </a:r>
            <a:endParaRPr b="1" sz="2200">
              <a:solidFill>
                <a:schemeClr val="dk1"/>
              </a:solidFill>
              <a:latin typeface="Calibri"/>
              <a:ea typeface="Calibri"/>
              <a:cs typeface="Calibri"/>
              <a:sym typeface="Calibri"/>
            </a:endParaRPr>
          </a:p>
        </p:txBody>
      </p:sp>
      <p:grpSp>
        <p:nvGrpSpPr>
          <p:cNvPr id="8857" name="Google Shape;8857;p132"/>
          <p:cNvGrpSpPr/>
          <p:nvPr/>
        </p:nvGrpSpPr>
        <p:grpSpPr>
          <a:xfrm>
            <a:off x="70903" y="3624165"/>
            <a:ext cx="11880472" cy="1213200"/>
            <a:chOff x="45776" y="3011633"/>
            <a:chExt cx="11880472" cy="1213200"/>
          </a:xfrm>
        </p:grpSpPr>
        <p:sp>
          <p:nvSpPr>
            <p:cNvPr id="8858" name="Google Shape;8858;p132"/>
            <p:cNvSpPr txBox="1"/>
            <p:nvPr/>
          </p:nvSpPr>
          <p:spPr>
            <a:xfrm>
              <a:off x="45776" y="32873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859" name="Google Shape;8859;p132"/>
            <p:cNvSpPr txBox="1"/>
            <p:nvPr/>
          </p:nvSpPr>
          <p:spPr>
            <a:xfrm>
              <a:off x="1555848" y="3011633"/>
              <a:ext cx="10370400" cy="1213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2"/>
                </a:buClr>
                <a:buSzPts val="1100"/>
                <a:buFont typeface="Arial"/>
                <a:buNone/>
              </a:pPr>
              <a:r>
                <a:rPr lang="pt-BR" sz="1800">
                  <a:solidFill>
                    <a:schemeClr val="dk2"/>
                  </a:solidFill>
                </a:rPr>
                <a:t>Art. 44º. Para a publicação de artigos </a:t>
              </a:r>
              <a:r>
                <a:rPr lang="pt-BR" sz="1800">
                  <a:solidFill>
                    <a:srgbClr val="4472C4"/>
                  </a:solidFill>
                </a:rPr>
                <a:t>em periódicos de produção qualificada</a:t>
              </a:r>
              <a:r>
                <a:rPr lang="pt-BR" sz="1800">
                  <a:solidFill>
                    <a:schemeClr val="dk2"/>
                  </a:solidFill>
                </a:rPr>
                <a:t>, em sua área de atuação, o servidor docente poderá computar, em sua carga horária semanal de trabalho, </a:t>
              </a:r>
              <a:r>
                <a:rPr lang="pt-BR" sz="1800">
                  <a:solidFill>
                    <a:srgbClr val="4472C4"/>
                  </a:solidFill>
                </a:rPr>
                <a:t>5 (cinco) pontos </a:t>
              </a:r>
              <a:r>
                <a:rPr lang="pt-BR" sz="1800">
                  <a:solidFill>
                    <a:schemeClr val="dk2"/>
                  </a:solidFill>
                </a:rPr>
                <a:t>por artigo, limitado a 2 (dois) artigos.</a:t>
              </a:r>
              <a:endParaRPr sz="2500">
                <a:solidFill>
                  <a:schemeClr val="dk1"/>
                </a:solidFill>
                <a:latin typeface="Calibri"/>
                <a:ea typeface="Calibri"/>
                <a:cs typeface="Calibri"/>
                <a:sym typeface="Calibri"/>
              </a:endParaRPr>
            </a:p>
          </p:txBody>
        </p:sp>
      </p:grpSp>
      <p:grpSp>
        <p:nvGrpSpPr>
          <p:cNvPr id="8860" name="Google Shape;8860;p132"/>
          <p:cNvGrpSpPr/>
          <p:nvPr/>
        </p:nvGrpSpPr>
        <p:grpSpPr>
          <a:xfrm>
            <a:off x="70903" y="5314434"/>
            <a:ext cx="11880468" cy="1006500"/>
            <a:chOff x="45776" y="3641062"/>
            <a:chExt cx="11880468" cy="1006500"/>
          </a:xfrm>
        </p:grpSpPr>
        <p:sp>
          <p:nvSpPr>
            <p:cNvPr id="8861" name="Google Shape;8861;p13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862" name="Google Shape;8862;p132"/>
            <p:cNvSpPr txBox="1"/>
            <p:nvPr/>
          </p:nvSpPr>
          <p:spPr>
            <a:xfrm>
              <a:off x="1555844" y="3641062"/>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800">
                  <a:solidFill>
                    <a:schemeClr val="dk2"/>
                  </a:solidFill>
                  <a:highlight>
                    <a:srgbClr val="EFEFEF"/>
                  </a:highlight>
                </a:rPr>
                <a:t>1: ampliar as possibilidades de publicação em revistas científicas, que não se limitem apenas à classificação em Qualis A e B. 2: (retirar o texto “limitado a 2 (dois) artigos”. A alteração tem como objetivo não limitar o número de artigos a serem publicados pelo docente durante o semestre).</a:t>
              </a:r>
              <a:endParaRPr sz="2500">
                <a:solidFill>
                  <a:schemeClr val="dk1"/>
                </a:solidFill>
                <a:highlight>
                  <a:srgbClr val="EFEFEF"/>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7" name="Shape 8867"/>
        <p:cNvGrpSpPr/>
        <p:nvPr/>
      </p:nvGrpSpPr>
      <p:grpSpPr>
        <a:xfrm>
          <a:off x="0" y="0"/>
          <a:ext cx="0" cy="0"/>
          <a:chOff x="0" y="0"/>
          <a:chExt cx="0" cy="0"/>
        </a:xfrm>
      </p:grpSpPr>
      <p:sp>
        <p:nvSpPr>
          <p:cNvPr id="8868" name="Google Shape;8868;g17135564b17_0_294"/>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869" name="Google Shape;8869;g17135564b17_0_29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870" name="Google Shape;8870;g17135564b17_0_29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871" name="Google Shape;8871;g17135564b17_0_2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872" name="Google Shape;8872;g17135564b17_0_29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873" name="Google Shape;8873;g17135564b17_0_29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874" name="Google Shape;8874;g17135564b17_0_29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875" name="Google Shape;8875;g17135564b17_0_2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Cidade de Goiás</a:t>
            </a:r>
            <a:endParaRPr b="1" sz="2200">
              <a:solidFill>
                <a:schemeClr val="dk1"/>
              </a:solidFill>
              <a:latin typeface="Calibri"/>
              <a:ea typeface="Calibri"/>
              <a:cs typeface="Calibri"/>
              <a:sym typeface="Calibri"/>
            </a:endParaRPr>
          </a:p>
        </p:txBody>
      </p:sp>
      <p:grpSp>
        <p:nvGrpSpPr>
          <p:cNvPr id="8876" name="Google Shape;8876;g17135564b17_0_294"/>
          <p:cNvGrpSpPr/>
          <p:nvPr/>
        </p:nvGrpSpPr>
        <p:grpSpPr>
          <a:xfrm>
            <a:off x="70903" y="2975099"/>
            <a:ext cx="12042172" cy="1213200"/>
            <a:chOff x="45776" y="2395618"/>
            <a:chExt cx="12042172" cy="1213200"/>
          </a:xfrm>
        </p:grpSpPr>
        <p:sp>
          <p:nvSpPr>
            <p:cNvPr id="8877" name="Google Shape;8877;g17135564b17_0_294"/>
            <p:cNvSpPr txBox="1"/>
            <p:nvPr/>
          </p:nvSpPr>
          <p:spPr>
            <a:xfrm>
              <a:off x="45776" y="2982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878" name="Google Shape;8878;g17135564b17_0_294"/>
            <p:cNvSpPr txBox="1"/>
            <p:nvPr/>
          </p:nvSpPr>
          <p:spPr>
            <a:xfrm>
              <a:off x="1555848" y="2395618"/>
              <a:ext cx="10532100" cy="121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 </a:t>
              </a:r>
              <a:r>
                <a:rPr lang="pt-BR" sz="1700">
                  <a:solidFill>
                    <a:schemeClr val="dk2"/>
                  </a:solidFill>
                  <a:highlight>
                    <a:srgbClr val="FFFFFF"/>
                  </a:highlight>
                </a:rPr>
                <a:t>P</a:t>
              </a:r>
              <a:r>
                <a:rPr lang="pt-BR" sz="1800">
                  <a:solidFill>
                    <a:schemeClr val="dk2"/>
                  </a:solidFill>
                  <a:highlight>
                    <a:srgbClr val="F3F3F3"/>
                  </a:highlight>
                </a:rPr>
                <a:t>ara a publicação de artigos em revistas especializadas com Qualis A, o servidor docente poderá computar em sua carga horária semanal de trabalho </a:t>
              </a:r>
              <a:r>
                <a:rPr lang="pt-BR" sz="1800">
                  <a:solidFill>
                    <a:srgbClr val="4472C4"/>
                  </a:solidFill>
                  <a:highlight>
                    <a:srgbClr val="F3F3F3"/>
                  </a:highlight>
                </a:rPr>
                <a:t>6 (seis) pontos por artigo</a:t>
              </a:r>
              <a:r>
                <a:rPr lang="pt-BR" sz="1800">
                  <a:solidFill>
                    <a:schemeClr val="dk2"/>
                  </a:solidFill>
                  <a:highlight>
                    <a:srgbClr val="F3F3F3"/>
                  </a:highlight>
                </a:rPr>
                <a:t>. </a:t>
              </a:r>
              <a:r>
                <a:rPr lang="pt-BR" sz="1800">
                  <a:solidFill>
                    <a:srgbClr val="4472C4"/>
                  </a:solidFill>
                  <a:highlight>
                    <a:srgbClr val="F3F3F3"/>
                  </a:highlight>
                </a:rPr>
                <a:t>Para a publicação de artigos em revistas especializadas com Qualis B1 ou B2, o servidor docente poderá computar em sua carga horária semanal de trabalho 4 (quatro) pontos por artigo. Para a publicação de artigos em revistas especializadas com Qualis B3, B4 ou B5, o servidor docente poderá computar em sua carga horária semanal de trabalho 2 (dois) pontos por artigo."</a:t>
              </a:r>
              <a:endParaRPr sz="3200">
                <a:solidFill>
                  <a:schemeClr val="dk1"/>
                </a:solidFill>
                <a:highlight>
                  <a:srgbClr val="F3F3F3"/>
                </a:highlight>
                <a:latin typeface="Calibri"/>
                <a:ea typeface="Calibri"/>
                <a:cs typeface="Calibri"/>
                <a:sym typeface="Calibri"/>
              </a:endParaRPr>
            </a:p>
          </p:txBody>
        </p:sp>
      </p:grpSp>
      <p:grpSp>
        <p:nvGrpSpPr>
          <p:cNvPr id="8879" name="Google Shape;8879;g17135564b17_0_294"/>
          <p:cNvGrpSpPr/>
          <p:nvPr/>
        </p:nvGrpSpPr>
        <p:grpSpPr>
          <a:xfrm>
            <a:off x="70898" y="4904049"/>
            <a:ext cx="11975512" cy="2042400"/>
            <a:chOff x="45776" y="3492334"/>
            <a:chExt cx="11880468" cy="2042400"/>
          </a:xfrm>
        </p:grpSpPr>
        <p:sp>
          <p:nvSpPr>
            <p:cNvPr id="8880" name="Google Shape;8880;g17135564b17_0_29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881" name="Google Shape;8881;g17135564b17_0_294"/>
            <p:cNvSpPr txBox="1"/>
            <p:nvPr/>
          </p:nvSpPr>
          <p:spPr>
            <a:xfrm>
              <a:off x="1555844" y="3492334"/>
              <a:ext cx="10370400" cy="2042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a:solidFill>
                    <a:schemeClr val="dk2"/>
                  </a:solidFill>
                  <a:highlight>
                    <a:srgbClr val="F3F3F3"/>
                  </a:highlight>
                </a:rPr>
                <a:t>A pontuação atual para a publicação de artigos em revistas especializadas é desproporcional ao trabalho despendido pelo docente na elaboração e execução do trabalho, na escrita, na correção e na adequação para publicação e constitui estímulo insuficiente dada a importância e impacto que um bom número de publicações para a reputação da instituição. Não existe estímulo a se buscar maior impacto para a publicação, já que a pontuação para um espectro de periódicos tão amplo quanto de Qualis A1 à B5, é a mesma. Além disso, a limitação de dois artigos a serem pontuados é bastante restritivo, pois dada a diferença de períodos de análise e correção entre diferentes revistas, é possível que em determinado semestre um mesmo docente tenha mais de dois artigos científicos publicados. A limitação na pontuação é um desestímulo à publicação de trabalhos científicos e desvalorização do trabalho docente.</a:t>
              </a:r>
              <a:endParaRPr sz="28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6" name="Shape 8886"/>
        <p:cNvGrpSpPr/>
        <p:nvPr/>
      </p:nvGrpSpPr>
      <p:grpSpPr>
        <a:xfrm>
          <a:off x="0" y="0"/>
          <a:ext cx="0" cy="0"/>
          <a:chOff x="0" y="0"/>
          <a:chExt cx="0" cy="0"/>
        </a:xfrm>
      </p:grpSpPr>
      <p:sp>
        <p:nvSpPr>
          <p:cNvPr id="8887" name="Google Shape;8887;g17135564b17_0_330"/>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888" name="Google Shape;8888;g17135564b17_0_33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889" name="Google Shape;8889;g17135564b17_0_33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890" name="Google Shape;8890;g17135564b17_0_3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891" name="Google Shape;8891;g17135564b17_0_33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892" name="Google Shape;8892;g17135564b17_0_33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893" name="Google Shape;8893;g17135564b17_0_33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894" name="Google Shape;8894;g17135564b17_0_33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Formosa</a:t>
            </a:r>
            <a:endParaRPr b="1" sz="2200">
              <a:solidFill>
                <a:schemeClr val="dk1"/>
              </a:solidFill>
              <a:latin typeface="Calibri"/>
              <a:ea typeface="Calibri"/>
              <a:cs typeface="Calibri"/>
              <a:sym typeface="Calibri"/>
            </a:endParaRPr>
          </a:p>
        </p:txBody>
      </p:sp>
      <p:grpSp>
        <p:nvGrpSpPr>
          <p:cNvPr id="8895" name="Google Shape;8895;g17135564b17_0_330"/>
          <p:cNvGrpSpPr/>
          <p:nvPr/>
        </p:nvGrpSpPr>
        <p:grpSpPr>
          <a:xfrm>
            <a:off x="70900" y="2974996"/>
            <a:ext cx="12042172" cy="3082135"/>
            <a:chOff x="45776" y="2395618"/>
            <a:chExt cx="12042172" cy="1213200"/>
          </a:xfrm>
        </p:grpSpPr>
        <p:sp>
          <p:nvSpPr>
            <p:cNvPr id="8896" name="Google Shape;8896;g17135564b17_0_330"/>
            <p:cNvSpPr txBox="1"/>
            <p:nvPr/>
          </p:nvSpPr>
          <p:spPr>
            <a:xfrm>
              <a:off x="45776" y="2982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897" name="Google Shape;8897;g17135564b17_0_330"/>
            <p:cNvSpPr txBox="1"/>
            <p:nvPr/>
          </p:nvSpPr>
          <p:spPr>
            <a:xfrm>
              <a:off x="1555848" y="2395618"/>
              <a:ext cx="10532100" cy="121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 </a:t>
              </a:r>
              <a:r>
                <a:rPr lang="pt-BR" sz="1700">
                  <a:solidFill>
                    <a:schemeClr val="dk2"/>
                  </a:solidFill>
                  <a:highlight>
                    <a:srgbClr val="F3F3F3"/>
                  </a:highlight>
                </a:rPr>
                <a:t>Para a publicação de trabalhos científicos em sua área de atuação, o servidor docente poderá computar em sua carga horária semanal de trabalho: </a:t>
              </a:r>
              <a:r>
                <a:rPr lang="pt-BR" sz="1700">
                  <a:solidFill>
                    <a:srgbClr val="4472C4"/>
                  </a:solidFill>
                  <a:highlight>
                    <a:srgbClr val="F3F3F3"/>
                  </a:highlight>
                </a:rPr>
                <a:t>I. Para a publicação de artigos em revistas especializadas, com Qualis A ou B, em sua área de atuação, o servidor docente poderá computar, em sua carga horária semanal de trabalho, 3 (três) pontos por artigo, limitado a 3 (três) artigos. II. Para publicação em co-autoria com alunos e egressos do IFG (independente do fator de impacto e mesmo se já tiver pontuado acima), 1 (um) ponto por artigo, limitado a 2 (dois) artigos; III. Para publicação trabalhos completos em anais de evento indexados ou com ISSN/ISBN, 2 (dois) pontos por artigo, limitado a 2 (dois) artigos; IV. Para publicação de resumo publicado em anais de evento, 0,5 (meio) ponto por resumo, limitado a 2 (dois) resumos. Parágrafo único: Publicação em revistas que não tem qualis, mas tem fator de impacto serão pontuadas também, de acordo com o qualis equivalente a partir do JCR.</a:t>
              </a:r>
              <a:endParaRPr sz="3800">
                <a:solidFill>
                  <a:schemeClr val="dk1"/>
                </a:solidFill>
                <a:highlight>
                  <a:srgbClr val="F3F3F3"/>
                </a:highlight>
                <a:latin typeface="Calibri"/>
                <a:ea typeface="Calibri"/>
                <a:cs typeface="Calibri"/>
                <a:sym typeface="Calibri"/>
              </a:endParaRPr>
            </a:p>
          </p:txBody>
        </p:sp>
      </p:grpSp>
      <p:grpSp>
        <p:nvGrpSpPr>
          <p:cNvPr id="8898" name="Google Shape;8898;g17135564b17_0_330"/>
          <p:cNvGrpSpPr/>
          <p:nvPr/>
        </p:nvGrpSpPr>
        <p:grpSpPr>
          <a:xfrm>
            <a:off x="49860" y="6260706"/>
            <a:ext cx="11975649" cy="467100"/>
            <a:chOff x="24905" y="4848991"/>
            <a:chExt cx="11880604" cy="467100"/>
          </a:xfrm>
        </p:grpSpPr>
        <p:sp>
          <p:nvSpPr>
            <p:cNvPr id="8899" name="Google Shape;8899;g17135564b17_0_330"/>
            <p:cNvSpPr txBox="1"/>
            <p:nvPr/>
          </p:nvSpPr>
          <p:spPr>
            <a:xfrm>
              <a:off x="24905" y="48489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900" name="Google Shape;8900;g17135564b17_0_330"/>
            <p:cNvSpPr txBox="1"/>
            <p:nvPr/>
          </p:nvSpPr>
          <p:spPr>
            <a:xfrm>
              <a:off x="1535110" y="4897884"/>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chemeClr val="lt1"/>
                  </a:highlight>
                </a:rPr>
                <a:t>Ampliar a limitação do trabalho docente</a:t>
              </a:r>
              <a:endParaRPr sz="3500">
                <a:solidFill>
                  <a:schemeClr val="dk1"/>
                </a:solidFill>
                <a:highlight>
                  <a:schemeClr val="lt1"/>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5" name="Shape 8905"/>
        <p:cNvGrpSpPr/>
        <p:nvPr/>
      </p:nvGrpSpPr>
      <p:grpSpPr>
        <a:xfrm>
          <a:off x="0" y="0"/>
          <a:ext cx="0" cy="0"/>
          <a:chOff x="0" y="0"/>
          <a:chExt cx="0" cy="0"/>
        </a:xfrm>
      </p:grpSpPr>
      <p:sp>
        <p:nvSpPr>
          <p:cNvPr id="8906" name="Google Shape;8906;g17135564b17_0_348"/>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907" name="Google Shape;8907;g17135564b17_0_34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908" name="Google Shape;8908;g17135564b17_0_34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909" name="Google Shape;8909;g17135564b17_0_34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910" name="Google Shape;8910;g17135564b17_0_34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911" name="Google Shape;8911;g17135564b17_0_34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912" name="Google Shape;8912;g17135564b17_0_34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913" name="Google Shape;8913;g17135564b17_0_34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Itumbiara</a:t>
            </a:r>
            <a:endParaRPr b="1" sz="2200">
              <a:solidFill>
                <a:schemeClr val="dk1"/>
              </a:solidFill>
              <a:latin typeface="Calibri"/>
              <a:ea typeface="Calibri"/>
              <a:cs typeface="Calibri"/>
              <a:sym typeface="Calibri"/>
            </a:endParaRPr>
          </a:p>
        </p:txBody>
      </p:sp>
      <p:grpSp>
        <p:nvGrpSpPr>
          <p:cNvPr id="8914" name="Google Shape;8914;g17135564b17_0_348"/>
          <p:cNvGrpSpPr/>
          <p:nvPr/>
        </p:nvGrpSpPr>
        <p:grpSpPr>
          <a:xfrm>
            <a:off x="55900" y="2974900"/>
            <a:ext cx="11925475" cy="1491023"/>
            <a:chOff x="30776" y="2395622"/>
            <a:chExt cx="11925475" cy="1213200"/>
          </a:xfrm>
        </p:grpSpPr>
        <p:sp>
          <p:nvSpPr>
            <p:cNvPr id="8915" name="Google Shape;8915;g17135564b17_0_348"/>
            <p:cNvSpPr txBox="1"/>
            <p:nvPr/>
          </p:nvSpPr>
          <p:spPr>
            <a:xfrm>
              <a:off x="30776" y="273953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916" name="Google Shape;8916;g17135564b17_0_348"/>
            <p:cNvSpPr txBox="1"/>
            <p:nvPr/>
          </p:nvSpPr>
          <p:spPr>
            <a:xfrm>
              <a:off x="1555851" y="2395622"/>
              <a:ext cx="10400400" cy="121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 </a:t>
              </a:r>
              <a:r>
                <a:rPr lang="pt-BR" sz="1700">
                  <a:solidFill>
                    <a:schemeClr val="dk2"/>
                  </a:solidFill>
                  <a:highlight>
                    <a:srgbClr val="F3F3F3"/>
                  </a:highlight>
                </a:rPr>
                <a:t> </a:t>
              </a:r>
              <a:r>
                <a:rPr lang="pt-BR" sz="1800">
                  <a:solidFill>
                    <a:schemeClr val="dk2"/>
                  </a:solidFill>
                  <a:highlight>
                    <a:srgbClr val="F3F3F3"/>
                  </a:highlight>
                </a:rPr>
                <a:t>Para a publicação de artigos em revistas especializada, com Qualis A, B ou C em sua área de atuação, o servidor docente </a:t>
              </a:r>
              <a:r>
                <a:rPr lang="pt-BR" sz="1800">
                  <a:solidFill>
                    <a:srgbClr val="4472C4"/>
                  </a:solidFill>
                  <a:highlight>
                    <a:srgbClr val="F3F3F3"/>
                  </a:highlight>
                </a:rPr>
                <a:t>poderá computar, em sua carga horária semanal de trabalho, Publicação de artigo em periódicos Qualis A (3 pontos), B (2 pontos) e Qualis C (0,75 pontos) sem limitações.</a:t>
              </a:r>
              <a:endParaRPr sz="2400">
                <a:solidFill>
                  <a:schemeClr val="dk2"/>
                </a:solidFill>
                <a:highlight>
                  <a:srgbClr val="F3F3F3"/>
                </a:highlight>
              </a:endParaRPr>
            </a:p>
          </p:txBody>
        </p:sp>
      </p:grpSp>
      <p:grpSp>
        <p:nvGrpSpPr>
          <p:cNvPr id="8917" name="Google Shape;8917;g17135564b17_0_348"/>
          <p:cNvGrpSpPr/>
          <p:nvPr/>
        </p:nvGrpSpPr>
        <p:grpSpPr>
          <a:xfrm>
            <a:off x="49860" y="4480799"/>
            <a:ext cx="11975649" cy="2447400"/>
            <a:chOff x="24905" y="3069084"/>
            <a:chExt cx="11880604" cy="2447400"/>
          </a:xfrm>
        </p:grpSpPr>
        <p:sp>
          <p:nvSpPr>
            <p:cNvPr id="8918" name="Google Shape;8918;g17135564b17_0_348"/>
            <p:cNvSpPr txBox="1"/>
            <p:nvPr/>
          </p:nvSpPr>
          <p:spPr>
            <a:xfrm>
              <a:off x="24905" y="3858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919" name="Google Shape;8919;g17135564b17_0_348"/>
            <p:cNvSpPr txBox="1"/>
            <p:nvPr/>
          </p:nvSpPr>
          <p:spPr>
            <a:xfrm>
              <a:off x="1535110" y="3069084"/>
              <a:ext cx="10370400" cy="2447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500">
                  <a:solidFill>
                    <a:schemeClr val="dk2"/>
                  </a:solidFill>
                  <a:highlight>
                    <a:schemeClr val="lt1"/>
                  </a:highlight>
                </a:rPr>
                <a:t>A forma ilimitada contribui para o incentivo à publicação de artigos, fator mais importante para avaliação de cursos, aquisição de recursos financeiros internos e externos melhorando não somente a Pesquisa, mas também o Ensino e a Extensão no IFG. PROPOSTA 2 Inclusão de artigo Quanto às produções técnico-científico-cultural, o servidor docente poderá computar, em sua carga horária semanal de trabalho as seguintes produções, com as respectivas ponderações limitadas a um total de 5 atividades por semestre. (I)Trabalho completo em anais de congressos 1,0 ponto. (II)Resumo expandido em anais de congressos 0,5 ponto. (III)Resumo simples em anais de congressos 0,2 ponto. (IV)Texto em jornal ou revista (magazine) 0,2 ponto. (V)Trabalho técnico (Ex.: softwares, produtos tecnológicos, processos ou técnicas, trabalhos técnicos, maquetes) 0,5 ponto (VI)Registro de patente ou registro de software 3,0 pontos. Justificativa: Valorizar toda a produção acadêmica do docente.</a:t>
              </a:r>
              <a:endParaRPr sz="2200">
                <a:solidFill>
                  <a:schemeClr val="dk2"/>
                </a:solidFill>
                <a:highlight>
                  <a:schemeClr val="lt1"/>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4" name="Shape 8924"/>
        <p:cNvGrpSpPr/>
        <p:nvPr/>
      </p:nvGrpSpPr>
      <p:grpSpPr>
        <a:xfrm>
          <a:off x="0" y="0"/>
          <a:ext cx="0" cy="0"/>
          <a:chOff x="0" y="0"/>
          <a:chExt cx="0" cy="0"/>
        </a:xfrm>
      </p:grpSpPr>
      <p:sp>
        <p:nvSpPr>
          <p:cNvPr id="8925" name="Google Shape;8925;g17135564b17_0_366"/>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926" name="Google Shape;8926;g17135564b17_0_36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927" name="Google Shape;8927;g17135564b17_0_36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928" name="Google Shape;8928;g17135564b17_0_36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929" name="Google Shape;8929;g17135564b17_0_36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930" name="Google Shape;8930;g17135564b17_0_36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931" name="Google Shape;8931;g17135564b17_0_36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932" name="Google Shape;8932;g17135564b17_0_36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a:t>
            </a:r>
            <a:endParaRPr b="1" sz="2200">
              <a:solidFill>
                <a:schemeClr val="dk1"/>
              </a:solidFill>
              <a:latin typeface="Calibri"/>
              <a:ea typeface="Calibri"/>
              <a:cs typeface="Calibri"/>
              <a:sym typeface="Calibri"/>
            </a:endParaRPr>
          </a:p>
        </p:txBody>
      </p:sp>
      <p:grpSp>
        <p:nvGrpSpPr>
          <p:cNvPr id="8933" name="Google Shape;8933;g17135564b17_0_366"/>
          <p:cNvGrpSpPr/>
          <p:nvPr/>
        </p:nvGrpSpPr>
        <p:grpSpPr>
          <a:xfrm>
            <a:off x="55900" y="2974900"/>
            <a:ext cx="11925475" cy="1491023"/>
            <a:chOff x="30776" y="2395622"/>
            <a:chExt cx="11925475" cy="1213200"/>
          </a:xfrm>
        </p:grpSpPr>
        <p:sp>
          <p:nvSpPr>
            <p:cNvPr id="8934" name="Google Shape;8934;g17135564b17_0_366"/>
            <p:cNvSpPr txBox="1"/>
            <p:nvPr/>
          </p:nvSpPr>
          <p:spPr>
            <a:xfrm>
              <a:off x="30776" y="273953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935" name="Google Shape;8935;g17135564b17_0_366"/>
            <p:cNvSpPr txBox="1"/>
            <p:nvPr/>
          </p:nvSpPr>
          <p:spPr>
            <a:xfrm>
              <a:off x="1555851" y="2395622"/>
              <a:ext cx="10400400" cy="121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 </a:t>
              </a:r>
              <a:r>
                <a:rPr lang="pt-BR" sz="1700">
                  <a:solidFill>
                    <a:schemeClr val="dk2"/>
                  </a:solidFill>
                  <a:highlight>
                    <a:srgbClr val="F3F3F3"/>
                  </a:highlight>
                </a:rPr>
                <a:t> </a:t>
              </a:r>
              <a:r>
                <a:rPr b="1" lang="pt-BR" sz="1900">
                  <a:solidFill>
                    <a:schemeClr val="dk1"/>
                  </a:solidFill>
                  <a:latin typeface="Calibri"/>
                  <a:ea typeface="Calibri"/>
                  <a:cs typeface="Calibri"/>
                  <a:sym typeface="Calibri"/>
                </a:rPr>
                <a:t> Para a publicação de artigos em revistas especializada, com Qualis A ou B, em sua área de atuação, o servidor docente poderá computar, em sua carga horária semanal de trabalho</a:t>
              </a:r>
              <a:r>
                <a:rPr b="1" lang="pt-BR" sz="2500">
                  <a:solidFill>
                    <a:schemeClr val="dk1"/>
                  </a:solidFill>
                  <a:highlight>
                    <a:srgbClr val="F3F3F3"/>
                  </a:highlight>
                  <a:latin typeface="Calibri"/>
                  <a:ea typeface="Calibri"/>
                  <a:cs typeface="Calibri"/>
                  <a:sym typeface="Calibri"/>
                </a:rPr>
                <a:t> </a:t>
              </a:r>
              <a:r>
                <a:rPr lang="pt-BR" sz="1700">
                  <a:solidFill>
                    <a:srgbClr val="4472C4"/>
                  </a:solidFill>
                  <a:highlight>
                    <a:srgbClr val="F3F3F3"/>
                  </a:highlight>
                </a:rPr>
                <a:t>8 (oito) pontos </a:t>
              </a:r>
              <a:r>
                <a:rPr lang="pt-BR" sz="1700">
                  <a:solidFill>
                    <a:srgbClr val="4A86E8"/>
                  </a:solidFill>
                  <a:highlight>
                    <a:srgbClr val="F3F3F3"/>
                  </a:highlight>
                </a:rPr>
                <a:t>por</a:t>
              </a:r>
              <a:r>
                <a:rPr lang="pt-BR" sz="1700">
                  <a:solidFill>
                    <a:schemeClr val="dk2"/>
                  </a:solidFill>
                  <a:highlight>
                    <a:srgbClr val="F3F3F3"/>
                  </a:highlight>
                </a:rPr>
                <a:t> </a:t>
              </a:r>
              <a:r>
                <a:rPr lang="pt-BR" sz="1700">
                  <a:solidFill>
                    <a:srgbClr val="4472C4"/>
                  </a:solidFill>
                  <a:highlight>
                    <a:srgbClr val="F3F3F3"/>
                  </a:highlight>
                </a:rPr>
                <a:t>publicação em revistas especializadas na seguinte proporção: Qualis A - 3 pontos, Qualis B - 2 pontos, demais revistas indexadas e não indexadas - 1 ponto</a:t>
              </a:r>
              <a:endParaRPr sz="1700">
                <a:solidFill>
                  <a:srgbClr val="4472C4"/>
                </a:solidFill>
                <a:highlight>
                  <a:srgbClr val="F3F3F3"/>
                </a:highlight>
              </a:endParaRPr>
            </a:p>
            <a:p>
              <a:pPr indent="0" lvl="0" marL="0" rtl="0" algn="just">
                <a:lnSpc>
                  <a:spcPct val="115000"/>
                </a:lnSpc>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8936" name="Google Shape;8936;g17135564b17_0_366"/>
          <p:cNvGrpSpPr/>
          <p:nvPr/>
        </p:nvGrpSpPr>
        <p:grpSpPr>
          <a:xfrm>
            <a:off x="49860" y="5270106"/>
            <a:ext cx="11975649" cy="467100"/>
            <a:chOff x="24905" y="3858391"/>
            <a:chExt cx="11880604" cy="467100"/>
          </a:xfrm>
        </p:grpSpPr>
        <p:sp>
          <p:nvSpPr>
            <p:cNvPr id="8937" name="Google Shape;8937;g17135564b17_0_366"/>
            <p:cNvSpPr txBox="1"/>
            <p:nvPr/>
          </p:nvSpPr>
          <p:spPr>
            <a:xfrm>
              <a:off x="24905" y="3858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938" name="Google Shape;8938;g17135564b17_0_366"/>
            <p:cNvSpPr txBox="1"/>
            <p:nvPr/>
          </p:nvSpPr>
          <p:spPr>
            <a:xfrm>
              <a:off x="1535110" y="3876534"/>
              <a:ext cx="10370400" cy="430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2200">
                <a:solidFill>
                  <a:schemeClr val="dk2"/>
                </a:solidFill>
                <a:highlight>
                  <a:schemeClr val="lt1"/>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3" name="Shape 8943"/>
        <p:cNvGrpSpPr/>
        <p:nvPr/>
      </p:nvGrpSpPr>
      <p:grpSpPr>
        <a:xfrm>
          <a:off x="0" y="0"/>
          <a:ext cx="0" cy="0"/>
          <a:chOff x="0" y="0"/>
          <a:chExt cx="0" cy="0"/>
        </a:xfrm>
      </p:grpSpPr>
      <p:sp>
        <p:nvSpPr>
          <p:cNvPr id="8944" name="Google Shape;8944;g17135564b17_0_402"/>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945" name="Google Shape;8945;g17135564b17_0_40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946" name="Google Shape;8946;g17135564b17_0_40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947" name="Google Shape;8947;g17135564b17_0_40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948" name="Google Shape;8948;g17135564b17_0_40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949" name="Google Shape;8949;g17135564b17_0_40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950" name="Google Shape;8950;g17135564b17_0_40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951" name="Google Shape;8951;g17135564b17_0_40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II</a:t>
            </a:r>
            <a:endParaRPr b="1" sz="2200">
              <a:solidFill>
                <a:schemeClr val="dk1"/>
              </a:solidFill>
              <a:latin typeface="Calibri"/>
              <a:ea typeface="Calibri"/>
              <a:cs typeface="Calibri"/>
              <a:sym typeface="Calibri"/>
            </a:endParaRPr>
          </a:p>
        </p:txBody>
      </p:sp>
      <p:grpSp>
        <p:nvGrpSpPr>
          <p:cNvPr id="8952" name="Google Shape;8952;g17135564b17_0_402"/>
          <p:cNvGrpSpPr/>
          <p:nvPr/>
        </p:nvGrpSpPr>
        <p:grpSpPr>
          <a:xfrm>
            <a:off x="55900" y="3203500"/>
            <a:ext cx="11925475" cy="1491023"/>
            <a:chOff x="30776" y="2395622"/>
            <a:chExt cx="11925475" cy="1213200"/>
          </a:xfrm>
        </p:grpSpPr>
        <p:sp>
          <p:nvSpPr>
            <p:cNvPr id="8953" name="Google Shape;8953;g17135564b17_0_402"/>
            <p:cNvSpPr txBox="1"/>
            <p:nvPr/>
          </p:nvSpPr>
          <p:spPr>
            <a:xfrm>
              <a:off x="30776" y="273953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954" name="Google Shape;8954;g17135564b17_0_402"/>
            <p:cNvSpPr txBox="1"/>
            <p:nvPr/>
          </p:nvSpPr>
          <p:spPr>
            <a:xfrm>
              <a:off x="1555851" y="2395622"/>
              <a:ext cx="10400400" cy="121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 </a:t>
              </a:r>
              <a:r>
                <a:rPr lang="pt-BR" sz="1700">
                  <a:solidFill>
                    <a:schemeClr val="dk2"/>
                  </a:solidFill>
                  <a:highlight>
                    <a:srgbClr val="F3F3F3"/>
                  </a:highlight>
                </a:rPr>
                <a:t> </a:t>
              </a:r>
              <a:r>
                <a:rPr b="1" lang="pt-BR" sz="19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Para a publicação de artigos em revistas especializada, com Qualis A ou B, em sua área de atuação, o servidor docente poderá computar, em sua carga horária semanal de trabalho, </a:t>
              </a:r>
              <a:r>
                <a:rPr b="1" lang="pt-BR" sz="1900">
                  <a:solidFill>
                    <a:srgbClr val="3C78D8"/>
                  </a:solidFill>
                  <a:latin typeface="Calibri"/>
                  <a:ea typeface="Calibri"/>
                  <a:cs typeface="Calibri"/>
                  <a:sym typeface="Calibri"/>
                </a:rPr>
                <a:t>4 (quatro</a:t>
              </a:r>
              <a:r>
                <a:rPr b="1" lang="pt-BR" sz="1900">
                  <a:solidFill>
                    <a:schemeClr val="dk1"/>
                  </a:solidFill>
                  <a:latin typeface="Calibri"/>
                  <a:ea typeface="Calibri"/>
                  <a:cs typeface="Calibri"/>
                  <a:sym typeface="Calibri"/>
                </a:rPr>
                <a:t>) pontos por artigo, limitado a </a:t>
              </a:r>
              <a:r>
                <a:rPr b="1" lang="pt-BR" sz="1900">
                  <a:solidFill>
                    <a:srgbClr val="0000FF"/>
                  </a:solidFill>
                  <a:latin typeface="Calibri"/>
                  <a:ea typeface="Calibri"/>
                  <a:cs typeface="Calibri"/>
                  <a:sym typeface="Calibri"/>
                </a:rPr>
                <a:t>3 (três)</a:t>
              </a:r>
              <a:r>
                <a:rPr b="1" lang="pt-BR" sz="1900">
                  <a:solidFill>
                    <a:schemeClr val="dk1"/>
                  </a:solidFill>
                  <a:latin typeface="Calibri"/>
                  <a:ea typeface="Calibri"/>
                  <a:cs typeface="Calibri"/>
                  <a:sym typeface="Calibri"/>
                </a:rPr>
                <a:t> artigos.</a:t>
              </a:r>
              <a:endParaRPr sz="1700">
                <a:solidFill>
                  <a:srgbClr val="4472C4"/>
                </a:solidFill>
                <a:highlight>
                  <a:srgbClr val="F3F3F3"/>
                </a:highlight>
              </a:endParaRPr>
            </a:p>
            <a:p>
              <a:pPr indent="0" lvl="0" marL="0" rtl="0" algn="just">
                <a:lnSpc>
                  <a:spcPct val="115000"/>
                </a:lnSpc>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8955" name="Google Shape;8955;g17135564b17_0_402"/>
          <p:cNvGrpSpPr/>
          <p:nvPr/>
        </p:nvGrpSpPr>
        <p:grpSpPr>
          <a:xfrm>
            <a:off x="49860" y="5270106"/>
            <a:ext cx="11975649" cy="467100"/>
            <a:chOff x="24905" y="3858391"/>
            <a:chExt cx="11880604" cy="467100"/>
          </a:xfrm>
        </p:grpSpPr>
        <p:sp>
          <p:nvSpPr>
            <p:cNvPr id="8956" name="Google Shape;8956;g17135564b17_0_402"/>
            <p:cNvSpPr txBox="1"/>
            <p:nvPr/>
          </p:nvSpPr>
          <p:spPr>
            <a:xfrm>
              <a:off x="24905" y="3858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957" name="Google Shape;8957;g17135564b17_0_402"/>
            <p:cNvSpPr txBox="1"/>
            <p:nvPr/>
          </p:nvSpPr>
          <p:spPr>
            <a:xfrm>
              <a:off x="1535110" y="3876534"/>
              <a:ext cx="10370400" cy="38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highlight>
                    <a:srgbClr val="F3F3F3"/>
                  </a:highlight>
                </a:rPr>
                <a:t>Valorização da pesquisa e correção da demanda de trabalho.</a:t>
              </a:r>
              <a:endParaRPr sz="3000">
                <a:solidFill>
                  <a:schemeClr val="dk2"/>
                </a:solidFill>
                <a:highlight>
                  <a:srgbClr val="F3F3F3"/>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2" name="Shape 8962"/>
        <p:cNvGrpSpPr/>
        <p:nvPr/>
      </p:nvGrpSpPr>
      <p:grpSpPr>
        <a:xfrm>
          <a:off x="0" y="0"/>
          <a:ext cx="0" cy="0"/>
          <a:chOff x="0" y="0"/>
          <a:chExt cx="0" cy="0"/>
        </a:xfrm>
      </p:grpSpPr>
      <p:sp>
        <p:nvSpPr>
          <p:cNvPr id="8963" name="Google Shape;8963;g17135564b17_0_438"/>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964" name="Google Shape;8964;g17135564b17_0_43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965" name="Google Shape;8965;g17135564b17_0_43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966" name="Google Shape;8966;g17135564b17_0_4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967" name="Google Shape;8967;g17135564b17_0_43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968" name="Google Shape;8968;g17135564b17_0_43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969" name="Google Shape;8969;g17135564b17_0_43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970" name="Google Shape;8970;g17135564b17_0_43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III</a:t>
            </a:r>
            <a:endParaRPr b="1" sz="2200">
              <a:solidFill>
                <a:schemeClr val="dk1"/>
              </a:solidFill>
              <a:latin typeface="Calibri"/>
              <a:ea typeface="Calibri"/>
              <a:cs typeface="Calibri"/>
              <a:sym typeface="Calibri"/>
            </a:endParaRPr>
          </a:p>
        </p:txBody>
      </p:sp>
      <p:grpSp>
        <p:nvGrpSpPr>
          <p:cNvPr id="8971" name="Google Shape;8971;g17135564b17_0_438"/>
          <p:cNvGrpSpPr/>
          <p:nvPr/>
        </p:nvGrpSpPr>
        <p:grpSpPr>
          <a:xfrm>
            <a:off x="55900" y="3051100"/>
            <a:ext cx="11925475" cy="1491023"/>
            <a:chOff x="30776" y="2271619"/>
            <a:chExt cx="11925475" cy="1213200"/>
          </a:xfrm>
        </p:grpSpPr>
        <p:sp>
          <p:nvSpPr>
            <p:cNvPr id="8972" name="Google Shape;8972;g17135564b17_0_438"/>
            <p:cNvSpPr txBox="1"/>
            <p:nvPr/>
          </p:nvSpPr>
          <p:spPr>
            <a:xfrm>
              <a:off x="30776" y="273953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973" name="Google Shape;8973;g17135564b17_0_438"/>
            <p:cNvSpPr txBox="1"/>
            <p:nvPr/>
          </p:nvSpPr>
          <p:spPr>
            <a:xfrm>
              <a:off x="1555851" y="2271619"/>
              <a:ext cx="10400400" cy="1213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a:t>
              </a:r>
              <a:r>
                <a:rPr lang="pt-BR" sz="2400">
                  <a:solidFill>
                    <a:schemeClr val="dk2"/>
                  </a:solidFill>
                  <a:highlight>
                    <a:srgbClr val="F3F3F3"/>
                  </a:highlight>
                </a:rPr>
                <a:t>  </a:t>
              </a:r>
              <a:r>
                <a:rPr b="1" lang="pt-BR" sz="2600">
                  <a:solidFill>
                    <a:schemeClr val="dk1"/>
                  </a:solidFill>
                  <a:highlight>
                    <a:srgbClr val="F3F3F3"/>
                  </a:highlight>
                  <a:latin typeface="Calibri"/>
                  <a:ea typeface="Calibri"/>
                  <a:cs typeface="Calibri"/>
                  <a:sym typeface="Calibri"/>
                </a:rPr>
                <a:t> </a:t>
              </a:r>
              <a:r>
                <a:rPr lang="pt-BR" sz="1800">
                  <a:solidFill>
                    <a:schemeClr val="dk2"/>
                  </a:solidFill>
                  <a:highlight>
                    <a:srgbClr val="F3F3F3"/>
                  </a:highlight>
                </a:rPr>
                <a:t>Para a publicação de artigos em revistas especializada, com Qualis A, em sua área de atuação, o servidor docente poderá computar, em sua carga horária semanal de trabalho, 2 (dois) pontos por artigo</a:t>
              </a:r>
              <a:r>
                <a:rPr lang="pt-BR" sz="1800">
                  <a:solidFill>
                    <a:srgbClr val="4472C4"/>
                  </a:solidFill>
                  <a:highlight>
                    <a:srgbClr val="F3F3F3"/>
                  </a:highlight>
                </a:rPr>
                <a:t>, e em revistas com qualis B, 1 (um) ponto por artigo.</a:t>
              </a:r>
              <a:endParaRPr sz="1800">
                <a:solidFill>
                  <a:srgbClr val="4472C4"/>
                </a:solidFill>
                <a:highlight>
                  <a:srgbClr val="F3F3F3"/>
                </a:highlight>
              </a:endParaRPr>
            </a:p>
            <a:p>
              <a:pPr indent="0" lvl="0" marL="0" rtl="0" algn="just">
                <a:lnSpc>
                  <a:spcPct val="115000"/>
                </a:lnSpc>
                <a:spcBef>
                  <a:spcPts val="0"/>
                </a:spcBef>
                <a:spcAft>
                  <a:spcPts val="0"/>
                </a:spcAft>
                <a:buSzPts val="1100"/>
                <a:buNone/>
              </a:pPr>
              <a:r>
                <a:t/>
              </a:r>
              <a:endParaRPr b="1" sz="19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8974" name="Google Shape;8974;g17135564b17_0_438"/>
          <p:cNvGrpSpPr/>
          <p:nvPr/>
        </p:nvGrpSpPr>
        <p:grpSpPr>
          <a:xfrm>
            <a:off x="49860" y="4678649"/>
            <a:ext cx="11975649" cy="2159400"/>
            <a:chOff x="24905" y="3266934"/>
            <a:chExt cx="11880604" cy="2159400"/>
          </a:xfrm>
        </p:grpSpPr>
        <p:sp>
          <p:nvSpPr>
            <p:cNvPr id="8975" name="Google Shape;8975;g17135564b17_0_438"/>
            <p:cNvSpPr txBox="1"/>
            <p:nvPr/>
          </p:nvSpPr>
          <p:spPr>
            <a:xfrm>
              <a:off x="24905" y="3858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976" name="Google Shape;8976;g17135564b17_0_438"/>
            <p:cNvSpPr txBox="1"/>
            <p:nvPr/>
          </p:nvSpPr>
          <p:spPr>
            <a:xfrm>
              <a:off x="1535110" y="3266934"/>
              <a:ext cx="10370400" cy="2159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700">
                  <a:solidFill>
                    <a:schemeClr val="dk2"/>
                  </a:solidFill>
                  <a:highlight>
                    <a:srgbClr val="F3F3F3"/>
                  </a:highlight>
                </a:rPr>
                <a:t>Pontuar de maneira diferente os periódicos em função do Qualis ou outra métrica. É desproporcional qualificar com a mesma pontuação uma publicação em um periódico de alto impacto com um periódico de menor expressão. Pontuar igualmente não incentiva os docentes a buscarem o melhor nível científico dos trabalhos. O processo de revisão de artigos é comumente demorado e pode acontecer do docente ter mais de dois artigos publicados em um mesmo semestre e nenhum em outro. O resultado de um artigo não se restringe a um trabalho de um semestre. Não faz sentido limitar e não valorizar um docente que eventualmente foi mais produtivo por publicar mais de dois artigos no semestre</a:t>
              </a:r>
              <a:r>
                <a:rPr lang="pt-BR" sz="1100">
                  <a:solidFill>
                    <a:schemeClr val="dk2"/>
                  </a:solidFill>
                  <a:highlight>
                    <a:srgbClr val="FFFFFF"/>
                  </a:highlight>
                </a:rPr>
                <a:t>.</a:t>
              </a:r>
              <a:endParaRPr sz="3000">
                <a:solidFill>
                  <a:schemeClr val="dk2"/>
                </a:solidFill>
                <a:highlight>
                  <a:srgbClr val="F3F3F3"/>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0"/>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940" name="Google Shape;940;p1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41" name="Google Shape;941;p1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42" name="Google Shape;942;p1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43" name="Google Shape;943;p10"/>
          <p:cNvSpPr txBox="1"/>
          <p:nvPr>
            <p:ph idx="1" type="body"/>
          </p:nvPr>
        </p:nvSpPr>
        <p:spPr>
          <a:xfrm>
            <a:off x="70902" y="2267351"/>
            <a:ext cx="1540636"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44" name="Google Shape;944;p10"/>
          <p:cNvSpPr txBox="1"/>
          <p:nvPr/>
        </p:nvSpPr>
        <p:spPr>
          <a:xfrm>
            <a:off x="1611539" y="1944571"/>
            <a:ext cx="10580460" cy="1867178"/>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3</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O</a:t>
            </a:r>
            <a:r>
              <a:rPr b="0" i="0" lang="pt-BR" sz="2000" u="none" strike="noStrike">
                <a:solidFill>
                  <a:srgbClr val="959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2000" u="none" strike="noStrike">
                <a:solidFill>
                  <a:srgbClr val="8F8F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417576" lvl="0" marL="121907" marR="0" rtl="0" algn="l">
              <a:spcBef>
                <a:spcPts val="96"/>
              </a:spcBef>
              <a:spcAft>
                <a:spcPts val="0"/>
              </a:spcAft>
              <a:buNone/>
            </a:pPr>
            <a:r>
              <a:rPr b="0" i="0" lang="pt-BR" sz="1800" u="none" strike="noStrike">
                <a:solidFill>
                  <a:srgbClr val="000000"/>
                </a:solidFill>
                <a:latin typeface="Calibri"/>
                <a:ea typeface="Calibri"/>
                <a:cs typeface="Calibri"/>
                <a:sym typeface="Calibri"/>
              </a:rPr>
              <a:t>$1</a:t>
            </a:r>
            <a:r>
              <a:rPr b="1" baseline="30000" lang="pt-BR" sz="1800">
                <a:solidFill>
                  <a:schemeClr val="dk1"/>
                </a:solidFill>
                <a:latin typeface="Calibri"/>
                <a:ea typeface="Calibri"/>
                <a:cs typeface="Calibri"/>
                <a:sym typeface="Calibri"/>
              </a:rPr>
              <a:t>o</a:t>
            </a:r>
            <a:r>
              <a:rPr b="0" i="0" lang="pt-BR" sz="1800" u="none" strike="noStrike">
                <a:solidFill>
                  <a:srgbClr val="000000"/>
                </a:solidFill>
                <a:latin typeface="Calibri"/>
                <a:ea typeface="Calibri"/>
                <a:cs typeface="Calibri"/>
                <a:sym typeface="Calibri"/>
              </a:rPr>
              <a:t>. Aos doce</a:t>
            </a:r>
            <a:r>
              <a:rPr b="1" i="0" lang="pt-BR" sz="1800" u="none" strike="noStrike">
                <a:solidFill>
                  <a:srgbClr val="000000"/>
                </a:solidFill>
                <a:latin typeface="Calibri"/>
                <a:ea typeface="Calibri"/>
                <a:cs typeface="Calibri"/>
                <a:sym typeface="Calibri"/>
              </a:rPr>
              <a:t>ntes aos qua</a:t>
            </a:r>
            <a:r>
              <a:rPr b="0" i="0" lang="pt-BR" sz="1800" u="none" strike="noStrike">
                <a:solidFill>
                  <a:srgbClr val="000000"/>
                </a:solidFill>
                <a:latin typeface="Calibri"/>
                <a:ea typeface="Calibri"/>
                <a:cs typeface="Calibri"/>
                <a:sym typeface="Calibri"/>
              </a:rPr>
              <a:t>is se aplicam o regime de dedicação exclusiva (DE) permitir</a:t>
            </a:r>
            <a:r>
              <a:rPr b="0" i="0" lang="pt-BR" sz="1800" u="none" strike="noStrike">
                <a:solidFill>
                  <a:srgbClr val="101000"/>
                </a:solidFill>
                <a:latin typeface="Calibri"/>
                <a:ea typeface="Calibri"/>
                <a:cs typeface="Calibri"/>
                <a:sym typeface="Calibri"/>
              </a:rPr>
              <a:t>-</a:t>
            </a:r>
            <a:r>
              <a:rPr b="0" i="0" lang="pt-BR" sz="1800" u="none" strike="noStrike">
                <a:solidFill>
                  <a:srgbClr val="0F0F00"/>
                </a:solidFill>
                <a:latin typeface="Calibri"/>
                <a:ea typeface="Calibri"/>
                <a:cs typeface="Calibri"/>
                <a:sym typeface="Calibri"/>
              </a:rPr>
              <a:t>se</a:t>
            </a:r>
            <a:r>
              <a:rPr b="0" i="0" lang="pt-BR" sz="1800" u="none" strike="noStrike">
                <a:solidFill>
                  <a:srgbClr val="000000"/>
                </a:solidFill>
                <a:latin typeface="Calibri"/>
                <a:ea typeface="Calibri"/>
                <a:cs typeface="Calibri"/>
                <a:sym typeface="Calibri"/>
              </a:rPr>
              <a:t>-</a:t>
            </a:r>
            <a:r>
              <a:rPr b="0" i="0" lang="pt-BR" sz="1800" u="none" strike="noStrike">
                <a:solidFill>
                  <a:srgbClr val="4B4B00"/>
                </a:solidFill>
                <a:latin typeface="Calibri"/>
                <a:ea typeface="Calibri"/>
                <a:cs typeface="Calibri"/>
                <a:sym typeface="Calibri"/>
              </a:rPr>
              <a:t>á</a:t>
            </a:r>
            <a:r>
              <a:rPr b="0" i="0" lang="pt-BR" sz="1800" u="none" strike="noStrike">
                <a:solidFill>
                  <a:srgbClr val="000000"/>
                </a:solidFill>
                <a:latin typeface="Calibri"/>
                <a:ea typeface="Calibri"/>
                <a:cs typeface="Calibri"/>
                <a:sym typeface="Calibri"/>
              </a:rPr>
              <a:t>, nos termos da Lei no 11.784, de 2</a:t>
            </a:r>
            <a:r>
              <a:rPr b="0" i="1" lang="pt-BR" sz="1800" u="none" strike="noStrike">
                <a:solidFill>
                  <a:srgbClr val="000000"/>
                </a:solidFill>
                <a:latin typeface="Calibri"/>
                <a:ea typeface="Calibri"/>
                <a:cs typeface="Calibri"/>
                <a:sym typeface="Calibri"/>
              </a:rPr>
              <a:t>2/</a:t>
            </a:r>
            <a:r>
              <a:rPr b="0" i="0" lang="pt-BR" sz="1800" u="none" strike="noStrike">
                <a:solidFill>
                  <a:srgbClr val="000000"/>
                </a:solidFill>
                <a:latin typeface="Calibri"/>
                <a:ea typeface="Calibri"/>
                <a:cs typeface="Calibri"/>
                <a:sym typeface="Calibri"/>
              </a:rPr>
              <a:t>09</a:t>
            </a:r>
            <a:r>
              <a:rPr b="0" i="1" lang="pt-BR" sz="1800" u="none" strike="noStrike">
                <a:solidFill>
                  <a:srgbClr val="000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2008</a:t>
            </a:r>
            <a:r>
              <a:rPr b="0" i="0" lang="pt-BR" sz="1800" u="none" strike="noStrike">
                <a:solidFill>
                  <a:srgbClr val="2020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75475" lvl="0" marL="97536" marR="0" rtl="0" algn="l">
              <a:spcBef>
                <a:spcPts val="192"/>
              </a:spcBef>
              <a:spcAft>
                <a:spcPts val="0"/>
              </a:spcAft>
              <a:buNone/>
            </a:pPr>
            <a:r>
              <a:rPr b="0" i="0" lang="pt-BR" sz="1800" u="none" strike="noStrike">
                <a:solidFill>
                  <a:srgbClr val="000000"/>
                </a:solidFill>
                <a:latin typeface="Calibri"/>
                <a:ea typeface="Calibri"/>
                <a:cs typeface="Calibri"/>
                <a:sym typeface="Calibri"/>
              </a:rPr>
              <a:t>a) participação em órgãos de deliberação coletiva relacionada com as funções de magistério</a:t>
            </a:r>
            <a:r>
              <a:rPr b="0" i="0" lang="pt-BR" sz="1800" u="none" strike="noStrike">
                <a:solidFill>
                  <a:srgbClr val="8A8A00"/>
                </a:solidFill>
                <a:latin typeface="Calibri"/>
                <a:ea typeface="Calibri"/>
                <a:cs typeface="Calibri"/>
                <a:sym typeface="Calibri"/>
              </a:rPr>
              <a:t>; </a:t>
            </a:r>
            <a:endParaRPr b="0" sz="1800">
              <a:solidFill>
                <a:schemeClr val="dk1"/>
              </a:solidFill>
              <a:latin typeface="Calibri"/>
              <a:ea typeface="Calibri"/>
              <a:cs typeface="Calibri"/>
              <a:sym typeface="Calibri"/>
            </a:endParaRPr>
          </a:p>
          <a:p>
            <a:pPr indent="411480" lvl="0" marL="124968" marR="0" rtl="0" algn="l">
              <a:spcBef>
                <a:spcPts val="96"/>
              </a:spcBef>
              <a:spcAft>
                <a:spcPts val="0"/>
              </a:spcAft>
              <a:buNone/>
            </a:pPr>
            <a:r>
              <a:rPr b="0" i="0" lang="pt-BR" sz="1800" u="none" strike="noStrike">
                <a:solidFill>
                  <a:srgbClr val="000000"/>
                </a:solidFill>
                <a:latin typeface="Calibri"/>
                <a:ea typeface="Calibri"/>
                <a:cs typeface="Calibri"/>
                <a:sym typeface="Calibri"/>
              </a:rPr>
              <a:t>b) participação em comissões julgadoras ou verificadoras, relacionadas com o ensino ou a pesquisa</a:t>
            </a:r>
            <a:r>
              <a:rPr b="0" i="0" lang="pt-BR" sz="1800" u="none" strike="noStrike">
                <a:solidFill>
                  <a:srgbClr val="202000"/>
                </a:solidFill>
                <a:latin typeface="Calibri"/>
                <a:ea typeface="Calibri"/>
                <a:cs typeface="Calibri"/>
                <a:sym typeface="Calibri"/>
              </a:rPr>
              <a:t>; </a:t>
            </a:r>
            <a:endParaRPr b="0" sz="1800">
              <a:solidFill>
                <a:schemeClr val="dk1"/>
              </a:solidFill>
              <a:latin typeface="Calibri"/>
              <a:ea typeface="Calibri"/>
              <a:cs typeface="Calibri"/>
              <a:sym typeface="Calibri"/>
            </a:endParaRPr>
          </a:p>
        </p:txBody>
      </p:sp>
      <p:sp>
        <p:nvSpPr>
          <p:cNvPr id="945" name="Google Shape;945;p1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46" name="Google Shape;946;p1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a:p>
        </p:txBody>
      </p:sp>
      <p:grpSp>
        <p:nvGrpSpPr>
          <p:cNvPr id="947" name="Google Shape;947;p10"/>
          <p:cNvGrpSpPr/>
          <p:nvPr/>
        </p:nvGrpSpPr>
        <p:grpSpPr>
          <a:xfrm>
            <a:off x="70903" y="4498735"/>
            <a:ext cx="11880603" cy="646331"/>
            <a:chOff x="45776" y="3899851"/>
            <a:chExt cx="11880603" cy="646331"/>
          </a:xfrm>
        </p:grpSpPr>
        <p:sp>
          <p:nvSpPr>
            <p:cNvPr id="948" name="Google Shape;948;p1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49" name="Google Shape;949;p10"/>
            <p:cNvSpPr txBox="1"/>
            <p:nvPr/>
          </p:nvSpPr>
          <p:spPr>
            <a:xfrm>
              <a:off x="1555844" y="3899851"/>
              <a:ext cx="10370535" cy="6463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1800" u="none" strike="noStrike">
                  <a:solidFill>
                    <a:srgbClr val="FF0000"/>
                  </a:solidFill>
                  <a:latin typeface="Arial"/>
                  <a:ea typeface="Arial"/>
                  <a:cs typeface="Arial"/>
                  <a:sym typeface="Arial"/>
                </a:rPr>
                <a:t>b) participação em comissões julgadoras ou verificadoras, relacionadas com o ensino ou a pesquisa;</a:t>
              </a:r>
              <a:endParaRPr sz="1800">
                <a:solidFill>
                  <a:schemeClr val="dk1"/>
                </a:solidFill>
                <a:latin typeface="Calibri"/>
                <a:ea typeface="Calibri"/>
                <a:cs typeface="Calibri"/>
                <a:sym typeface="Calibri"/>
              </a:endParaRPr>
            </a:p>
          </p:txBody>
        </p:sp>
      </p:grpSp>
      <p:grpSp>
        <p:nvGrpSpPr>
          <p:cNvPr id="950" name="Google Shape;950;p10"/>
          <p:cNvGrpSpPr/>
          <p:nvPr/>
        </p:nvGrpSpPr>
        <p:grpSpPr>
          <a:xfrm>
            <a:off x="70903" y="5556935"/>
            <a:ext cx="11880603" cy="646331"/>
            <a:chOff x="45776" y="3883563"/>
            <a:chExt cx="11880603" cy="646331"/>
          </a:xfrm>
        </p:grpSpPr>
        <p:sp>
          <p:nvSpPr>
            <p:cNvPr id="951" name="Google Shape;951;p1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52" name="Google Shape;952;p10"/>
            <p:cNvSpPr txBox="1"/>
            <p:nvPr/>
          </p:nvSpPr>
          <p:spPr>
            <a:xfrm>
              <a:off x="1555844" y="3883563"/>
              <a:ext cx="10370535" cy="6463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b="0" i="0" lang="pt-BR" sz="1800" u="none" strike="noStrike">
                  <a:solidFill>
                    <a:srgbClr val="000000"/>
                  </a:solidFill>
                  <a:latin typeface="Arial"/>
                  <a:ea typeface="Arial"/>
                  <a:cs typeface="Arial"/>
                  <a:sym typeface="Arial"/>
                </a:rPr>
                <a:t>O colegiado entende que esta é uma atividade de representação da Instituição, que é inerente ao exercício da EBTT portanto não deve estar no artigo 3.</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1" name="Shape 8981"/>
        <p:cNvGrpSpPr/>
        <p:nvPr/>
      </p:nvGrpSpPr>
      <p:grpSpPr>
        <a:xfrm>
          <a:off x="0" y="0"/>
          <a:ext cx="0" cy="0"/>
          <a:chOff x="0" y="0"/>
          <a:chExt cx="0" cy="0"/>
        </a:xfrm>
      </p:grpSpPr>
      <p:sp>
        <p:nvSpPr>
          <p:cNvPr id="8982" name="Google Shape;8982;g17135564b17_0_456"/>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8983" name="Google Shape;8983;g17135564b17_0_45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8984" name="Google Shape;8984;g17135564b17_0_45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8985" name="Google Shape;8985;g17135564b17_0_45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8986" name="Google Shape;8986;g17135564b17_0_45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8987" name="Google Shape;8987;g17135564b17_0_45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8988" name="Google Shape;8988;g17135564b17_0_45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8989" name="Google Shape;8989;g17135564b17_0_45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IV</a:t>
            </a:r>
            <a:endParaRPr b="1" sz="2200">
              <a:solidFill>
                <a:schemeClr val="dk1"/>
              </a:solidFill>
              <a:latin typeface="Calibri"/>
              <a:ea typeface="Calibri"/>
              <a:cs typeface="Calibri"/>
              <a:sym typeface="Calibri"/>
            </a:endParaRPr>
          </a:p>
        </p:txBody>
      </p:sp>
      <p:grpSp>
        <p:nvGrpSpPr>
          <p:cNvPr id="8990" name="Google Shape;8990;g17135564b17_0_456"/>
          <p:cNvGrpSpPr/>
          <p:nvPr/>
        </p:nvGrpSpPr>
        <p:grpSpPr>
          <a:xfrm>
            <a:off x="55900" y="3051100"/>
            <a:ext cx="11925475" cy="2640953"/>
            <a:chOff x="30776" y="2271618"/>
            <a:chExt cx="11925475" cy="1576500"/>
          </a:xfrm>
        </p:grpSpPr>
        <p:sp>
          <p:nvSpPr>
            <p:cNvPr id="8991" name="Google Shape;8991;g17135564b17_0_456"/>
            <p:cNvSpPr txBox="1"/>
            <p:nvPr/>
          </p:nvSpPr>
          <p:spPr>
            <a:xfrm>
              <a:off x="30776" y="273953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8992" name="Google Shape;8992;g17135564b17_0_456"/>
            <p:cNvSpPr txBox="1"/>
            <p:nvPr/>
          </p:nvSpPr>
          <p:spPr>
            <a:xfrm>
              <a:off x="1555851" y="2271618"/>
              <a:ext cx="10400400" cy="157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a:t>
              </a:r>
              <a:r>
                <a:rPr lang="pt-BR" sz="2400">
                  <a:solidFill>
                    <a:schemeClr val="dk2"/>
                  </a:solidFill>
                  <a:highlight>
                    <a:srgbClr val="F3F3F3"/>
                  </a:highlight>
                </a:rPr>
                <a:t>  </a:t>
              </a:r>
              <a:r>
                <a:rPr b="1" lang="pt-BR" sz="3400">
                  <a:solidFill>
                    <a:schemeClr val="dk1"/>
                  </a:solidFill>
                  <a:highlight>
                    <a:srgbClr val="F3F3F3"/>
                  </a:highlight>
                  <a:latin typeface="Calibri"/>
                  <a:ea typeface="Calibri"/>
                  <a:cs typeface="Calibri"/>
                  <a:sym typeface="Calibri"/>
                </a:rPr>
                <a:t> </a:t>
              </a:r>
              <a:r>
                <a:rPr lang="pt-BR" sz="1900">
                  <a:solidFill>
                    <a:schemeClr val="dk2"/>
                  </a:solidFill>
                  <a:highlight>
                    <a:srgbClr val="F3F3F3"/>
                  </a:highlight>
                </a:rPr>
                <a:t>Para a publicação de artigos em revistas especializadas, com Qualis A ou B, em sua área de atuação, o servidor docente poderá computar, em sua carga horária semanal de trabalho, conforme a seguir: </a:t>
              </a:r>
              <a:endParaRPr sz="1900">
                <a:solidFill>
                  <a:schemeClr val="dk2"/>
                </a:solidFill>
                <a:highlight>
                  <a:srgbClr val="F3F3F3"/>
                </a:highlight>
              </a:endParaRPr>
            </a:p>
            <a:p>
              <a:pPr indent="0" lvl="0" marL="0" rtl="0" algn="just">
                <a:lnSpc>
                  <a:spcPct val="115000"/>
                </a:lnSpc>
                <a:spcBef>
                  <a:spcPts val="0"/>
                </a:spcBef>
                <a:spcAft>
                  <a:spcPts val="0"/>
                </a:spcAft>
                <a:buSzPts val="1100"/>
                <a:buNone/>
              </a:pPr>
              <a:r>
                <a:rPr lang="pt-BR" sz="1900">
                  <a:solidFill>
                    <a:srgbClr val="4472C4"/>
                  </a:solidFill>
                  <a:highlight>
                    <a:srgbClr val="F3F3F3"/>
                  </a:highlight>
                </a:rPr>
                <a:t>Parágrafo Único- Artigos com Qualis A1 e A2 devem pontuar 5 (cinco) pontos.Se possuir Qualis A, sendo diferente de A1 e A2, deve pontuar 4(quatro) pontos. Parágrafo 2 - Artigos com Qualis B1 e B2 devem pontuar 03 pontos. Parágrafo 3 - Demais publicações com Qualis abaixo de B2 ou que possuam ISSN, devem pontuar 02(dois) pontos.</a:t>
              </a:r>
              <a:endParaRPr sz="1900">
                <a:solidFill>
                  <a:srgbClr val="4472C4"/>
                </a:solidFill>
                <a:highlight>
                  <a:srgbClr val="F3F3F3"/>
                </a:highlight>
              </a:endParaRPr>
            </a:p>
            <a:p>
              <a:pPr indent="0" lvl="0" marL="0" rtl="0" algn="just">
                <a:lnSpc>
                  <a:spcPct val="115000"/>
                </a:lnSpc>
                <a:spcBef>
                  <a:spcPts val="0"/>
                </a:spcBef>
                <a:spcAft>
                  <a:spcPts val="0"/>
                </a:spcAft>
                <a:buSzPts val="1100"/>
                <a:buNone/>
              </a:pPr>
              <a:r>
                <a:t/>
              </a:r>
              <a:endParaRPr sz="1800">
                <a:solidFill>
                  <a:schemeClr val="dk2"/>
                </a:solidFill>
                <a:highlight>
                  <a:srgbClr val="F3F3F3"/>
                </a:highlight>
              </a:endParaRPr>
            </a:p>
            <a:p>
              <a:pPr indent="0" lvl="0" marL="0" rtl="0" algn="just">
                <a:lnSpc>
                  <a:spcPct val="115000"/>
                </a:lnSpc>
                <a:spcBef>
                  <a:spcPts val="0"/>
                </a:spcBef>
                <a:spcAft>
                  <a:spcPts val="0"/>
                </a:spcAft>
                <a:buSzPts val="1100"/>
                <a:buNone/>
              </a:pPr>
              <a:r>
                <a:t/>
              </a:r>
              <a:endParaRPr b="1" sz="19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8993" name="Google Shape;8993;g17135564b17_0_456"/>
          <p:cNvGrpSpPr/>
          <p:nvPr/>
        </p:nvGrpSpPr>
        <p:grpSpPr>
          <a:xfrm>
            <a:off x="49860" y="5803506"/>
            <a:ext cx="11928024" cy="467100"/>
            <a:chOff x="24905" y="4391791"/>
            <a:chExt cx="11833357" cy="467100"/>
          </a:xfrm>
        </p:grpSpPr>
        <p:sp>
          <p:nvSpPr>
            <p:cNvPr id="8994" name="Google Shape;8994;g17135564b17_0_456"/>
            <p:cNvSpPr txBox="1"/>
            <p:nvPr/>
          </p:nvSpPr>
          <p:spPr>
            <a:xfrm>
              <a:off x="24905" y="439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8995" name="Google Shape;8995;g17135564b17_0_456"/>
            <p:cNvSpPr txBox="1"/>
            <p:nvPr/>
          </p:nvSpPr>
          <p:spPr>
            <a:xfrm>
              <a:off x="1487863" y="4434709"/>
              <a:ext cx="10370400" cy="35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700">
                  <a:solidFill>
                    <a:schemeClr val="dk2"/>
                  </a:solidFill>
                  <a:highlight>
                    <a:schemeClr val="lt1"/>
                  </a:highlight>
                </a:rPr>
                <a:t>Muitos argumentaram a necessidade de detalhar os Qualis A e B.</a:t>
              </a:r>
              <a:endParaRPr sz="3600">
                <a:solidFill>
                  <a:schemeClr val="dk2"/>
                </a:solidFill>
                <a:highlight>
                  <a:schemeClr val="lt1"/>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0" name="Shape 9000"/>
        <p:cNvGrpSpPr/>
        <p:nvPr/>
      </p:nvGrpSpPr>
      <p:grpSpPr>
        <a:xfrm>
          <a:off x="0" y="0"/>
          <a:ext cx="0" cy="0"/>
          <a:chOff x="0" y="0"/>
          <a:chExt cx="0" cy="0"/>
        </a:xfrm>
      </p:grpSpPr>
      <p:sp>
        <p:nvSpPr>
          <p:cNvPr id="9001" name="Google Shape;9001;g17135564b17_0_474"/>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002" name="Google Shape;9002;g17135564b17_0_47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003" name="Google Shape;9003;g17135564b17_0_47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004" name="Google Shape;9004;g17135564b17_0_4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005" name="Google Shape;9005;g17135564b17_0_47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006" name="Google Shape;9006;g17135564b17_0_47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9007" name="Google Shape;9007;g17135564b17_0_47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008" name="Google Shape;9008;g17135564b17_0_47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Uruaçu</a:t>
            </a:r>
            <a:endParaRPr b="1" sz="2200">
              <a:solidFill>
                <a:schemeClr val="dk1"/>
              </a:solidFill>
              <a:latin typeface="Calibri"/>
              <a:ea typeface="Calibri"/>
              <a:cs typeface="Calibri"/>
              <a:sym typeface="Calibri"/>
            </a:endParaRPr>
          </a:p>
        </p:txBody>
      </p:sp>
      <p:grpSp>
        <p:nvGrpSpPr>
          <p:cNvPr id="9009" name="Google Shape;9009;g17135564b17_0_474"/>
          <p:cNvGrpSpPr/>
          <p:nvPr/>
        </p:nvGrpSpPr>
        <p:grpSpPr>
          <a:xfrm>
            <a:off x="55900" y="3051101"/>
            <a:ext cx="11925475" cy="1506188"/>
            <a:chOff x="30776" y="2271618"/>
            <a:chExt cx="11925475" cy="1576500"/>
          </a:xfrm>
        </p:grpSpPr>
        <p:sp>
          <p:nvSpPr>
            <p:cNvPr id="9010" name="Google Shape;9010;g17135564b17_0_474"/>
            <p:cNvSpPr txBox="1"/>
            <p:nvPr/>
          </p:nvSpPr>
          <p:spPr>
            <a:xfrm>
              <a:off x="30776" y="273953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011" name="Google Shape;9011;g17135564b17_0_474"/>
            <p:cNvSpPr txBox="1"/>
            <p:nvPr/>
          </p:nvSpPr>
          <p:spPr>
            <a:xfrm>
              <a:off x="1555851" y="2271618"/>
              <a:ext cx="10400400" cy="157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100"/>
                <a:buNone/>
              </a:pPr>
              <a:r>
                <a:rPr lang="pt-BR" sz="1700">
                  <a:solidFill>
                    <a:schemeClr val="dk2"/>
                  </a:solidFill>
                </a:rPr>
                <a:t>Art. 44º.</a:t>
              </a:r>
              <a:r>
                <a:rPr lang="pt-BR" sz="2400">
                  <a:solidFill>
                    <a:schemeClr val="dk2"/>
                  </a:solidFill>
                  <a:highlight>
                    <a:srgbClr val="F3F3F3"/>
                  </a:highlight>
                </a:rPr>
                <a:t>  </a:t>
              </a:r>
              <a:r>
                <a:rPr b="1" lang="pt-BR" sz="4300">
                  <a:solidFill>
                    <a:schemeClr val="dk1"/>
                  </a:solidFill>
                  <a:highlight>
                    <a:srgbClr val="F3F3F3"/>
                  </a:highlight>
                  <a:latin typeface="Calibri"/>
                  <a:ea typeface="Calibri"/>
                  <a:cs typeface="Calibri"/>
                  <a:sym typeface="Calibri"/>
                </a:rPr>
                <a:t> </a:t>
              </a:r>
              <a:r>
                <a:rPr lang="pt-BR" sz="2000">
                  <a:solidFill>
                    <a:schemeClr val="dk2"/>
                  </a:solidFill>
                  <a:highlight>
                    <a:srgbClr val="F3F3F3"/>
                  </a:highlight>
                </a:rPr>
                <a:t>Para a publicação de artigos em revistas especializadas, com </a:t>
              </a:r>
              <a:r>
                <a:rPr lang="pt-BR" sz="2000">
                  <a:solidFill>
                    <a:srgbClr val="4472C4"/>
                  </a:solidFill>
                  <a:highlight>
                    <a:srgbClr val="F3F3F3"/>
                  </a:highlight>
                </a:rPr>
                <a:t>Qualis A ou B</a:t>
              </a:r>
              <a:r>
                <a:rPr lang="pt-BR" sz="2000">
                  <a:solidFill>
                    <a:schemeClr val="dk2"/>
                  </a:solidFill>
                  <a:highlight>
                    <a:srgbClr val="F3F3F3"/>
                  </a:highlight>
                </a:rPr>
                <a:t>, em sua área de atuação, o servidor docente poderá computar, em sua carga horária semanal de trabalho, </a:t>
              </a:r>
              <a:r>
                <a:rPr lang="pt-BR" sz="2000">
                  <a:solidFill>
                    <a:srgbClr val="4472C4"/>
                  </a:solidFill>
                  <a:highlight>
                    <a:srgbClr val="F3F3F3"/>
                  </a:highlight>
                </a:rPr>
                <a:t>8 (oito)pontos por artigo</a:t>
              </a:r>
              <a:r>
                <a:rPr lang="pt-BR" sz="2000">
                  <a:solidFill>
                    <a:schemeClr val="dk2"/>
                  </a:solidFill>
                  <a:highlight>
                    <a:srgbClr val="F3F3F3"/>
                  </a:highlight>
                </a:rPr>
                <a:t>, limitado a 2 (dois) artigos.</a:t>
              </a:r>
              <a:endParaRPr sz="2000">
                <a:solidFill>
                  <a:schemeClr val="dk2"/>
                </a:solidFill>
                <a:highlight>
                  <a:srgbClr val="F3F3F3"/>
                </a:highlight>
              </a:endParaRPr>
            </a:p>
            <a:p>
              <a:pPr indent="0" lvl="0" marL="0" rtl="0" algn="just">
                <a:lnSpc>
                  <a:spcPct val="115000"/>
                </a:lnSpc>
                <a:spcBef>
                  <a:spcPts val="0"/>
                </a:spcBef>
                <a:spcAft>
                  <a:spcPts val="0"/>
                </a:spcAft>
                <a:buSzPts val="1100"/>
                <a:buNone/>
              </a:pPr>
              <a:r>
                <a:t/>
              </a:r>
              <a:endParaRPr b="1" sz="1900">
                <a:solidFill>
                  <a:schemeClr val="dk1"/>
                </a:solidFill>
                <a:latin typeface="Calibri"/>
                <a:ea typeface="Calibri"/>
                <a:cs typeface="Calibri"/>
                <a:sym typeface="Calibri"/>
              </a:endParaRPr>
            </a:p>
          </p:txBody>
        </p:sp>
      </p:grpSp>
      <p:grpSp>
        <p:nvGrpSpPr>
          <p:cNvPr id="9012" name="Google Shape;9012;g17135564b17_0_474"/>
          <p:cNvGrpSpPr/>
          <p:nvPr/>
        </p:nvGrpSpPr>
        <p:grpSpPr>
          <a:xfrm>
            <a:off x="49860" y="5803506"/>
            <a:ext cx="11928024" cy="467100"/>
            <a:chOff x="24905" y="4391791"/>
            <a:chExt cx="11833357" cy="467100"/>
          </a:xfrm>
        </p:grpSpPr>
        <p:sp>
          <p:nvSpPr>
            <p:cNvPr id="9013" name="Google Shape;9013;g17135564b17_0_474"/>
            <p:cNvSpPr txBox="1"/>
            <p:nvPr/>
          </p:nvSpPr>
          <p:spPr>
            <a:xfrm>
              <a:off x="24905" y="439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014" name="Google Shape;9014;g17135564b17_0_474"/>
            <p:cNvSpPr txBox="1"/>
            <p:nvPr/>
          </p:nvSpPr>
          <p:spPr>
            <a:xfrm>
              <a:off x="1487863" y="4434709"/>
              <a:ext cx="10370400" cy="40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2000">
                  <a:solidFill>
                    <a:schemeClr val="dk2"/>
                  </a:solidFill>
                  <a:highlight>
                    <a:schemeClr val="lt1"/>
                  </a:highlight>
                </a:rPr>
                <a:t>Consideramos dois pontos muito pouco.</a:t>
              </a:r>
              <a:endParaRPr sz="4500">
                <a:solidFill>
                  <a:schemeClr val="dk2"/>
                </a:solidFill>
                <a:highlight>
                  <a:schemeClr val="lt1"/>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9" name="Shape 9019"/>
        <p:cNvGrpSpPr/>
        <p:nvPr/>
      </p:nvGrpSpPr>
      <p:grpSpPr>
        <a:xfrm>
          <a:off x="0" y="0"/>
          <a:ext cx="0" cy="0"/>
          <a:chOff x="0" y="0"/>
          <a:chExt cx="0" cy="0"/>
        </a:xfrm>
      </p:grpSpPr>
      <p:sp>
        <p:nvSpPr>
          <p:cNvPr id="9020" name="Google Shape;9020;p133"/>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021" name="Google Shape;9021;p13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022" name="Google Shape;9022;p13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023" name="Google Shape;9023;p13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024" name="Google Shape;9024;p13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025" name="Google Shape;9025;p133"/>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publicação de artigos em revistas especializada, com Qualis A ou B, em sua área de atuação, o servidor docente poderá computar, em sua carga horária semanal de trabalho, 2 (dois) pontos por artigo, limitado a 2 (dois) artigos.  </a:t>
            </a:r>
            <a:endParaRPr/>
          </a:p>
        </p:txBody>
      </p:sp>
      <p:sp>
        <p:nvSpPr>
          <p:cNvPr id="9026" name="Google Shape;9026;p13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027" name="Google Shape;9027;p13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Inhumas</a:t>
            </a:r>
            <a:endParaRPr b="1" sz="2200">
              <a:solidFill>
                <a:schemeClr val="dk1"/>
              </a:solidFill>
              <a:latin typeface="Calibri"/>
              <a:ea typeface="Calibri"/>
              <a:cs typeface="Calibri"/>
              <a:sym typeface="Calibri"/>
            </a:endParaRPr>
          </a:p>
        </p:txBody>
      </p:sp>
      <p:grpSp>
        <p:nvGrpSpPr>
          <p:cNvPr id="9028" name="Google Shape;9028;p133"/>
          <p:cNvGrpSpPr/>
          <p:nvPr/>
        </p:nvGrpSpPr>
        <p:grpSpPr>
          <a:xfrm>
            <a:off x="70903" y="3243141"/>
            <a:ext cx="11880468" cy="1909500"/>
            <a:chOff x="45776" y="2630609"/>
            <a:chExt cx="11880468" cy="1909500"/>
          </a:xfrm>
        </p:grpSpPr>
        <p:sp>
          <p:nvSpPr>
            <p:cNvPr id="9029" name="Google Shape;9029;p133"/>
            <p:cNvSpPr txBox="1"/>
            <p:nvPr/>
          </p:nvSpPr>
          <p:spPr>
            <a:xfrm>
              <a:off x="45776" y="33635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030" name="Google Shape;9030;p133"/>
            <p:cNvSpPr txBox="1"/>
            <p:nvPr/>
          </p:nvSpPr>
          <p:spPr>
            <a:xfrm>
              <a:off x="1555844" y="2630609"/>
              <a:ext cx="10370400" cy="1909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700">
                  <a:solidFill>
                    <a:schemeClr val="dk2"/>
                  </a:solidFill>
                </a:rPr>
                <a:t>A</a:t>
              </a:r>
              <a:r>
                <a:rPr lang="pt-BR" sz="1700">
                  <a:solidFill>
                    <a:schemeClr val="dk2"/>
                  </a:solidFill>
                </a:rPr>
                <a:t>rt. 44º. </a:t>
              </a:r>
              <a:r>
                <a:rPr lang="pt-BR" sz="1700">
                  <a:solidFill>
                    <a:schemeClr val="dk2"/>
                  </a:solidFill>
                  <a:highlight>
                    <a:srgbClr val="F3F3F3"/>
                  </a:highlight>
                </a:rPr>
                <a:t> Para a publicação de artigos e ensaios em periódicos científicos, o servidor docente poderá computar, em sua carga horária semanal de trabalho, 2 (dois) pontos por artigo ou ensaio, limitado a 2 (dois) artigos. </a:t>
              </a:r>
              <a:endParaRPr sz="1700">
                <a:solidFill>
                  <a:schemeClr val="dk2"/>
                </a:solidFill>
                <a:highlight>
                  <a:srgbClr val="F3F3F3"/>
                </a:highlight>
              </a:endParaRPr>
            </a:p>
            <a:p>
              <a:pPr indent="0" lvl="0" marL="0" rtl="0" algn="just">
                <a:lnSpc>
                  <a:spcPct val="115000"/>
                </a:lnSpc>
                <a:spcBef>
                  <a:spcPts val="0"/>
                </a:spcBef>
                <a:spcAft>
                  <a:spcPts val="0"/>
                </a:spcAft>
                <a:buClr>
                  <a:schemeClr val="dk2"/>
                </a:buClr>
                <a:buSzPts val="1100"/>
                <a:buFont typeface="Arial"/>
                <a:buNone/>
              </a:pPr>
              <a:r>
                <a:rPr b="1" lang="pt-BR" sz="1800">
                  <a:solidFill>
                    <a:schemeClr val="dk1"/>
                  </a:solidFill>
                  <a:highlight>
                    <a:srgbClr val="F3F3F3"/>
                  </a:highlight>
                </a:rPr>
                <a:t>Parágrafo único: Para as demais publicações, o servidor docente poderá pontuar 1 (um) ponto , limitada a 2 (duas) publicações.</a:t>
              </a:r>
              <a:endParaRPr b="1" sz="1800">
                <a:solidFill>
                  <a:schemeClr val="dk1"/>
                </a:solidFill>
                <a:highlight>
                  <a:srgbClr val="F3F3F3"/>
                </a:highlight>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31" name="Google Shape;9031;p133"/>
          <p:cNvGrpSpPr/>
          <p:nvPr/>
        </p:nvGrpSpPr>
        <p:grpSpPr>
          <a:xfrm>
            <a:off x="70903" y="5646513"/>
            <a:ext cx="11880468" cy="467175"/>
            <a:chOff x="45776" y="3973141"/>
            <a:chExt cx="11880468" cy="467175"/>
          </a:xfrm>
        </p:grpSpPr>
        <p:sp>
          <p:nvSpPr>
            <p:cNvPr id="9032" name="Google Shape;9032;p13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033" name="Google Shape;9033;p133"/>
            <p:cNvSpPr txBox="1"/>
            <p:nvPr/>
          </p:nvSpPr>
          <p:spPr>
            <a:xfrm>
              <a:off x="1555844" y="4022062"/>
              <a:ext cx="10370400" cy="400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2000">
                  <a:solidFill>
                    <a:schemeClr val="dk2"/>
                  </a:solidFill>
                  <a:highlight>
                    <a:schemeClr val="lt1"/>
                  </a:highlight>
                </a:rPr>
                <a:t>Ampliar os tipos de publicação em revistas</a:t>
              </a:r>
              <a:endParaRPr sz="2700">
                <a:solidFill>
                  <a:schemeClr val="dk1"/>
                </a:solidFill>
                <a:highlight>
                  <a:schemeClr val="lt1"/>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8" name="Shape 9038"/>
        <p:cNvGrpSpPr/>
        <p:nvPr/>
      </p:nvGrpSpPr>
      <p:grpSpPr>
        <a:xfrm>
          <a:off x="0" y="0"/>
          <a:ext cx="0" cy="0"/>
          <a:chOff x="0" y="0"/>
          <a:chExt cx="0" cy="0"/>
        </a:xfrm>
      </p:grpSpPr>
      <p:sp>
        <p:nvSpPr>
          <p:cNvPr id="9039" name="Google Shape;9039;p134"/>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040" name="Google Shape;9040;p13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041" name="Google Shape;9041;p13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042" name="Google Shape;9042;p13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043" name="Google Shape;9043;p134"/>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044" name="Google Shape;9044;p134"/>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045" name="Google Shape;9045;p13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046" name="Google Shape;9046;p13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Goiânia-Oeste</a:t>
            </a:r>
            <a:endParaRPr b="1" sz="2200">
              <a:solidFill>
                <a:schemeClr val="dk1"/>
              </a:solidFill>
              <a:latin typeface="Calibri"/>
              <a:ea typeface="Calibri"/>
              <a:cs typeface="Calibri"/>
              <a:sym typeface="Calibri"/>
            </a:endParaRPr>
          </a:p>
        </p:txBody>
      </p:sp>
      <p:grpSp>
        <p:nvGrpSpPr>
          <p:cNvPr id="9047" name="Google Shape;9047;p134"/>
          <p:cNvGrpSpPr/>
          <p:nvPr/>
        </p:nvGrpSpPr>
        <p:grpSpPr>
          <a:xfrm>
            <a:off x="70903" y="4427313"/>
            <a:ext cx="11880468" cy="467100"/>
            <a:chOff x="45776" y="2753941"/>
            <a:chExt cx="11880468" cy="467100"/>
          </a:xfrm>
        </p:grpSpPr>
        <p:sp>
          <p:nvSpPr>
            <p:cNvPr id="9048" name="Google Shape;9048;p134"/>
            <p:cNvSpPr txBox="1"/>
            <p:nvPr/>
          </p:nvSpPr>
          <p:spPr>
            <a:xfrm>
              <a:off x="45776" y="27539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049" name="Google Shape;9049;p134"/>
            <p:cNvSpPr txBox="1"/>
            <p:nvPr/>
          </p:nvSpPr>
          <p:spPr>
            <a:xfrm>
              <a:off x="1555844" y="2802862"/>
              <a:ext cx="10370400" cy="35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700">
                  <a:solidFill>
                    <a:schemeClr val="dk2"/>
                  </a:solidFill>
                  <a:highlight>
                    <a:srgbClr val="F3F3F3"/>
                  </a:highlight>
                </a:rPr>
                <a:t>As alterações se fazem necessárias para atender à nova lógica de organização que está sendo proposta.</a:t>
              </a:r>
              <a:endParaRPr sz="24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4" name="Shape 9054"/>
        <p:cNvGrpSpPr/>
        <p:nvPr/>
      </p:nvGrpSpPr>
      <p:grpSpPr>
        <a:xfrm>
          <a:off x="0" y="0"/>
          <a:ext cx="0" cy="0"/>
          <a:chOff x="0" y="0"/>
          <a:chExt cx="0" cy="0"/>
        </a:xfrm>
      </p:grpSpPr>
      <p:sp>
        <p:nvSpPr>
          <p:cNvPr id="9055" name="Google Shape;9055;g17135564b17_0_492"/>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056" name="Google Shape;9056;g17135564b17_0_49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057" name="Google Shape;9057;g17135564b17_0_49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058" name="Google Shape;9058;g17135564b17_0_49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059" name="Google Shape;9059;g17135564b17_0_49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060" name="Google Shape;9060;g17135564b17_0_49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061" name="Google Shape;9061;g17135564b17_0_49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062" name="Google Shape;9062;g17135564b17_0_49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Valparaíso</a:t>
            </a:r>
            <a:endParaRPr b="1" sz="2200">
              <a:solidFill>
                <a:schemeClr val="dk1"/>
              </a:solidFill>
              <a:latin typeface="Calibri"/>
              <a:ea typeface="Calibri"/>
              <a:cs typeface="Calibri"/>
              <a:sym typeface="Calibri"/>
            </a:endParaRPr>
          </a:p>
        </p:txBody>
      </p:sp>
      <p:grpSp>
        <p:nvGrpSpPr>
          <p:cNvPr id="9063" name="Google Shape;9063;g17135564b17_0_492"/>
          <p:cNvGrpSpPr/>
          <p:nvPr/>
        </p:nvGrpSpPr>
        <p:grpSpPr>
          <a:xfrm>
            <a:off x="55903" y="4091559"/>
            <a:ext cx="11880493" cy="1108200"/>
            <a:chOff x="30776" y="2418187"/>
            <a:chExt cx="11880493" cy="1108200"/>
          </a:xfrm>
        </p:grpSpPr>
        <p:sp>
          <p:nvSpPr>
            <p:cNvPr id="9064" name="Google Shape;9064;g17135564b17_0_492"/>
            <p:cNvSpPr txBox="1"/>
            <p:nvPr/>
          </p:nvSpPr>
          <p:spPr>
            <a:xfrm>
              <a:off x="30776" y="27387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065" name="Google Shape;9065;g17135564b17_0_492"/>
            <p:cNvSpPr txBox="1"/>
            <p:nvPr/>
          </p:nvSpPr>
          <p:spPr>
            <a:xfrm>
              <a:off x="1540869" y="2418187"/>
              <a:ext cx="10370400" cy="1108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2000">
                  <a:solidFill>
                    <a:schemeClr val="dk2"/>
                  </a:solidFill>
                  <a:highlight>
                    <a:srgbClr val="F3F3F3"/>
                  </a:highlight>
                </a:rPr>
                <a:t>Sugere-se a substituição dos artigos 42 a 46 pela proposta de três artigos apresentados no tópico de inclusão de um novo artigo na seção das produções acadêmicas e culturais.</a:t>
              </a:r>
              <a:endParaRPr sz="27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0" name="Shape 9070"/>
        <p:cNvGrpSpPr/>
        <p:nvPr/>
      </p:nvGrpSpPr>
      <p:grpSpPr>
        <a:xfrm>
          <a:off x="0" y="0"/>
          <a:ext cx="0" cy="0"/>
          <a:chOff x="0" y="0"/>
          <a:chExt cx="0" cy="0"/>
        </a:xfrm>
      </p:grpSpPr>
      <p:sp>
        <p:nvSpPr>
          <p:cNvPr id="9071" name="Google Shape;9071;p135"/>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072" name="Google Shape;9072;p13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073" name="Google Shape;9073;p13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074" name="Google Shape;9074;p1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075" name="Google Shape;9075;p13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076" name="Google Shape;9076;p135"/>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077" name="Google Shape;9077;p13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078" name="Google Shape;9078;p13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Águas Lindas</a:t>
            </a:r>
            <a:endParaRPr b="1" sz="2200">
              <a:solidFill>
                <a:schemeClr val="dk1"/>
              </a:solidFill>
              <a:latin typeface="Calibri"/>
              <a:ea typeface="Calibri"/>
              <a:cs typeface="Calibri"/>
              <a:sym typeface="Calibri"/>
            </a:endParaRPr>
          </a:p>
        </p:txBody>
      </p:sp>
      <p:grpSp>
        <p:nvGrpSpPr>
          <p:cNvPr id="9079" name="Google Shape;9079;p135"/>
          <p:cNvGrpSpPr/>
          <p:nvPr/>
        </p:nvGrpSpPr>
        <p:grpSpPr>
          <a:xfrm>
            <a:off x="55915" y="3243141"/>
            <a:ext cx="11895456" cy="1057500"/>
            <a:chOff x="30789" y="3545009"/>
            <a:chExt cx="11895456" cy="1057500"/>
          </a:xfrm>
        </p:grpSpPr>
        <p:sp>
          <p:nvSpPr>
            <p:cNvPr id="9080" name="Google Shape;9080;p135"/>
            <p:cNvSpPr txBox="1"/>
            <p:nvPr/>
          </p:nvSpPr>
          <p:spPr>
            <a:xfrm>
              <a:off x="30789" y="384017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081" name="Google Shape;9081;p135"/>
            <p:cNvSpPr txBox="1"/>
            <p:nvPr/>
          </p:nvSpPr>
          <p:spPr>
            <a:xfrm>
              <a:off x="1555844" y="3545009"/>
              <a:ext cx="10370400" cy="1057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900">
                  <a:solidFill>
                    <a:schemeClr val="dk2"/>
                  </a:solidFill>
                  <a:highlight>
                    <a:srgbClr val="F3F3F3"/>
                  </a:highlight>
                </a:rPr>
                <a:t>Art. 45º. Para a apresentação de trabalho, palestra, mesa-redonda </a:t>
              </a:r>
              <a:r>
                <a:rPr lang="pt-BR" sz="1900">
                  <a:solidFill>
                    <a:srgbClr val="4472C4"/>
                  </a:solidFill>
                  <a:highlight>
                    <a:srgbClr val="F3F3F3"/>
                  </a:highlight>
                </a:rPr>
                <a:t>e mini-curso </a:t>
              </a:r>
              <a:r>
                <a:rPr lang="pt-BR" sz="1900">
                  <a:solidFill>
                    <a:schemeClr val="dk2"/>
                  </a:solidFill>
                  <a:highlight>
                    <a:srgbClr val="F3F3F3"/>
                  </a:highlight>
                </a:rPr>
                <a:t>em evento técnico-científico-cultural, o servidor docente poderá computar, em sua carga horária semanal de trabalho</a:t>
              </a:r>
              <a:r>
                <a:rPr lang="pt-BR" sz="1900">
                  <a:solidFill>
                    <a:srgbClr val="4472C4"/>
                  </a:solidFill>
                  <a:highlight>
                    <a:srgbClr val="F3F3F3"/>
                  </a:highlight>
                </a:rPr>
                <a:t>, 2,5 (dois pontos e meio) por evento, limitado a 2 (duas) produções.</a:t>
              </a:r>
              <a:endParaRPr sz="2600">
                <a:solidFill>
                  <a:schemeClr val="dk1"/>
                </a:solidFill>
                <a:highlight>
                  <a:srgbClr val="F3F3F3"/>
                </a:highlight>
                <a:latin typeface="Calibri"/>
                <a:ea typeface="Calibri"/>
                <a:cs typeface="Calibri"/>
                <a:sym typeface="Calibri"/>
              </a:endParaRPr>
            </a:p>
          </p:txBody>
        </p:sp>
      </p:grpSp>
      <p:grpSp>
        <p:nvGrpSpPr>
          <p:cNvPr id="9082" name="Google Shape;9082;p135"/>
          <p:cNvGrpSpPr/>
          <p:nvPr/>
        </p:nvGrpSpPr>
        <p:grpSpPr>
          <a:xfrm>
            <a:off x="55915" y="4556109"/>
            <a:ext cx="11895456" cy="1557600"/>
            <a:chOff x="30789" y="2882737"/>
            <a:chExt cx="11895456" cy="1557600"/>
          </a:xfrm>
        </p:grpSpPr>
        <p:sp>
          <p:nvSpPr>
            <p:cNvPr id="9083" name="Google Shape;9083;p135"/>
            <p:cNvSpPr txBox="1"/>
            <p:nvPr/>
          </p:nvSpPr>
          <p:spPr>
            <a:xfrm>
              <a:off x="30789" y="33121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084" name="Google Shape;9084;p135"/>
            <p:cNvSpPr txBox="1"/>
            <p:nvPr/>
          </p:nvSpPr>
          <p:spPr>
            <a:xfrm>
              <a:off x="1555844" y="2882737"/>
              <a:ext cx="10370400" cy="1557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700">
                  <a:solidFill>
                    <a:schemeClr val="dk2"/>
                  </a:solidFill>
                  <a:highlight>
                    <a:srgbClr val="F3F3F3"/>
                  </a:highlight>
                </a:rPr>
                <a:t>1: Incluir e minicurso com objetivo de valorizar essa atividade na qual os docentes se envolvem institucionalmente (como, na SECITEC, por exemplo). 2: Retirar “externo” com o objetivo de valorizar atividades institucionais no âmbito do IFG e não apenas atividades que sejam realizadas externamente. 3: Ampliar o limite para dois eventos, frente às possibilidades de participação do docente em eventos científicos ao longo do semestre.</a:t>
              </a:r>
              <a:endParaRPr sz="24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9" name="Shape 9089"/>
        <p:cNvGrpSpPr/>
        <p:nvPr/>
      </p:nvGrpSpPr>
      <p:grpSpPr>
        <a:xfrm>
          <a:off x="0" y="0"/>
          <a:ext cx="0" cy="0"/>
          <a:chOff x="0" y="0"/>
          <a:chExt cx="0" cy="0"/>
        </a:xfrm>
      </p:grpSpPr>
      <p:sp>
        <p:nvSpPr>
          <p:cNvPr id="9090" name="Google Shape;9090;g17135564b17_0_510"/>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091" name="Google Shape;9091;g17135564b17_0_51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092" name="Google Shape;9092;g17135564b17_0_51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093" name="Google Shape;9093;g17135564b17_0_51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094" name="Google Shape;9094;g17135564b17_0_51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095" name="Google Shape;9095;g17135564b17_0_51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096" name="Google Shape;9096;g17135564b17_0_51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097" name="Google Shape;9097;g17135564b17_0_51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Cidade de Goiás</a:t>
            </a:r>
            <a:endParaRPr b="1" sz="2200">
              <a:solidFill>
                <a:schemeClr val="dk1"/>
              </a:solidFill>
              <a:latin typeface="Calibri"/>
              <a:ea typeface="Calibri"/>
              <a:cs typeface="Calibri"/>
              <a:sym typeface="Calibri"/>
            </a:endParaRPr>
          </a:p>
        </p:txBody>
      </p:sp>
      <p:grpSp>
        <p:nvGrpSpPr>
          <p:cNvPr id="9098" name="Google Shape;9098;g17135564b17_0_510"/>
          <p:cNvGrpSpPr/>
          <p:nvPr/>
        </p:nvGrpSpPr>
        <p:grpSpPr>
          <a:xfrm>
            <a:off x="70903" y="3395541"/>
            <a:ext cx="11880468" cy="1462200"/>
            <a:chOff x="45776" y="2783009"/>
            <a:chExt cx="11880468" cy="1462200"/>
          </a:xfrm>
        </p:grpSpPr>
        <p:sp>
          <p:nvSpPr>
            <p:cNvPr id="9099" name="Google Shape;9099;g17135564b17_0_510"/>
            <p:cNvSpPr txBox="1"/>
            <p:nvPr/>
          </p:nvSpPr>
          <p:spPr>
            <a:xfrm>
              <a:off x="45776" y="3134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100" name="Google Shape;9100;g17135564b17_0_510"/>
            <p:cNvSpPr txBox="1"/>
            <p:nvPr/>
          </p:nvSpPr>
          <p:spPr>
            <a:xfrm>
              <a:off x="1555844" y="2783009"/>
              <a:ext cx="10370400" cy="1462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2000">
                  <a:solidFill>
                    <a:schemeClr val="dk2"/>
                  </a:solidFill>
                  <a:highlight>
                    <a:srgbClr val="F3F3F3"/>
                  </a:highlight>
                </a:rPr>
                <a:t>Para apresentação de trabalho, palestra e mesa-redonda em evento técnico-científico-cultural </a:t>
              </a:r>
              <a:r>
                <a:rPr lang="pt-BR" sz="2000">
                  <a:solidFill>
                    <a:srgbClr val="4472C4"/>
                  </a:solidFill>
                  <a:highlight>
                    <a:srgbClr val="F3F3F3"/>
                  </a:highlight>
                </a:rPr>
                <a:t>interno ou externo</a:t>
              </a:r>
              <a:r>
                <a:rPr lang="pt-BR" sz="2000">
                  <a:solidFill>
                    <a:schemeClr val="dk2"/>
                  </a:solidFill>
                  <a:highlight>
                    <a:srgbClr val="F3F3F3"/>
                  </a:highlight>
                </a:rPr>
                <a:t>, o servidor docente poderá computar, em sua carga-horária semanal de trabalho, 2 (dois) pontos por evento, </a:t>
              </a:r>
              <a:r>
                <a:rPr lang="pt-BR" sz="2000">
                  <a:solidFill>
                    <a:srgbClr val="4472C4"/>
                  </a:solidFill>
                  <a:highlight>
                    <a:srgbClr val="F3F3F3"/>
                  </a:highlight>
                </a:rPr>
                <a:t>limitado a 2 (dois) eventos.</a:t>
              </a:r>
              <a:endParaRPr sz="2700">
                <a:solidFill>
                  <a:schemeClr val="dk1"/>
                </a:solidFill>
                <a:highlight>
                  <a:srgbClr val="F3F3F3"/>
                </a:highlight>
                <a:latin typeface="Calibri"/>
                <a:ea typeface="Calibri"/>
                <a:cs typeface="Calibri"/>
                <a:sym typeface="Calibri"/>
              </a:endParaRPr>
            </a:p>
          </p:txBody>
        </p:sp>
      </p:grpSp>
      <p:grpSp>
        <p:nvGrpSpPr>
          <p:cNvPr id="9101" name="Google Shape;9101;g17135564b17_0_510"/>
          <p:cNvGrpSpPr/>
          <p:nvPr/>
        </p:nvGrpSpPr>
        <p:grpSpPr>
          <a:xfrm>
            <a:off x="154240" y="5380534"/>
            <a:ext cx="11880468" cy="687900"/>
            <a:chOff x="45776" y="4022062"/>
            <a:chExt cx="11880468" cy="687900"/>
          </a:xfrm>
        </p:grpSpPr>
        <p:sp>
          <p:nvSpPr>
            <p:cNvPr id="9102" name="Google Shape;9102;g17135564b17_0_510"/>
            <p:cNvSpPr txBox="1"/>
            <p:nvPr/>
          </p:nvSpPr>
          <p:spPr>
            <a:xfrm>
              <a:off x="45776" y="4125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103" name="Google Shape;9103;g17135564b17_0_510"/>
            <p:cNvSpPr txBox="1"/>
            <p:nvPr/>
          </p:nvSpPr>
          <p:spPr>
            <a:xfrm>
              <a:off x="1555844" y="4022062"/>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800">
                  <a:solidFill>
                    <a:schemeClr val="dk2"/>
                  </a:solidFill>
                  <a:highlight>
                    <a:srgbClr val="F3F3F3"/>
                  </a:highlight>
                </a:rPr>
                <a:t>A participação em dois eventos não comprometeria o desenvolvimento do trabalho no âmbito do ensino e da extensão e contemplaria a divulgação do trabalho docente na esfera da pesquisa.</a:t>
              </a:r>
              <a:endParaRPr sz="25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8" name="Shape 9108"/>
        <p:cNvGrpSpPr/>
        <p:nvPr/>
      </p:nvGrpSpPr>
      <p:grpSpPr>
        <a:xfrm>
          <a:off x="0" y="0"/>
          <a:ext cx="0" cy="0"/>
          <a:chOff x="0" y="0"/>
          <a:chExt cx="0" cy="0"/>
        </a:xfrm>
      </p:grpSpPr>
      <p:sp>
        <p:nvSpPr>
          <p:cNvPr id="9109" name="Google Shape;9109;g17135564b17_0_528"/>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110" name="Google Shape;9110;g17135564b17_0_52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111" name="Google Shape;9111;g17135564b17_0_52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112" name="Google Shape;9112;g17135564b17_0_52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113" name="Google Shape;9113;g17135564b17_0_52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114" name="Google Shape;9114;g17135564b17_0_52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115" name="Google Shape;9115;g17135564b17_0_52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116" name="Google Shape;9116;g17135564b17_0_52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Formosa</a:t>
            </a:r>
            <a:endParaRPr b="1" sz="2200">
              <a:solidFill>
                <a:schemeClr val="dk1"/>
              </a:solidFill>
              <a:latin typeface="Calibri"/>
              <a:ea typeface="Calibri"/>
              <a:cs typeface="Calibri"/>
              <a:sym typeface="Calibri"/>
            </a:endParaRPr>
          </a:p>
        </p:txBody>
      </p:sp>
      <p:grpSp>
        <p:nvGrpSpPr>
          <p:cNvPr id="9117" name="Google Shape;9117;g17135564b17_0_528"/>
          <p:cNvGrpSpPr/>
          <p:nvPr/>
        </p:nvGrpSpPr>
        <p:grpSpPr>
          <a:xfrm>
            <a:off x="70903" y="3624141"/>
            <a:ext cx="11880468" cy="1057500"/>
            <a:chOff x="45776" y="3011609"/>
            <a:chExt cx="11880468" cy="1057500"/>
          </a:xfrm>
        </p:grpSpPr>
        <p:sp>
          <p:nvSpPr>
            <p:cNvPr id="9118" name="Google Shape;9118;g17135564b17_0_528"/>
            <p:cNvSpPr txBox="1"/>
            <p:nvPr/>
          </p:nvSpPr>
          <p:spPr>
            <a:xfrm>
              <a:off x="45776" y="3287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119" name="Google Shape;9119;g17135564b17_0_528"/>
            <p:cNvSpPr txBox="1"/>
            <p:nvPr/>
          </p:nvSpPr>
          <p:spPr>
            <a:xfrm>
              <a:off x="1555844" y="3011609"/>
              <a:ext cx="10370400" cy="105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900">
                  <a:solidFill>
                    <a:schemeClr val="dk2"/>
                  </a:solidFill>
                  <a:highlight>
                    <a:srgbClr val="F3F3F3"/>
                  </a:highlight>
                </a:rPr>
                <a:t>Para a apresentação de trabalho, palestra, mesa-redonda e minicursos em evento técnico-científico-cultural externo, o servidor docente poderá computar, em sua carga horária semanal de trabalho, 2 (dois) pontos por evento, </a:t>
              </a:r>
              <a:r>
                <a:rPr lang="pt-BR" sz="1900">
                  <a:solidFill>
                    <a:srgbClr val="4472C4"/>
                  </a:solidFill>
                  <a:highlight>
                    <a:srgbClr val="F3F3F3"/>
                  </a:highlight>
                </a:rPr>
                <a:t>limitado a 3 (três) </a:t>
              </a:r>
              <a:r>
                <a:rPr lang="pt-BR" sz="1900">
                  <a:solidFill>
                    <a:srgbClr val="4472C4"/>
                  </a:solidFill>
                  <a:highlight>
                    <a:srgbClr val="F3F3F3"/>
                  </a:highlight>
                </a:rPr>
                <a:t>eventos.</a:t>
              </a:r>
              <a:endParaRPr sz="2600">
                <a:solidFill>
                  <a:schemeClr val="dk1"/>
                </a:solidFill>
                <a:highlight>
                  <a:srgbClr val="F3F3F3"/>
                </a:highlight>
                <a:latin typeface="Calibri"/>
                <a:ea typeface="Calibri"/>
                <a:cs typeface="Calibri"/>
                <a:sym typeface="Calibri"/>
              </a:endParaRPr>
            </a:p>
          </p:txBody>
        </p:sp>
      </p:grpSp>
      <p:grpSp>
        <p:nvGrpSpPr>
          <p:cNvPr id="9120" name="Google Shape;9120;g17135564b17_0_528"/>
          <p:cNvGrpSpPr/>
          <p:nvPr/>
        </p:nvGrpSpPr>
        <p:grpSpPr>
          <a:xfrm>
            <a:off x="70903" y="5646513"/>
            <a:ext cx="11880468" cy="467100"/>
            <a:chOff x="45776" y="3973141"/>
            <a:chExt cx="11880468" cy="467100"/>
          </a:xfrm>
        </p:grpSpPr>
        <p:sp>
          <p:nvSpPr>
            <p:cNvPr id="9121" name="Google Shape;9121;g17135564b17_0_52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122" name="Google Shape;9122;g17135564b17_0_52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Ampliar a atuação docente neste quesito.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7" name="Shape 9127"/>
        <p:cNvGrpSpPr/>
        <p:nvPr/>
      </p:nvGrpSpPr>
      <p:grpSpPr>
        <a:xfrm>
          <a:off x="0" y="0"/>
          <a:ext cx="0" cy="0"/>
          <a:chOff x="0" y="0"/>
          <a:chExt cx="0" cy="0"/>
        </a:xfrm>
      </p:grpSpPr>
      <p:sp>
        <p:nvSpPr>
          <p:cNvPr id="9128" name="Google Shape;9128;g17135564b17_0_546"/>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129" name="Google Shape;9129;g17135564b17_0_54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130" name="Google Shape;9130;g17135564b17_0_54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131" name="Google Shape;9131;g17135564b17_0_54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132" name="Google Shape;9132;g17135564b17_0_54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133" name="Google Shape;9133;g17135564b17_0_54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134" name="Google Shape;9134;g17135564b17_0_54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135" name="Google Shape;9135;g17135564b17_0_54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Inhumas</a:t>
            </a:r>
            <a:endParaRPr b="1" sz="2200">
              <a:solidFill>
                <a:schemeClr val="dk1"/>
              </a:solidFill>
              <a:latin typeface="Calibri"/>
              <a:ea typeface="Calibri"/>
              <a:cs typeface="Calibri"/>
              <a:sym typeface="Calibri"/>
            </a:endParaRPr>
          </a:p>
        </p:txBody>
      </p:sp>
      <p:grpSp>
        <p:nvGrpSpPr>
          <p:cNvPr id="9136" name="Google Shape;9136;g17135564b17_0_546"/>
          <p:cNvGrpSpPr/>
          <p:nvPr/>
        </p:nvGrpSpPr>
        <p:grpSpPr>
          <a:xfrm>
            <a:off x="3" y="3397566"/>
            <a:ext cx="11861393" cy="1006500"/>
            <a:chOff x="-25124" y="2785034"/>
            <a:chExt cx="11861393" cy="1006500"/>
          </a:xfrm>
        </p:grpSpPr>
        <p:sp>
          <p:nvSpPr>
            <p:cNvPr id="9137" name="Google Shape;9137;g17135564b17_0_546"/>
            <p:cNvSpPr txBox="1"/>
            <p:nvPr/>
          </p:nvSpPr>
          <p:spPr>
            <a:xfrm>
              <a:off x="-25124" y="3054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138" name="Google Shape;9138;g17135564b17_0_546"/>
            <p:cNvSpPr txBox="1"/>
            <p:nvPr/>
          </p:nvSpPr>
          <p:spPr>
            <a:xfrm>
              <a:off x="1465869" y="2785034"/>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800">
                  <a:solidFill>
                    <a:schemeClr val="dk2"/>
                  </a:solidFill>
                  <a:highlight>
                    <a:srgbClr val="F3F3F3"/>
                  </a:highlight>
                </a:rPr>
                <a:t>Art. 45. Para apresentação de trabalho, palestra e mesa-redonda em evento técnico-científico-cultural externo, o servidor docente poderá computar, em sua carga horária semanal de trabalho,</a:t>
              </a:r>
              <a:r>
                <a:rPr lang="pt-BR" sz="1800">
                  <a:solidFill>
                    <a:srgbClr val="4472C4"/>
                  </a:solidFill>
                  <a:highlight>
                    <a:srgbClr val="F3F3F3"/>
                  </a:highlight>
                </a:rPr>
                <a:t> 1 (um) pontos por evento, limitado a 3 (três) eventos.</a:t>
              </a:r>
              <a:endParaRPr sz="2500">
                <a:solidFill>
                  <a:schemeClr val="dk1"/>
                </a:solidFill>
                <a:highlight>
                  <a:srgbClr val="F3F3F3"/>
                </a:highlight>
                <a:latin typeface="Calibri"/>
                <a:ea typeface="Calibri"/>
                <a:cs typeface="Calibri"/>
                <a:sym typeface="Calibri"/>
              </a:endParaRPr>
            </a:p>
          </p:txBody>
        </p:sp>
      </p:grpSp>
      <p:grpSp>
        <p:nvGrpSpPr>
          <p:cNvPr id="9139" name="Google Shape;9139;g17135564b17_0_546"/>
          <p:cNvGrpSpPr/>
          <p:nvPr/>
        </p:nvGrpSpPr>
        <p:grpSpPr>
          <a:xfrm>
            <a:off x="70903" y="5646513"/>
            <a:ext cx="11880468" cy="467100"/>
            <a:chOff x="45776" y="3973141"/>
            <a:chExt cx="11880468" cy="467100"/>
          </a:xfrm>
        </p:grpSpPr>
        <p:sp>
          <p:nvSpPr>
            <p:cNvPr id="9140" name="Google Shape;9140;g17135564b17_0_54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141" name="Google Shape;9141;g17135564b17_0_546"/>
            <p:cNvSpPr txBox="1"/>
            <p:nvPr/>
          </p:nvSpPr>
          <p:spPr>
            <a:xfrm>
              <a:off x="1555844" y="4022062"/>
              <a:ext cx="10370400" cy="38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900">
                  <a:solidFill>
                    <a:schemeClr val="dk2"/>
                  </a:solidFill>
                  <a:highlight>
                    <a:srgbClr val="F3F3F3"/>
                  </a:highlight>
                </a:rPr>
                <a:t>Adequação da pontuação à quantidade de atividade</a:t>
              </a:r>
              <a:r>
                <a:rPr lang="pt-BR" sz="11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6" name="Shape 9146"/>
        <p:cNvGrpSpPr/>
        <p:nvPr/>
      </p:nvGrpSpPr>
      <p:grpSpPr>
        <a:xfrm>
          <a:off x="0" y="0"/>
          <a:ext cx="0" cy="0"/>
          <a:chOff x="0" y="0"/>
          <a:chExt cx="0" cy="0"/>
        </a:xfrm>
      </p:grpSpPr>
      <p:sp>
        <p:nvSpPr>
          <p:cNvPr id="9147" name="Google Shape;9147;g17135564b17_0_564"/>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148" name="Google Shape;9148;g17135564b17_0_56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149" name="Google Shape;9149;g17135564b17_0_56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150" name="Google Shape;9150;g17135564b17_0_56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151" name="Google Shape;9151;g17135564b17_0_56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152" name="Google Shape;9152;g17135564b17_0_56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153" name="Google Shape;9153;g17135564b17_0_56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154" name="Google Shape;9154;g17135564b17_0_56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Itumbiara</a:t>
            </a:r>
            <a:endParaRPr b="1" sz="2200">
              <a:solidFill>
                <a:schemeClr val="dk1"/>
              </a:solidFill>
              <a:latin typeface="Calibri"/>
              <a:ea typeface="Calibri"/>
              <a:cs typeface="Calibri"/>
              <a:sym typeface="Calibri"/>
            </a:endParaRPr>
          </a:p>
        </p:txBody>
      </p:sp>
      <p:grpSp>
        <p:nvGrpSpPr>
          <p:cNvPr id="9155" name="Google Shape;9155;g17135564b17_0_564"/>
          <p:cNvGrpSpPr/>
          <p:nvPr/>
        </p:nvGrpSpPr>
        <p:grpSpPr>
          <a:xfrm>
            <a:off x="70903" y="3624141"/>
            <a:ext cx="11880468" cy="1006500"/>
            <a:chOff x="45776" y="3545009"/>
            <a:chExt cx="11880468" cy="1006500"/>
          </a:xfrm>
        </p:grpSpPr>
        <p:sp>
          <p:nvSpPr>
            <p:cNvPr id="9156" name="Google Shape;9156;g17135564b17_0_56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157" name="Google Shape;9157;g17135564b17_0_564"/>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highlight>
                    <a:srgbClr val="F3F3F3"/>
                  </a:highlight>
                </a:rPr>
                <a:t>Para a apresentação de trabalho</a:t>
              </a:r>
              <a:r>
                <a:rPr lang="pt-BR" sz="1800">
                  <a:solidFill>
                    <a:srgbClr val="0000FF"/>
                  </a:solidFill>
                  <a:highlight>
                    <a:srgbClr val="F3F3F3"/>
                  </a:highlight>
                </a:rPr>
                <a:t>/Resumo expandido/trabalho completo, Palestra/mesa redonda em evento técnico-científico-cultural externo, o servidor docente poderá computar, em sua carga horária semanal de trabalho, 0,5 ponto limitado à 4 atividades.</a:t>
              </a:r>
              <a:endParaRPr sz="2500">
                <a:solidFill>
                  <a:srgbClr val="0000FF"/>
                </a:solidFill>
                <a:highlight>
                  <a:srgbClr val="F3F3F3"/>
                </a:highlight>
                <a:latin typeface="Calibri"/>
                <a:ea typeface="Calibri"/>
                <a:cs typeface="Calibri"/>
                <a:sym typeface="Calibri"/>
              </a:endParaRPr>
            </a:p>
          </p:txBody>
        </p:sp>
      </p:grpSp>
      <p:grpSp>
        <p:nvGrpSpPr>
          <p:cNvPr id="9158" name="Google Shape;9158;g17135564b17_0_564"/>
          <p:cNvGrpSpPr/>
          <p:nvPr/>
        </p:nvGrpSpPr>
        <p:grpSpPr>
          <a:xfrm>
            <a:off x="70903" y="5543034"/>
            <a:ext cx="11880468" cy="721200"/>
            <a:chOff x="45776" y="3869662"/>
            <a:chExt cx="11880468" cy="721200"/>
          </a:xfrm>
        </p:grpSpPr>
        <p:sp>
          <p:nvSpPr>
            <p:cNvPr id="9159" name="Google Shape;9159;g17135564b17_0_56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160" name="Google Shape;9160;g17135564b17_0_564"/>
            <p:cNvSpPr txBox="1"/>
            <p:nvPr/>
          </p:nvSpPr>
          <p:spPr>
            <a:xfrm>
              <a:off x="1555844" y="3869662"/>
              <a:ext cx="10370400" cy="72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highlight>
                    <a:srgbClr val="F3F3F3"/>
                  </a:highlight>
                </a:rPr>
                <a:t> Aqui ampliou-se para outras atividades como Resumo expandido/trabalho completo, Palestra/mesa redonda valorizando outras atividades do docente.</a:t>
              </a:r>
              <a:endParaRPr sz="26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3"/>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959" name="Google Shape;959;p1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60" name="Google Shape;960;p1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61" name="Google Shape;961;p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62" name="Google Shape;962;p13"/>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63" name="Google Shape;963;p13"/>
          <p:cNvSpPr txBox="1"/>
          <p:nvPr/>
        </p:nvSpPr>
        <p:spPr>
          <a:xfrm>
            <a:off x="1580972" y="1944571"/>
            <a:ext cx="10370535" cy="153888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3</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O</a:t>
            </a:r>
            <a:r>
              <a:rPr b="0" i="0" lang="pt-BR" sz="2000" u="none" strike="noStrike">
                <a:solidFill>
                  <a:srgbClr val="959500"/>
                </a:solidFill>
                <a:latin typeface="Calibri"/>
                <a:ea typeface="Calibri"/>
                <a:cs typeface="Calibri"/>
                <a:sym typeface="Calibri"/>
              </a:rPr>
              <a:t> </a:t>
            </a:r>
            <a:r>
              <a:rPr b="0" i="0" lang="pt-BR" sz="2000" u="none" strike="noStrike">
                <a:solidFill>
                  <a:srgbClr val="000000"/>
                </a:solidFill>
                <a:latin typeface="Calibri"/>
                <a:ea typeface="Calibri"/>
                <a:cs typeface="Calibri"/>
                <a:sym typeface="Calibri"/>
              </a:rPr>
              <a:t>docente da carreira de Ensino Básico, Técnico e Tecnológico será submetido a um dos seguintes regimes de trabalho</a:t>
            </a:r>
            <a:r>
              <a:rPr b="0" i="0" lang="pt-BR" sz="2000" u="none" strike="noStrike">
                <a:solidFill>
                  <a:srgbClr val="8F8F00"/>
                </a:solidFill>
                <a:latin typeface="Calibri"/>
                <a:ea typeface="Calibri"/>
                <a:cs typeface="Calibri"/>
                <a:sym typeface="Calibri"/>
              </a:rPr>
              <a:t>: </a:t>
            </a:r>
            <a:endParaRPr b="0" sz="2000">
              <a:solidFill>
                <a:schemeClr val="dk1"/>
              </a:solidFill>
              <a:latin typeface="Calibri"/>
              <a:ea typeface="Calibri"/>
              <a:cs typeface="Calibri"/>
              <a:sym typeface="Calibri"/>
            </a:endParaRPr>
          </a:p>
          <a:p>
            <a:pPr indent="0" lvl="0" marL="0" marR="0" rtl="0" algn="l">
              <a:spcBef>
                <a:spcPts val="0"/>
              </a:spcBef>
              <a:spcAft>
                <a:spcPts val="0"/>
              </a:spcAft>
              <a:buNone/>
            </a:pPr>
            <a:r>
              <a:rPr b="0" i="1" lang="pt-BR" sz="1800" u="none" strike="noStrike">
                <a:solidFill>
                  <a:srgbClr val="000000"/>
                </a:solidFill>
                <a:latin typeface="Calibri"/>
                <a:ea typeface="Calibri"/>
                <a:cs typeface="Calibri"/>
                <a:sym typeface="Calibri"/>
              </a:rPr>
              <a:t>$</a:t>
            </a:r>
            <a:r>
              <a:rPr b="0" i="0" lang="pt-BR" sz="1800" u="none" strike="noStrike">
                <a:solidFill>
                  <a:srgbClr val="000000"/>
                </a:solidFill>
                <a:latin typeface="Calibri"/>
                <a:ea typeface="Calibri"/>
                <a:cs typeface="Calibri"/>
                <a:sym typeface="Calibri"/>
              </a:rPr>
              <a:t>2</a:t>
            </a:r>
            <a:r>
              <a:rPr b="1" baseline="30000" lang="pt-BR" sz="1800">
                <a:solidFill>
                  <a:schemeClr val="dk1"/>
                </a:solidFill>
                <a:latin typeface="Calibri"/>
                <a:ea typeface="Calibri"/>
                <a:cs typeface="Calibri"/>
                <a:sym typeface="Calibri"/>
              </a:rPr>
              <a:t>o</a:t>
            </a:r>
            <a:r>
              <a:rPr b="0" i="0" lang="pt-BR" sz="1800" u="none" strike="noStrike">
                <a:solidFill>
                  <a:srgbClr val="000000"/>
                </a:solidFill>
                <a:latin typeface="Calibri"/>
                <a:ea typeface="Calibri"/>
                <a:cs typeface="Calibri"/>
                <a:sym typeface="Calibri"/>
              </a:rPr>
              <a:t>. Os docentes substitutos com contrato administrativo de prestação de serviços, </a:t>
            </a:r>
            <a:r>
              <a:rPr b="0" i="0" lang="pt-BR" sz="1800" u="none" strike="noStrike">
                <a:solidFill>
                  <a:srgbClr val="4040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acordo </a:t>
            </a:r>
            <a:r>
              <a:rPr b="0" i="0" lang="pt-BR" sz="1800" u="none" strike="noStrike">
                <a:solidFill>
                  <a:srgbClr val="505000"/>
                </a:solidFill>
                <a:latin typeface="Calibri"/>
                <a:ea typeface="Calibri"/>
                <a:cs typeface="Calibri"/>
                <a:sym typeface="Calibri"/>
              </a:rPr>
              <a:t>com </a:t>
            </a:r>
            <a:r>
              <a:rPr b="0" i="0" lang="pt-BR" sz="1800" u="none" strike="noStrike">
                <a:solidFill>
                  <a:srgbClr val="000000"/>
                </a:solidFill>
                <a:latin typeface="Calibri"/>
                <a:ea typeface="Calibri"/>
                <a:cs typeface="Calibri"/>
                <a:sym typeface="Calibri"/>
              </a:rPr>
              <a:t>a Lei </a:t>
            </a:r>
            <a:r>
              <a:rPr b="0" i="0" lang="pt-BR" sz="1800" u="none" strike="noStrike">
                <a:solidFill>
                  <a:srgbClr val="404000"/>
                </a:solidFill>
                <a:latin typeface="Calibri"/>
                <a:ea typeface="Calibri"/>
                <a:cs typeface="Calibri"/>
                <a:sym typeface="Calibri"/>
              </a:rPr>
              <a:t>no </a:t>
            </a:r>
            <a:r>
              <a:rPr b="0" i="0" lang="pt-BR" sz="1800" u="none" strike="noStrike">
                <a:solidFill>
                  <a:srgbClr val="000000"/>
                </a:solidFill>
                <a:latin typeface="Calibri"/>
                <a:ea typeface="Calibri"/>
                <a:cs typeface="Calibri"/>
                <a:sym typeface="Calibri"/>
              </a:rPr>
              <a:t>8.745, </a:t>
            </a:r>
            <a:r>
              <a:rPr b="0" i="0" lang="pt-BR" sz="1800" u="none" strike="noStrike">
                <a:solidFill>
                  <a:srgbClr val="1010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09</a:t>
            </a:r>
            <a:r>
              <a:rPr b="0" i="1" lang="pt-BR" sz="1800" u="none" strike="noStrike">
                <a:solidFill>
                  <a:srgbClr val="000000"/>
                </a:solidFill>
                <a:latin typeface="Calibri"/>
                <a:ea typeface="Calibri"/>
                <a:cs typeface="Calibri"/>
                <a:sym typeface="Calibri"/>
              </a:rPr>
              <a:t>/1</a:t>
            </a:r>
            <a:r>
              <a:rPr b="0" i="0" lang="pt-BR" sz="1800" u="none" strike="noStrike">
                <a:solidFill>
                  <a:srgbClr val="000000"/>
                </a:solidFill>
                <a:latin typeface="Calibri"/>
                <a:ea typeface="Calibri"/>
                <a:cs typeface="Calibri"/>
                <a:sym typeface="Calibri"/>
              </a:rPr>
              <a:t>2/1993, serão </a:t>
            </a:r>
            <a:r>
              <a:rPr b="0" i="0" lang="pt-BR" sz="1800" u="none" strike="noStrike">
                <a:solidFill>
                  <a:srgbClr val="202000"/>
                </a:solidFill>
                <a:latin typeface="Calibri"/>
                <a:ea typeface="Calibri"/>
                <a:cs typeface="Calibri"/>
                <a:sym typeface="Calibri"/>
              </a:rPr>
              <a:t>submetidos </a:t>
            </a:r>
            <a:r>
              <a:rPr b="0" i="0" lang="pt-BR" sz="1800" u="none" strike="noStrike">
                <a:solidFill>
                  <a:srgbClr val="121200"/>
                </a:solidFill>
                <a:latin typeface="Calibri"/>
                <a:ea typeface="Calibri"/>
                <a:cs typeface="Calibri"/>
                <a:sym typeface="Calibri"/>
              </a:rPr>
              <a:t>aos </a:t>
            </a:r>
            <a:r>
              <a:rPr b="0" i="0" lang="pt-BR" sz="1800" u="none" strike="noStrike">
                <a:solidFill>
                  <a:srgbClr val="000000"/>
                </a:solidFill>
                <a:latin typeface="Calibri"/>
                <a:ea typeface="Calibri"/>
                <a:cs typeface="Calibri"/>
                <a:sym typeface="Calibri"/>
              </a:rPr>
              <a:t>regimes </a:t>
            </a:r>
            <a:r>
              <a:rPr b="0" i="0" lang="pt-BR" sz="1800" u="none" strike="noStrike">
                <a:solidFill>
                  <a:srgbClr val="202000"/>
                </a:solidFill>
                <a:latin typeface="Calibri"/>
                <a:ea typeface="Calibri"/>
                <a:cs typeface="Calibri"/>
                <a:sym typeface="Calibri"/>
              </a:rPr>
              <a:t>de </a:t>
            </a:r>
            <a:r>
              <a:rPr b="0" i="0" lang="pt-BR" sz="1800" u="none" strike="noStrike">
                <a:solidFill>
                  <a:srgbClr val="000000"/>
                </a:solidFill>
                <a:latin typeface="Calibri"/>
                <a:ea typeface="Calibri"/>
                <a:cs typeface="Calibri"/>
                <a:sym typeface="Calibri"/>
              </a:rPr>
              <a:t>trabalho descritos </a:t>
            </a:r>
            <a:r>
              <a:rPr b="0" i="0" lang="pt-BR" sz="1800" u="none" strike="noStrike">
                <a:solidFill>
                  <a:srgbClr val="141400"/>
                </a:solidFill>
                <a:latin typeface="Calibri"/>
                <a:ea typeface="Calibri"/>
                <a:cs typeface="Calibri"/>
                <a:sym typeface="Calibri"/>
              </a:rPr>
              <a:t>nos </a:t>
            </a:r>
            <a:r>
              <a:rPr b="0" i="0" lang="pt-BR" sz="1800" u="none" strike="noStrike">
                <a:solidFill>
                  <a:srgbClr val="000000"/>
                </a:solidFill>
                <a:latin typeface="Calibri"/>
                <a:ea typeface="Calibri"/>
                <a:cs typeface="Calibri"/>
                <a:sym typeface="Calibri"/>
              </a:rPr>
              <a:t>itens le ll.</a:t>
            </a:r>
            <a:br>
              <a:rPr lang="pt-BR"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964" name="Google Shape;964;p13"/>
          <p:cNvSpPr txBox="1"/>
          <p:nvPr/>
        </p:nvSpPr>
        <p:spPr>
          <a:xfrm>
            <a:off x="3295175" y="1305000"/>
            <a:ext cx="2844900" cy="467100"/>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965" name="Google Shape;965;p1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966" name="Google Shape;966;p13"/>
          <p:cNvGrpSpPr/>
          <p:nvPr/>
        </p:nvGrpSpPr>
        <p:grpSpPr>
          <a:xfrm>
            <a:off x="70903" y="3925525"/>
            <a:ext cx="11880468" cy="1477500"/>
            <a:chOff x="45776" y="3545009"/>
            <a:chExt cx="11880468" cy="1477500"/>
          </a:xfrm>
        </p:grpSpPr>
        <p:sp>
          <p:nvSpPr>
            <p:cNvPr id="967" name="Google Shape;967;p1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0" lvl="0" marL="0" marR="0" rtl="0" algn="ctr">
                <a:lnSpc>
                  <a:spcPct val="100000"/>
                </a:lnSpc>
                <a:spcBef>
                  <a:spcPts val="0"/>
                </a:spcBef>
                <a:spcAft>
                  <a:spcPts val="0"/>
                </a:spcAft>
                <a:buClr>
                  <a:schemeClr val="dk1"/>
                </a:buClr>
                <a:buSzPct val="100000"/>
                <a:buFont typeface="Noto Sans Symbols"/>
                <a:buNone/>
              </a:pPr>
              <a:r>
                <a:rPr b="1" lang="pt-BR" sz="1700">
                  <a:solidFill>
                    <a:schemeClr val="dk1"/>
                  </a:solidFill>
                  <a:latin typeface="Century"/>
                  <a:ea typeface="Century"/>
                  <a:cs typeface="Century"/>
                  <a:sym typeface="Century"/>
                </a:rPr>
                <a:t>Proposta</a:t>
              </a:r>
              <a:endParaRPr b="1" sz="17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ct val="77272"/>
                <a:buFont typeface="Noto Sans Symbols"/>
                <a:buNone/>
              </a:pPr>
              <a:r>
                <a:rPr b="1" lang="pt-BR" sz="2200">
                  <a:solidFill>
                    <a:schemeClr val="dk1"/>
                  </a:solidFill>
                  <a:latin typeface="Century"/>
                  <a:ea typeface="Century"/>
                  <a:cs typeface="Century"/>
                  <a:sym typeface="Century"/>
                </a:rPr>
                <a:t>incisos</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68" name="Google Shape;968;p13"/>
            <p:cNvSpPr txBox="1"/>
            <p:nvPr/>
          </p:nvSpPr>
          <p:spPr>
            <a:xfrm>
              <a:off x="1555844" y="3545009"/>
              <a:ext cx="10370400" cy="1477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rgbClr val="0000FF"/>
                  </a:solidFill>
                  <a:latin typeface="Calibri"/>
                  <a:ea typeface="Calibri"/>
                  <a:cs typeface="Calibri"/>
                  <a:sym typeface="Calibri"/>
                </a:rPr>
                <a:t>§2°. Ao conceito de regime de Dedicação Exclusiva não se aplica a definição de regime de plantão. </a:t>
              </a:r>
              <a:endParaRPr sz="1800">
                <a:solidFill>
                  <a:srgbClr val="0000FF"/>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rgbClr val="0000FF"/>
                  </a:solidFill>
                  <a:latin typeface="Calibri"/>
                  <a:ea typeface="Calibri"/>
                  <a:cs typeface="Calibri"/>
                  <a:sym typeface="Calibri"/>
                </a:rPr>
                <a:t>§3°. Os docentes substitutos com contrato administrativo de prestação de serviços, de acordo com a Lei no 8.745, de 09/12/1993, serão submetidos aos regimes de trabalho descritos nos itens l e ll</a:t>
              </a:r>
              <a:endParaRPr sz="1800">
                <a:solidFill>
                  <a:srgbClr val="0000FF"/>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t/>
              </a:r>
              <a:endParaRPr sz="1800">
                <a:solidFill>
                  <a:srgbClr val="0000FF"/>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69" name="Google Shape;969;p13"/>
          <p:cNvGrpSpPr/>
          <p:nvPr/>
        </p:nvGrpSpPr>
        <p:grpSpPr>
          <a:xfrm>
            <a:off x="70903" y="5646513"/>
            <a:ext cx="11880603" cy="467175"/>
            <a:chOff x="45776" y="3973141"/>
            <a:chExt cx="11880603" cy="467175"/>
          </a:xfrm>
        </p:grpSpPr>
        <p:sp>
          <p:nvSpPr>
            <p:cNvPr id="970" name="Google Shape;970;p1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71" name="Google Shape;971;p13"/>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Dirimir interpretações dúbias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5" name="Shape 9165"/>
        <p:cNvGrpSpPr/>
        <p:nvPr/>
      </p:nvGrpSpPr>
      <p:grpSpPr>
        <a:xfrm>
          <a:off x="0" y="0"/>
          <a:ext cx="0" cy="0"/>
          <a:chOff x="0" y="0"/>
          <a:chExt cx="0" cy="0"/>
        </a:xfrm>
      </p:grpSpPr>
      <p:sp>
        <p:nvSpPr>
          <p:cNvPr id="9166" name="Google Shape;9166;g17135564b17_0_582"/>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167" name="Google Shape;9167;g17135564b17_0_58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168" name="Google Shape;9168;g17135564b17_0_58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169" name="Google Shape;9169;g17135564b17_0_58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170" name="Google Shape;9170;g17135564b17_0_58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171" name="Google Shape;9171;g17135564b17_0_58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172" name="Google Shape;9172;g17135564b17_0_58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173" name="Google Shape;9173;g17135564b17_0_58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Jataí</a:t>
            </a:r>
            <a:endParaRPr b="1" sz="2200">
              <a:solidFill>
                <a:schemeClr val="dk1"/>
              </a:solidFill>
              <a:latin typeface="Calibri"/>
              <a:ea typeface="Calibri"/>
              <a:cs typeface="Calibri"/>
              <a:sym typeface="Calibri"/>
            </a:endParaRPr>
          </a:p>
        </p:txBody>
      </p:sp>
      <p:grpSp>
        <p:nvGrpSpPr>
          <p:cNvPr id="9174" name="Google Shape;9174;g17135564b17_0_582"/>
          <p:cNvGrpSpPr/>
          <p:nvPr/>
        </p:nvGrpSpPr>
        <p:grpSpPr>
          <a:xfrm>
            <a:off x="70903" y="4157541"/>
            <a:ext cx="11880468" cy="969600"/>
            <a:chOff x="45776" y="3545009"/>
            <a:chExt cx="11880468" cy="969600"/>
          </a:xfrm>
        </p:grpSpPr>
        <p:sp>
          <p:nvSpPr>
            <p:cNvPr id="9175" name="Google Shape;9175;g17135564b17_0_58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176" name="Google Shape;9176;g17135564b17_0_582"/>
            <p:cNvSpPr txBox="1"/>
            <p:nvPr/>
          </p:nvSpPr>
          <p:spPr>
            <a:xfrm>
              <a:off x="1555844" y="3545009"/>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a:t>
              </a:r>
              <a:r>
                <a:rPr b="1" lang="pt-BR" sz="1900">
                  <a:solidFill>
                    <a:srgbClr val="0000FF"/>
                  </a:solidFill>
                  <a:latin typeface="Calibri"/>
                  <a:ea typeface="Calibri"/>
                  <a:cs typeface="Calibri"/>
                  <a:sym typeface="Calibri"/>
                </a:rPr>
                <a:t>produção cultural.</a:t>
              </a:r>
              <a:endParaRPr sz="1800">
                <a:solidFill>
                  <a:srgbClr val="0000FF"/>
                </a:solidFill>
                <a:latin typeface="Calibri"/>
                <a:ea typeface="Calibri"/>
                <a:cs typeface="Calibri"/>
                <a:sym typeface="Calibri"/>
              </a:endParaRPr>
            </a:p>
          </p:txBody>
        </p:sp>
      </p:grpSp>
      <p:grpSp>
        <p:nvGrpSpPr>
          <p:cNvPr id="9177" name="Google Shape;9177;g17135564b17_0_582"/>
          <p:cNvGrpSpPr/>
          <p:nvPr/>
        </p:nvGrpSpPr>
        <p:grpSpPr>
          <a:xfrm>
            <a:off x="70903" y="5646513"/>
            <a:ext cx="11880468" cy="467100"/>
            <a:chOff x="45776" y="3973141"/>
            <a:chExt cx="11880468" cy="467100"/>
          </a:xfrm>
        </p:grpSpPr>
        <p:sp>
          <p:nvSpPr>
            <p:cNvPr id="9178" name="Google Shape;9178;g17135564b17_0_58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179" name="Google Shape;9179;g17135564b17_0_582"/>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é necessário limitar.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4" name="Shape 9184"/>
        <p:cNvGrpSpPr/>
        <p:nvPr/>
      </p:nvGrpSpPr>
      <p:grpSpPr>
        <a:xfrm>
          <a:off x="0" y="0"/>
          <a:ext cx="0" cy="0"/>
          <a:chOff x="0" y="0"/>
          <a:chExt cx="0" cy="0"/>
        </a:xfrm>
      </p:grpSpPr>
      <p:sp>
        <p:nvSpPr>
          <p:cNvPr id="9185" name="Google Shape;9185;g17135564b17_0_618"/>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186" name="Google Shape;9186;g17135564b17_0_6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187" name="Google Shape;9187;g17135564b17_0_6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188" name="Google Shape;9188;g17135564b17_0_6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189" name="Google Shape;9189;g17135564b17_0_61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190" name="Google Shape;9190;g17135564b17_0_61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191" name="Google Shape;9191;g17135564b17_0_6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192" name="Google Shape;9192;g17135564b17_0_61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a:t>
            </a:r>
            <a:endParaRPr b="1" sz="2200">
              <a:solidFill>
                <a:schemeClr val="dk1"/>
              </a:solidFill>
              <a:latin typeface="Calibri"/>
              <a:ea typeface="Calibri"/>
              <a:cs typeface="Calibri"/>
              <a:sym typeface="Calibri"/>
            </a:endParaRPr>
          </a:p>
        </p:txBody>
      </p:sp>
      <p:grpSp>
        <p:nvGrpSpPr>
          <p:cNvPr id="9193" name="Google Shape;9193;g17135564b17_0_618"/>
          <p:cNvGrpSpPr/>
          <p:nvPr/>
        </p:nvGrpSpPr>
        <p:grpSpPr>
          <a:xfrm>
            <a:off x="70903" y="4157541"/>
            <a:ext cx="11880468" cy="1262100"/>
            <a:chOff x="45776" y="3545009"/>
            <a:chExt cx="11880468" cy="1262100"/>
          </a:xfrm>
        </p:grpSpPr>
        <p:sp>
          <p:nvSpPr>
            <p:cNvPr id="9194" name="Google Shape;9194;g17135564b17_0_6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195" name="Google Shape;9195;g17135564b17_0_618"/>
            <p:cNvSpPr txBox="1"/>
            <p:nvPr/>
          </p:nvSpPr>
          <p:spPr>
            <a:xfrm>
              <a:off x="1555844" y="3545009"/>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a:t>
              </a:r>
              <a:r>
                <a:rPr b="1" lang="pt-BR" sz="1900">
                  <a:solidFill>
                    <a:srgbClr val="0000FF"/>
                  </a:solidFill>
                  <a:latin typeface="Calibri"/>
                  <a:ea typeface="Calibri"/>
                  <a:cs typeface="Calibri"/>
                  <a:sym typeface="Calibri"/>
                </a:rPr>
                <a:t>evento técnico-científico-cultural-desportivo interno e externo, limitado a 3 (três) eventos.</a:t>
              </a:r>
              <a:r>
                <a:rPr b="1" lang="pt-BR" sz="19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grpSp>
      <p:grpSp>
        <p:nvGrpSpPr>
          <p:cNvPr id="9196" name="Google Shape;9196;g17135564b17_0_618"/>
          <p:cNvGrpSpPr/>
          <p:nvPr/>
        </p:nvGrpSpPr>
        <p:grpSpPr>
          <a:xfrm>
            <a:off x="70903" y="5646513"/>
            <a:ext cx="11880468" cy="467100"/>
            <a:chOff x="45776" y="3973141"/>
            <a:chExt cx="11880468" cy="467100"/>
          </a:xfrm>
        </p:grpSpPr>
        <p:sp>
          <p:nvSpPr>
            <p:cNvPr id="9197" name="Google Shape;9197;g17135564b17_0_6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198" name="Google Shape;9198;g17135564b17_0_61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Aprovado pelo colegiado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3" name="Shape 9203"/>
        <p:cNvGrpSpPr/>
        <p:nvPr/>
      </p:nvGrpSpPr>
      <p:grpSpPr>
        <a:xfrm>
          <a:off x="0" y="0"/>
          <a:ext cx="0" cy="0"/>
          <a:chOff x="0" y="0"/>
          <a:chExt cx="0" cy="0"/>
        </a:xfrm>
      </p:grpSpPr>
      <p:sp>
        <p:nvSpPr>
          <p:cNvPr id="9204" name="Google Shape;9204;g17135564b17_0_636"/>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205" name="Google Shape;9205;g17135564b17_0_6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206" name="Google Shape;9206;g17135564b17_0_6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207" name="Google Shape;9207;g17135564b17_0_6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208" name="Google Shape;9208;g17135564b17_0_63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209" name="Google Shape;9209;g17135564b17_0_63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210" name="Google Shape;9210;g17135564b17_0_6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211" name="Google Shape;9211;g17135564b17_0_6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II</a:t>
            </a:r>
            <a:endParaRPr b="1" sz="2200">
              <a:solidFill>
                <a:schemeClr val="dk1"/>
              </a:solidFill>
              <a:latin typeface="Calibri"/>
              <a:ea typeface="Calibri"/>
              <a:cs typeface="Calibri"/>
              <a:sym typeface="Calibri"/>
            </a:endParaRPr>
          </a:p>
        </p:txBody>
      </p:sp>
      <p:grpSp>
        <p:nvGrpSpPr>
          <p:cNvPr id="9212" name="Google Shape;9212;g17135564b17_0_636"/>
          <p:cNvGrpSpPr/>
          <p:nvPr/>
        </p:nvGrpSpPr>
        <p:grpSpPr>
          <a:xfrm>
            <a:off x="70903" y="3624141"/>
            <a:ext cx="11880468" cy="1246800"/>
            <a:chOff x="45776" y="3011609"/>
            <a:chExt cx="11880468" cy="1246800"/>
          </a:xfrm>
        </p:grpSpPr>
        <p:sp>
          <p:nvSpPr>
            <p:cNvPr id="9213" name="Google Shape;9213;g17135564b17_0_636"/>
            <p:cNvSpPr txBox="1"/>
            <p:nvPr/>
          </p:nvSpPr>
          <p:spPr>
            <a:xfrm>
              <a:off x="45776" y="3363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214" name="Google Shape;9214;g17135564b17_0_636"/>
            <p:cNvSpPr txBox="1"/>
            <p:nvPr/>
          </p:nvSpPr>
          <p:spPr>
            <a:xfrm>
              <a:off x="1555844" y="3011609"/>
              <a:ext cx="10370400" cy="12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t>
              </a:r>
              <a:r>
                <a:rPr b="1" lang="pt-BR" sz="1900">
                  <a:solidFill>
                    <a:srgbClr val="0000FF"/>
                  </a:solidFill>
                  <a:latin typeface="Calibri"/>
                  <a:ea typeface="Calibri"/>
                  <a:cs typeface="Calibri"/>
                  <a:sym typeface="Calibri"/>
                </a:rPr>
                <a:t>a 2 (dois) eventos.</a:t>
              </a:r>
              <a:r>
                <a:rPr b="1" lang="pt-BR" sz="1900">
                  <a:solidFill>
                    <a:schemeClr val="dk1"/>
                  </a:solidFill>
                  <a:latin typeface="Calibri"/>
                  <a:ea typeface="Calibri"/>
                  <a:cs typeface="Calibri"/>
                  <a:sym typeface="Calibri"/>
                </a:rPr>
                <a:t> </a:t>
              </a:r>
              <a:endParaRPr>
                <a:solidFill>
                  <a:schemeClr val="dk2"/>
                </a:solidFil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215" name="Google Shape;9215;g17135564b17_0_636"/>
          <p:cNvGrpSpPr/>
          <p:nvPr/>
        </p:nvGrpSpPr>
        <p:grpSpPr>
          <a:xfrm>
            <a:off x="70903" y="5543034"/>
            <a:ext cx="11880468" cy="721200"/>
            <a:chOff x="45776" y="3869662"/>
            <a:chExt cx="11880468" cy="721200"/>
          </a:xfrm>
        </p:grpSpPr>
        <p:sp>
          <p:nvSpPr>
            <p:cNvPr id="9216" name="Google Shape;9216;g17135564b17_0_6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217" name="Google Shape;9217;g17135564b17_0_636"/>
            <p:cNvSpPr txBox="1"/>
            <p:nvPr/>
          </p:nvSpPr>
          <p:spPr>
            <a:xfrm>
              <a:off x="1555844" y="3869662"/>
              <a:ext cx="10370400" cy="72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900">
                  <a:solidFill>
                    <a:schemeClr val="dk2"/>
                  </a:solidFill>
                  <a:highlight>
                    <a:srgbClr val="F3F3F3"/>
                  </a:highlight>
                </a:rPr>
                <a:t>Devido a demanda de trabalho o docente por muitas vezes tem que ajudar na organização de mais de um evento</a:t>
              </a:r>
              <a:r>
                <a:rPr lang="pt-BR" sz="1900">
                  <a:solidFill>
                    <a:schemeClr val="dk2"/>
                  </a:solidFill>
                  <a:highlight>
                    <a:srgbClr val="F3F3F3"/>
                  </a:highlight>
                </a:rPr>
                <a:t>.</a:t>
              </a:r>
              <a:endParaRPr sz="2600">
                <a:solidFill>
                  <a:schemeClr val="dk2"/>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2" name="Shape 9222"/>
        <p:cNvGrpSpPr/>
        <p:nvPr/>
      </p:nvGrpSpPr>
      <p:grpSpPr>
        <a:xfrm>
          <a:off x="0" y="0"/>
          <a:ext cx="0" cy="0"/>
          <a:chOff x="0" y="0"/>
          <a:chExt cx="0" cy="0"/>
        </a:xfrm>
      </p:grpSpPr>
      <p:sp>
        <p:nvSpPr>
          <p:cNvPr id="9223" name="Google Shape;9223;g17135564b17_0_654"/>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224" name="Google Shape;9224;g17135564b17_0_65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225" name="Google Shape;9225;g17135564b17_0_65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226" name="Google Shape;9226;g17135564b17_0_6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227" name="Google Shape;9227;g17135564b17_0_65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228" name="Google Shape;9228;g17135564b17_0_65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229" name="Google Shape;9229;g17135564b17_0_65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230" name="Google Shape;9230;g17135564b17_0_65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IV</a:t>
            </a:r>
            <a:endParaRPr b="1" sz="2200">
              <a:solidFill>
                <a:schemeClr val="dk1"/>
              </a:solidFill>
              <a:latin typeface="Calibri"/>
              <a:ea typeface="Calibri"/>
              <a:cs typeface="Calibri"/>
              <a:sym typeface="Calibri"/>
            </a:endParaRPr>
          </a:p>
        </p:txBody>
      </p:sp>
      <p:grpSp>
        <p:nvGrpSpPr>
          <p:cNvPr id="9231" name="Google Shape;9231;g17135564b17_0_654"/>
          <p:cNvGrpSpPr/>
          <p:nvPr/>
        </p:nvGrpSpPr>
        <p:grpSpPr>
          <a:xfrm>
            <a:off x="70903" y="3547941"/>
            <a:ext cx="11880468" cy="1057500"/>
            <a:chOff x="45776" y="2935409"/>
            <a:chExt cx="11880468" cy="1057500"/>
          </a:xfrm>
        </p:grpSpPr>
        <p:sp>
          <p:nvSpPr>
            <p:cNvPr id="9232" name="Google Shape;9232;g17135564b17_0_654"/>
            <p:cNvSpPr txBox="1"/>
            <p:nvPr/>
          </p:nvSpPr>
          <p:spPr>
            <a:xfrm>
              <a:off x="45776" y="3211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233" name="Google Shape;9233;g17135564b17_0_654"/>
            <p:cNvSpPr txBox="1"/>
            <p:nvPr/>
          </p:nvSpPr>
          <p:spPr>
            <a:xfrm>
              <a:off x="1555844" y="2935409"/>
              <a:ext cx="10370400" cy="105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900">
                  <a:solidFill>
                    <a:schemeClr val="dk2"/>
                  </a:solidFill>
                  <a:highlight>
                    <a:srgbClr val="F3F3F3"/>
                  </a:highlight>
                </a:rPr>
                <a:t>Art. 45. Para a apresentação de trabalho, palestra e mesa-redonda em evento técnico-científico-cultural externo </a:t>
              </a:r>
              <a:r>
                <a:rPr lang="pt-BR" sz="1900">
                  <a:solidFill>
                    <a:srgbClr val="4472C4"/>
                  </a:solidFill>
                  <a:highlight>
                    <a:srgbClr val="F3F3F3"/>
                  </a:highlight>
                </a:rPr>
                <a:t>e internos</a:t>
              </a:r>
              <a:r>
                <a:rPr lang="pt-BR" sz="1900">
                  <a:solidFill>
                    <a:schemeClr val="dk2"/>
                  </a:solidFill>
                  <a:highlight>
                    <a:srgbClr val="F3F3F3"/>
                  </a:highlight>
                </a:rPr>
                <a:t>, o servidor docente poderá computar, em sua carga horária semanal de trabalho, 2 (dois) pontos por evento, limitado a 1 (um) evento.</a:t>
              </a:r>
              <a:endParaRPr sz="2600">
                <a:solidFill>
                  <a:schemeClr val="dk1"/>
                </a:solidFill>
                <a:highlight>
                  <a:srgbClr val="F3F3F3"/>
                </a:highlight>
                <a:latin typeface="Calibri"/>
                <a:ea typeface="Calibri"/>
                <a:cs typeface="Calibri"/>
                <a:sym typeface="Calibri"/>
              </a:endParaRPr>
            </a:p>
          </p:txBody>
        </p:sp>
      </p:grpSp>
      <p:grpSp>
        <p:nvGrpSpPr>
          <p:cNvPr id="9234" name="Google Shape;9234;g17135564b17_0_654"/>
          <p:cNvGrpSpPr/>
          <p:nvPr/>
        </p:nvGrpSpPr>
        <p:grpSpPr>
          <a:xfrm>
            <a:off x="70903" y="5646513"/>
            <a:ext cx="11880468" cy="836121"/>
            <a:chOff x="45776" y="3973141"/>
            <a:chExt cx="11880468" cy="836121"/>
          </a:xfrm>
        </p:grpSpPr>
        <p:sp>
          <p:nvSpPr>
            <p:cNvPr id="9235" name="Google Shape;9235;g17135564b17_0_65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236" name="Google Shape;9236;g17135564b17_0_654"/>
            <p:cNvSpPr txBox="1"/>
            <p:nvPr/>
          </p:nvSpPr>
          <p:spPr>
            <a:xfrm>
              <a:off x="1555844" y="4022062"/>
              <a:ext cx="10370400" cy="787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2100">
                  <a:solidFill>
                    <a:schemeClr val="dk2"/>
                  </a:solidFill>
                  <a:highlight>
                    <a:srgbClr val="F3F3F3"/>
                  </a:highlight>
                </a:rPr>
                <a:t>Texto original só possui eventos externos. Devem ser aceitos eventos internos e externos </a:t>
              </a:r>
              <a:endParaRPr sz="28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1" name="Shape 9241"/>
        <p:cNvGrpSpPr/>
        <p:nvPr/>
      </p:nvGrpSpPr>
      <p:grpSpPr>
        <a:xfrm>
          <a:off x="0" y="0"/>
          <a:ext cx="0" cy="0"/>
          <a:chOff x="0" y="0"/>
          <a:chExt cx="0" cy="0"/>
        </a:xfrm>
      </p:grpSpPr>
      <p:sp>
        <p:nvSpPr>
          <p:cNvPr id="9242" name="Google Shape;9242;g17135564b17_0_672"/>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243" name="Google Shape;9243;g17135564b17_0_6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244" name="Google Shape;9244;g17135564b17_0_6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245" name="Google Shape;9245;g17135564b17_0_6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246" name="Google Shape;9246;g17135564b17_0_67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247" name="Google Shape;9247;g17135564b17_0_67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248" name="Google Shape;9248;g17135564b17_0_6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249" name="Google Shape;9249;g17135564b17_0_67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Uruaçu</a:t>
            </a:r>
            <a:endParaRPr b="1" sz="2200">
              <a:solidFill>
                <a:schemeClr val="dk1"/>
              </a:solidFill>
              <a:latin typeface="Calibri"/>
              <a:ea typeface="Calibri"/>
              <a:cs typeface="Calibri"/>
              <a:sym typeface="Calibri"/>
            </a:endParaRPr>
          </a:p>
        </p:txBody>
      </p:sp>
      <p:grpSp>
        <p:nvGrpSpPr>
          <p:cNvPr id="9250" name="Google Shape;9250;g17135564b17_0_672"/>
          <p:cNvGrpSpPr/>
          <p:nvPr/>
        </p:nvGrpSpPr>
        <p:grpSpPr>
          <a:xfrm>
            <a:off x="70903" y="3090741"/>
            <a:ext cx="11880468" cy="2104200"/>
            <a:chOff x="45776" y="2478209"/>
            <a:chExt cx="11880468" cy="2104200"/>
          </a:xfrm>
        </p:grpSpPr>
        <p:sp>
          <p:nvSpPr>
            <p:cNvPr id="9251" name="Google Shape;9251;g17135564b17_0_672"/>
            <p:cNvSpPr txBox="1"/>
            <p:nvPr/>
          </p:nvSpPr>
          <p:spPr>
            <a:xfrm>
              <a:off x="45776" y="3211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252" name="Google Shape;9252;g17135564b17_0_672"/>
            <p:cNvSpPr txBox="1"/>
            <p:nvPr/>
          </p:nvSpPr>
          <p:spPr>
            <a:xfrm>
              <a:off x="1555844" y="2478209"/>
              <a:ext cx="10370400" cy="210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900">
                  <a:solidFill>
                    <a:schemeClr val="dk2"/>
                  </a:solidFill>
                  <a:highlight>
                    <a:srgbClr val="F3F3F3"/>
                  </a:highlight>
                </a:rPr>
                <a:t>Art. 45.</a:t>
              </a:r>
              <a:r>
                <a:rPr lang="pt-BR" sz="2600">
                  <a:solidFill>
                    <a:schemeClr val="dk2"/>
                  </a:solidFill>
                  <a:highlight>
                    <a:srgbClr val="F3F3F3"/>
                  </a:highlight>
                </a:rPr>
                <a:t> </a:t>
              </a:r>
              <a:r>
                <a:rPr lang="pt-BR" sz="1800">
                  <a:solidFill>
                    <a:schemeClr val="dk2"/>
                  </a:solidFill>
                  <a:highlight>
                    <a:srgbClr val="F3F3F3"/>
                  </a:highlight>
                </a:rPr>
                <a:t>Para a colaboração em eventos tais como, organização, apresentação de trabalho, palestra, oficina, mini-curso e mesa-redonda em evento conforme</a:t>
              </a:r>
              <a:endParaRPr sz="1800">
                <a:solidFill>
                  <a:schemeClr val="dk2"/>
                </a:solidFill>
                <a:highlight>
                  <a:srgbClr val="F3F3F3"/>
                </a:highlight>
              </a:endParaRPr>
            </a:p>
            <a:p>
              <a:pPr indent="0" lvl="0" marL="0" rtl="0" algn="just">
                <a:lnSpc>
                  <a:spcPct val="115000"/>
                </a:lnSpc>
                <a:spcBef>
                  <a:spcPts val="0"/>
                </a:spcBef>
                <a:spcAft>
                  <a:spcPts val="0"/>
                </a:spcAft>
                <a:buSzPts val="1100"/>
                <a:buNone/>
              </a:pPr>
              <a:r>
                <a:rPr lang="pt-BR" sz="1800">
                  <a:solidFill>
                    <a:schemeClr val="dk2"/>
                  </a:solidFill>
                  <a:highlight>
                    <a:srgbClr val="F3F3F3"/>
                  </a:highlight>
                </a:rPr>
                <a:t> </a:t>
              </a:r>
              <a:r>
                <a:rPr lang="pt-BR" sz="1800">
                  <a:solidFill>
                    <a:srgbClr val="4472C4"/>
                  </a:solidFill>
                  <a:highlight>
                    <a:srgbClr val="F3F3F3"/>
                  </a:highlight>
                </a:rPr>
                <a:t>§1° o servidor docente poderá computar, em sua carga horária semanal de trabalho: a. 2 (dois) pontos em eventos locais; b. 4 (quatro) pontos em eventos regionais; c. 6 (seis) pontos em eventos nacionais; d. 8 (oito) pontos em eventos internacionais. Parágrafo único: Cada um deles limitado a 2 (dois) participações.</a:t>
              </a:r>
              <a:endParaRPr sz="3300">
                <a:solidFill>
                  <a:schemeClr val="dk1"/>
                </a:solidFill>
                <a:highlight>
                  <a:srgbClr val="F3F3F3"/>
                </a:highlight>
                <a:latin typeface="Calibri"/>
                <a:ea typeface="Calibri"/>
                <a:cs typeface="Calibri"/>
                <a:sym typeface="Calibri"/>
              </a:endParaRPr>
            </a:p>
          </p:txBody>
        </p:sp>
      </p:grpSp>
      <p:grpSp>
        <p:nvGrpSpPr>
          <p:cNvPr id="9253" name="Google Shape;9253;g17135564b17_0_672"/>
          <p:cNvGrpSpPr/>
          <p:nvPr/>
        </p:nvGrpSpPr>
        <p:grpSpPr>
          <a:xfrm>
            <a:off x="70903" y="5543034"/>
            <a:ext cx="11880468" cy="687900"/>
            <a:chOff x="45776" y="3869662"/>
            <a:chExt cx="11880468" cy="687900"/>
          </a:xfrm>
        </p:grpSpPr>
        <p:sp>
          <p:nvSpPr>
            <p:cNvPr id="9254" name="Google Shape;9254;g17135564b17_0_6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255" name="Google Shape;9255;g17135564b17_0_672"/>
            <p:cNvSpPr txBox="1"/>
            <p:nvPr/>
          </p:nvSpPr>
          <p:spPr>
            <a:xfrm>
              <a:off x="1555844" y="3869662"/>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800">
                  <a:solidFill>
                    <a:schemeClr val="dk2"/>
                  </a:solidFill>
                  <a:highlight>
                    <a:srgbClr val="F3F3F3"/>
                  </a:highlight>
                </a:rPr>
                <a:t>A pontuação diferenciada para tipos diferentes de eventos é muito importante para valorizar a produção do servidor.</a:t>
              </a:r>
              <a:endParaRPr sz="35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0" name="Shape 9260"/>
        <p:cNvGrpSpPr/>
        <p:nvPr/>
      </p:nvGrpSpPr>
      <p:grpSpPr>
        <a:xfrm>
          <a:off x="0" y="0"/>
          <a:ext cx="0" cy="0"/>
          <a:chOff x="0" y="0"/>
          <a:chExt cx="0" cy="0"/>
        </a:xfrm>
      </p:grpSpPr>
      <p:sp>
        <p:nvSpPr>
          <p:cNvPr id="9261" name="Google Shape;9261;p136"/>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262" name="Google Shape;9262;p13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263" name="Google Shape;9263;p13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264" name="Google Shape;9264;p1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265" name="Google Shape;9265;p13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266" name="Google Shape;9266;p136"/>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apresentação de trabalho, palestra e mesa-redonda em evento técnico-científico-cultural externo, o servidor docente poderá computar, em sua carga horária semanal de trabalho, 2 (dois) pontos por evento, limitado a 1 (um) evento. </a:t>
            </a:r>
            <a:endParaRPr/>
          </a:p>
        </p:txBody>
      </p:sp>
      <p:sp>
        <p:nvSpPr>
          <p:cNvPr id="9267" name="Google Shape;9267;p13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268" name="Google Shape;9268;p13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9269" name="Google Shape;9269;p136"/>
          <p:cNvGrpSpPr/>
          <p:nvPr/>
        </p:nvGrpSpPr>
        <p:grpSpPr>
          <a:xfrm>
            <a:off x="70903" y="4157541"/>
            <a:ext cx="11880603" cy="895307"/>
            <a:chOff x="45776" y="3545009"/>
            <a:chExt cx="11880603" cy="895307"/>
          </a:xfrm>
        </p:grpSpPr>
        <p:sp>
          <p:nvSpPr>
            <p:cNvPr id="9270" name="Google Shape;9270;p13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271" name="Google Shape;9271;p136"/>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272" name="Google Shape;9272;p136"/>
          <p:cNvGrpSpPr/>
          <p:nvPr/>
        </p:nvGrpSpPr>
        <p:grpSpPr>
          <a:xfrm>
            <a:off x="70903" y="5646513"/>
            <a:ext cx="11880603" cy="467175"/>
            <a:chOff x="45776" y="3973141"/>
            <a:chExt cx="11880603" cy="467175"/>
          </a:xfrm>
        </p:grpSpPr>
        <p:sp>
          <p:nvSpPr>
            <p:cNvPr id="9273" name="Google Shape;9273;p13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274" name="Google Shape;9274;p13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9" name="Shape 9279"/>
        <p:cNvGrpSpPr/>
        <p:nvPr/>
      </p:nvGrpSpPr>
      <p:grpSpPr>
        <a:xfrm>
          <a:off x="0" y="0"/>
          <a:ext cx="0" cy="0"/>
          <a:chOff x="0" y="0"/>
          <a:chExt cx="0" cy="0"/>
        </a:xfrm>
      </p:grpSpPr>
      <p:sp>
        <p:nvSpPr>
          <p:cNvPr id="9280" name="Google Shape;9280;p137"/>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281" name="Google Shape;9281;p13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282" name="Google Shape;9282;p13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283" name="Google Shape;9283;p1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284" name="Google Shape;9284;p137"/>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285" name="Google Shape;9285;p137"/>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286" name="Google Shape;9286;p13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287" name="Google Shape;9287;p13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lang="pt-BR" sz="2200">
                <a:solidFill>
                  <a:schemeClr val="dk2"/>
                </a:solidFill>
                <a:latin typeface="Century"/>
                <a:ea typeface="Century"/>
                <a:cs typeface="Century"/>
                <a:sym typeface="Century"/>
              </a:rPr>
              <a:t>Anápolis</a:t>
            </a:r>
            <a:endParaRPr sz="2200">
              <a:solidFill>
                <a:schemeClr val="dk1"/>
              </a:solidFill>
              <a:latin typeface="Century"/>
              <a:ea typeface="Century"/>
              <a:cs typeface="Century"/>
              <a:sym typeface="Century"/>
            </a:endParaRPr>
          </a:p>
        </p:txBody>
      </p:sp>
      <p:grpSp>
        <p:nvGrpSpPr>
          <p:cNvPr id="9288" name="Google Shape;9288;p137"/>
          <p:cNvGrpSpPr/>
          <p:nvPr/>
        </p:nvGrpSpPr>
        <p:grpSpPr>
          <a:xfrm>
            <a:off x="341400" y="3869275"/>
            <a:ext cx="11262580" cy="687900"/>
            <a:chOff x="129827" y="3973136"/>
            <a:chExt cx="11880359" cy="687900"/>
          </a:xfrm>
        </p:grpSpPr>
        <p:sp>
          <p:nvSpPr>
            <p:cNvPr id="9289" name="Google Shape;9289;p137"/>
            <p:cNvSpPr txBox="1"/>
            <p:nvPr/>
          </p:nvSpPr>
          <p:spPr>
            <a:xfrm>
              <a:off x="129827" y="3973136"/>
              <a:ext cx="17475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800">
                  <a:solidFill>
                    <a:schemeClr val="dk1"/>
                  </a:solidFill>
                </a:rPr>
                <a:t>Justificativa </a:t>
              </a:r>
              <a:endParaRPr sz="1800">
                <a:solidFill>
                  <a:schemeClr val="dk1"/>
                </a:solidFill>
              </a:endParaRPr>
            </a:p>
          </p:txBody>
        </p:sp>
        <p:sp>
          <p:nvSpPr>
            <p:cNvPr id="9290" name="Google Shape;9290;p137"/>
            <p:cNvSpPr txBox="1"/>
            <p:nvPr/>
          </p:nvSpPr>
          <p:spPr>
            <a:xfrm>
              <a:off x="1972786" y="3973136"/>
              <a:ext cx="10037400" cy="687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Texto contemplado nos artigos anteriores. Alterações aprovadas pelo colegiado do Câmpus Anápolis.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5" name="Shape 9295"/>
        <p:cNvGrpSpPr/>
        <p:nvPr/>
      </p:nvGrpSpPr>
      <p:grpSpPr>
        <a:xfrm>
          <a:off x="0" y="0"/>
          <a:ext cx="0" cy="0"/>
          <a:chOff x="0" y="0"/>
          <a:chExt cx="0" cy="0"/>
        </a:xfrm>
      </p:grpSpPr>
      <p:sp>
        <p:nvSpPr>
          <p:cNvPr id="9296" name="Google Shape;9296;g176c2708edc_0_0"/>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297" name="Google Shape;9297;g176c2708edc_0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298" name="Google Shape;9298;g176c2708edc_0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299" name="Google Shape;9299;g176c2708edc_0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300" name="Google Shape;9300;g176c2708edc_0_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301" name="Google Shape;9301;g176c2708edc_0_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302" name="Google Shape;9302;g176c2708edc_0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303" name="Google Shape;9303;g176c2708edc_0_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rPr>
              <a:t>Uruaçu</a:t>
            </a:r>
            <a:endParaRPr b="1" sz="2200">
              <a:solidFill>
                <a:schemeClr val="dk1"/>
              </a:solidFill>
              <a:latin typeface="Century"/>
              <a:ea typeface="Century"/>
              <a:cs typeface="Century"/>
              <a:sym typeface="Century"/>
            </a:endParaRPr>
          </a:p>
        </p:txBody>
      </p:sp>
      <p:grpSp>
        <p:nvGrpSpPr>
          <p:cNvPr id="9304" name="Google Shape;9304;g176c2708edc_0_0"/>
          <p:cNvGrpSpPr/>
          <p:nvPr/>
        </p:nvGrpSpPr>
        <p:grpSpPr>
          <a:xfrm>
            <a:off x="341400" y="3869275"/>
            <a:ext cx="11262580" cy="687900"/>
            <a:chOff x="129827" y="3973136"/>
            <a:chExt cx="11880359" cy="687900"/>
          </a:xfrm>
        </p:grpSpPr>
        <p:sp>
          <p:nvSpPr>
            <p:cNvPr id="9305" name="Google Shape;9305;g176c2708edc_0_0"/>
            <p:cNvSpPr txBox="1"/>
            <p:nvPr/>
          </p:nvSpPr>
          <p:spPr>
            <a:xfrm>
              <a:off x="129827" y="3973136"/>
              <a:ext cx="17475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800">
                  <a:solidFill>
                    <a:schemeClr val="dk1"/>
                  </a:solidFill>
                </a:rPr>
                <a:t>Justificativa </a:t>
              </a:r>
              <a:endParaRPr sz="1800">
                <a:solidFill>
                  <a:schemeClr val="dk1"/>
                </a:solidFill>
              </a:endParaRPr>
            </a:p>
          </p:txBody>
        </p:sp>
        <p:sp>
          <p:nvSpPr>
            <p:cNvPr id="9306" name="Google Shape;9306;g176c2708edc_0_0"/>
            <p:cNvSpPr txBox="1"/>
            <p:nvPr/>
          </p:nvSpPr>
          <p:spPr>
            <a:xfrm>
              <a:off x="1972786" y="3973136"/>
              <a:ext cx="10037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Na nossa proposta, este artigo já está contemplado em artigo que pedimos para serem incluídos.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1" name="Shape 9311"/>
        <p:cNvGrpSpPr/>
        <p:nvPr/>
      </p:nvGrpSpPr>
      <p:grpSpPr>
        <a:xfrm>
          <a:off x="0" y="0"/>
          <a:ext cx="0" cy="0"/>
          <a:chOff x="0" y="0"/>
          <a:chExt cx="0" cy="0"/>
        </a:xfrm>
      </p:grpSpPr>
      <p:sp>
        <p:nvSpPr>
          <p:cNvPr id="9312" name="Google Shape;9312;g176c2708edc_0_16"/>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313" name="Google Shape;9313;g176c2708edc_0_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314" name="Google Shape;9314;g176c2708edc_0_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315" name="Google Shape;9315;g176c2708edc_0_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316" name="Google Shape;9316;g176c2708edc_0_1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317" name="Google Shape;9317;g176c2708edc_0_1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318" name="Google Shape;9318;g176c2708edc_0_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319" name="Google Shape;9319;g176c2708edc_0_1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Valparaíso</a:t>
            </a:r>
            <a:endParaRPr b="1" sz="2200">
              <a:solidFill>
                <a:schemeClr val="dk1"/>
              </a:solidFill>
              <a:latin typeface="Century"/>
              <a:ea typeface="Century"/>
              <a:cs typeface="Century"/>
              <a:sym typeface="Century"/>
            </a:endParaRPr>
          </a:p>
        </p:txBody>
      </p:sp>
      <p:grpSp>
        <p:nvGrpSpPr>
          <p:cNvPr id="9320" name="Google Shape;9320;g176c2708edc_0_16"/>
          <p:cNvGrpSpPr/>
          <p:nvPr/>
        </p:nvGrpSpPr>
        <p:grpSpPr>
          <a:xfrm>
            <a:off x="341400" y="3869250"/>
            <a:ext cx="11262580" cy="688222"/>
            <a:chOff x="129827" y="3973136"/>
            <a:chExt cx="11880359" cy="281700"/>
          </a:xfrm>
        </p:grpSpPr>
        <p:sp>
          <p:nvSpPr>
            <p:cNvPr id="9321" name="Google Shape;9321;g176c2708edc_0_16"/>
            <p:cNvSpPr txBox="1"/>
            <p:nvPr/>
          </p:nvSpPr>
          <p:spPr>
            <a:xfrm>
              <a:off x="129827" y="3973136"/>
              <a:ext cx="1747500" cy="186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800">
                  <a:solidFill>
                    <a:schemeClr val="dk1"/>
                  </a:solidFill>
                </a:rPr>
                <a:t>Justificativa </a:t>
              </a:r>
              <a:endParaRPr sz="1800">
                <a:solidFill>
                  <a:schemeClr val="dk1"/>
                </a:solidFill>
              </a:endParaRPr>
            </a:p>
          </p:txBody>
        </p:sp>
        <p:sp>
          <p:nvSpPr>
            <p:cNvPr id="9322" name="Google Shape;9322;g176c2708edc_0_16"/>
            <p:cNvSpPr txBox="1"/>
            <p:nvPr/>
          </p:nvSpPr>
          <p:spPr>
            <a:xfrm>
              <a:off x="1972786" y="3973136"/>
              <a:ext cx="10037400" cy="281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Sugere-se a substituição dos artigos 42 a 46 pela proposta de três artigos apresentados no tópico de inclusão de um novo artigo na seção das produções acadêmicas e culturais.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7" name="Shape 9327"/>
        <p:cNvGrpSpPr/>
        <p:nvPr/>
      </p:nvGrpSpPr>
      <p:grpSpPr>
        <a:xfrm>
          <a:off x="0" y="0"/>
          <a:ext cx="0" cy="0"/>
          <a:chOff x="0" y="0"/>
          <a:chExt cx="0" cy="0"/>
        </a:xfrm>
      </p:grpSpPr>
      <p:sp>
        <p:nvSpPr>
          <p:cNvPr id="9328" name="Google Shape;9328;p138"/>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329" name="Google Shape;9329;p13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330" name="Google Shape;9330;p13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331" name="Google Shape;9331;p1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332" name="Google Shape;9332;p13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333" name="Google Shape;9333;p138"/>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334" name="Google Shape;9334;p13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335" name="Google Shape;9335;p13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Águas Lindas</a:t>
            </a:r>
            <a:endParaRPr b="1" sz="2200">
              <a:solidFill>
                <a:schemeClr val="dk1"/>
              </a:solidFill>
              <a:latin typeface="Century"/>
              <a:ea typeface="Century"/>
              <a:cs typeface="Century"/>
              <a:sym typeface="Century"/>
            </a:endParaRPr>
          </a:p>
        </p:txBody>
      </p:sp>
      <p:grpSp>
        <p:nvGrpSpPr>
          <p:cNvPr id="9336" name="Google Shape;9336;p138"/>
          <p:cNvGrpSpPr/>
          <p:nvPr/>
        </p:nvGrpSpPr>
        <p:grpSpPr>
          <a:xfrm>
            <a:off x="70903" y="3578466"/>
            <a:ext cx="11880468" cy="1006500"/>
            <a:chOff x="45776" y="3545009"/>
            <a:chExt cx="11880468" cy="1006500"/>
          </a:xfrm>
        </p:grpSpPr>
        <p:sp>
          <p:nvSpPr>
            <p:cNvPr id="9337" name="Google Shape;9337;p13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338" name="Google Shape;9338;p138"/>
            <p:cNvSpPr txBox="1"/>
            <p:nvPr/>
          </p:nvSpPr>
          <p:spPr>
            <a:xfrm>
              <a:off x="1555844" y="3545009"/>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Art. 46º. Na autoria de obra ou mostra cultural e curadoria, o servidor docente poderá computar, em sua carga horária semanal de trabalho, </a:t>
              </a:r>
              <a:r>
                <a:rPr lang="pt-BR" sz="1800">
                  <a:solidFill>
                    <a:srgbClr val="4472C4"/>
                  </a:solidFill>
                  <a:highlight>
                    <a:srgbClr val="FFFFFF"/>
                  </a:highlight>
                </a:rPr>
                <a:t>5 (cinco) pontos por produção cultural, limitada a 2 (duas) produções culturais.</a:t>
              </a:r>
              <a:endParaRPr sz="1800">
                <a:solidFill>
                  <a:schemeClr val="dk1"/>
                </a:solidFill>
              </a:endParaRPr>
            </a:p>
          </p:txBody>
        </p:sp>
      </p:grpSp>
      <p:grpSp>
        <p:nvGrpSpPr>
          <p:cNvPr id="9339" name="Google Shape;9339;p138"/>
          <p:cNvGrpSpPr/>
          <p:nvPr/>
        </p:nvGrpSpPr>
        <p:grpSpPr>
          <a:xfrm>
            <a:off x="154240" y="5249363"/>
            <a:ext cx="11880468" cy="736821"/>
            <a:chOff x="45776" y="3973141"/>
            <a:chExt cx="11880468" cy="736821"/>
          </a:xfrm>
        </p:grpSpPr>
        <p:sp>
          <p:nvSpPr>
            <p:cNvPr id="9340" name="Google Shape;9340;p13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341" name="Google Shape;9341;p138"/>
            <p:cNvSpPr txBox="1"/>
            <p:nvPr/>
          </p:nvSpPr>
          <p:spPr>
            <a:xfrm>
              <a:off x="1555844" y="4022062"/>
              <a:ext cx="10370400" cy="687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Ampliar o limite para duas produções culturais, frente às possibilidades de envolvimento do docente nessa atividade ao longo do semestre.</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15"/>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DO REGIME DE TRABALHO</a:t>
            </a:r>
            <a:endParaRPr/>
          </a:p>
        </p:txBody>
      </p:sp>
      <p:sp>
        <p:nvSpPr>
          <p:cNvPr id="978" name="Google Shape;978;p1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79" name="Google Shape;979;p1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80" name="Google Shape;980;p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81" name="Google Shape;981;p15"/>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82" name="Google Shape;982;p15"/>
          <p:cNvSpPr txBox="1"/>
          <p:nvPr/>
        </p:nvSpPr>
        <p:spPr>
          <a:xfrm>
            <a:off x="1580972" y="1944571"/>
            <a:ext cx="10370535" cy="40011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Título: Do Regime de Trabalho</a:t>
            </a:r>
            <a:endParaRPr b="0" sz="2000">
              <a:solidFill>
                <a:schemeClr val="dk1"/>
              </a:solidFill>
              <a:latin typeface="Calibri"/>
              <a:ea typeface="Calibri"/>
              <a:cs typeface="Calibri"/>
              <a:sym typeface="Calibri"/>
            </a:endParaRPr>
          </a:p>
        </p:txBody>
      </p:sp>
      <p:sp>
        <p:nvSpPr>
          <p:cNvPr id="983" name="Google Shape;983;p1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Alteração</a:t>
            </a:r>
            <a:r>
              <a:rPr b="1" lang="pt-BR" sz="2200">
                <a:solidFill>
                  <a:srgbClr val="0000FF"/>
                </a:solidFill>
                <a:latin typeface="Century"/>
                <a:ea typeface="Century"/>
                <a:cs typeface="Century"/>
                <a:sym typeface="Century"/>
              </a:rPr>
              <a:t> </a:t>
            </a:r>
            <a:endParaRPr sz="2200">
              <a:solidFill>
                <a:srgbClr val="0000FF"/>
              </a:solidFill>
              <a:latin typeface="Calibri"/>
              <a:ea typeface="Calibri"/>
              <a:cs typeface="Calibri"/>
              <a:sym typeface="Calibri"/>
            </a:endParaRPr>
          </a:p>
        </p:txBody>
      </p:sp>
      <p:sp>
        <p:nvSpPr>
          <p:cNvPr id="984" name="Google Shape;984;p1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985" name="Google Shape;985;p15"/>
          <p:cNvGrpSpPr/>
          <p:nvPr/>
        </p:nvGrpSpPr>
        <p:grpSpPr>
          <a:xfrm>
            <a:off x="70903" y="3876595"/>
            <a:ext cx="11880468" cy="467100"/>
            <a:chOff x="45776" y="3496079"/>
            <a:chExt cx="11880468" cy="467100"/>
          </a:xfrm>
        </p:grpSpPr>
        <p:sp>
          <p:nvSpPr>
            <p:cNvPr id="986" name="Google Shape;986;p15"/>
            <p:cNvSpPr txBox="1"/>
            <p:nvPr/>
          </p:nvSpPr>
          <p:spPr>
            <a:xfrm>
              <a:off x="45776" y="349607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87" name="Google Shape;987;p15"/>
            <p:cNvSpPr txBox="1"/>
            <p:nvPr/>
          </p:nvSpPr>
          <p:spPr>
            <a:xfrm>
              <a:off x="1555844" y="3545009"/>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Das atividades acadêmicas</a:t>
              </a:r>
              <a:endParaRPr sz="1800">
                <a:solidFill>
                  <a:srgbClr val="0000FF"/>
                </a:solidFill>
                <a:latin typeface="Calibri"/>
                <a:ea typeface="Calibri"/>
                <a:cs typeface="Calibri"/>
                <a:sym typeface="Calibri"/>
              </a:endParaRPr>
            </a:p>
          </p:txBody>
        </p:sp>
      </p:grpSp>
      <p:grpSp>
        <p:nvGrpSpPr>
          <p:cNvPr id="988" name="Google Shape;988;p15"/>
          <p:cNvGrpSpPr/>
          <p:nvPr/>
        </p:nvGrpSpPr>
        <p:grpSpPr>
          <a:xfrm>
            <a:off x="70903" y="5646513"/>
            <a:ext cx="11880603" cy="467175"/>
            <a:chOff x="45776" y="3973141"/>
            <a:chExt cx="11880603" cy="467175"/>
          </a:xfrm>
        </p:grpSpPr>
        <p:sp>
          <p:nvSpPr>
            <p:cNvPr id="989" name="Google Shape;989;p1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90" name="Google Shape;990;p15"/>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6" name="Shape 9346"/>
        <p:cNvGrpSpPr/>
        <p:nvPr/>
      </p:nvGrpSpPr>
      <p:grpSpPr>
        <a:xfrm>
          <a:off x="0" y="0"/>
          <a:ext cx="0" cy="0"/>
          <a:chOff x="0" y="0"/>
          <a:chExt cx="0" cy="0"/>
        </a:xfrm>
      </p:grpSpPr>
      <p:sp>
        <p:nvSpPr>
          <p:cNvPr id="9347" name="Google Shape;9347;g176c2708edc_0_31"/>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348" name="Google Shape;9348;g176c2708edc_0_3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349" name="Google Shape;9349;g176c2708edc_0_3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350" name="Google Shape;9350;g176c2708edc_0_3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351" name="Google Shape;9351;g176c2708edc_0_3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352" name="Google Shape;9352;g176c2708edc_0_3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353" name="Google Shape;9353;g176c2708edc_0_3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354" name="Google Shape;9354;g176c2708edc_0_31"/>
          <p:cNvSpPr txBox="1"/>
          <p:nvPr/>
        </p:nvSpPr>
        <p:spPr>
          <a:xfrm>
            <a:off x="5978604" y="1227650"/>
            <a:ext cx="3178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Cidade de Goiás</a:t>
            </a:r>
            <a:endParaRPr b="1" sz="2200">
              <a:solidFill>
                <a:schemeClr val="dk1"/>
              </a:solidFill>
              <a:latin typeface="Century"/>
              <a:ea typeface="Century"/>
              <a:cs typeface="Century"/>
              <a:sym typeface="Century"/>
            </a:endParaRPr>
          </a:p>
        </p:txBody>
      </p:sp>
      <p:grpSp>
        <p:nvGrpSpPr>
          <p:cNvPr id="9355" name="Google Shape;9355;g176c2708edc_0_31"/>
          <p:cNvGrpSpPr/>
          <p:nvPr/>
        </p:nvGrpSpPr>
        <p:grpSpPr>
          <a:xfrm>
            <a:off x="70903" y="3578466"/>
            <a:ext cx="11880468" cy="1006500"/>
            <a:chOff x="45776" y="3545009"/>
            <a:chExt cx="11880468" cy="1006500"/>
          </a:xfrm>
        </p:grpSpPr>
        <p:sp>
          <p:nvSpPr>
            <p:cNvPr id="9356" name="Google Shape;9356;g176c2708edc_0_3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357" name="Google Shape;9357;g176c2708edc_0_31"/>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Proposta: Retirada do trecho do artigo 46: “limitado a 1 (uma) produção cultural”. Proposta de redação: Na autoria de obra ou mostra cultural e curadoria, o servidor docente poderá computar, em sua carga horária semanal de trabalho, 2 (dois) pontos </a:t>
              </a:r>
              <a:r>
                <a:rPr lang="pt-BR" sz="1800">
                  <a:solidFill>
                    <a:srgbClr val="4472C4"/>
                  </a:solidFill>
                  <a:highlight>
                    <a:srgbClr val="FFFFFF"/>
                  </a:highlight>
                </a:rPr>
                <a:t>por produção cultural.</a:t>
              </a:r>
              <a:endParaRPr sz="1800">
                <a:solidFill>
                  <a:schemeClr val="dk1"/>
                </a:solidFill>
              </a:endParaRPr>
            </a:p>
          </p:txBody>
        </p:sp>
      </p:grpSp>
      <p:grpSp>
        <p:nvGrpSpPr>
          <p:cNvPr id="9358" name="Google Shape;9358;g176c2708edc_0_31"/>
          <p:cNvGrpSpPr/>
          <p:nvPr/>
        </p:nvGrpSpPr>
        <p:grpSpPr>
          <a:xfrm>
            <a:off x="154240" y="5249363"/>
            <a:ext cx="11880468" cy="1055421"/>
            <a:chOff x="45776" y="3973141"/>
            <a:chExt cx="11880468" cy="1055421"/>
          </a:xfrm>
        </p:grpSpPr>
        <p:sp>
          <p:nvSpPr>
            <p:cNvPr id="9359" name="Google Shape;9359;g176c2708edc_0_3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360" name="Google Shape;9360;g176c2708edc_0_31"/>
            <p:cNvSpPr txBox="1"/>
            <p:nvPr/>
          </p:nvSpPr>
          <p:spPr>
            <a:xfrm>
              <a:off x="1555844" y="4022062"/>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Essa limitação restringe o trabalho e desvaloriza o professor, pois pode ser que este, em determinado semestre, tenha mais de uma produção cultural. Aplicando a resolução vigente, o professor não teria a pontuação registrada na Planilha de Jornada de Trabalho.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5" name="Shape 9365"/>
        <p:cNvGrpSpPr/>
        <p:nvPr/>
      </p:nvGrpSpPr>
      <p:grpSpPr>
        <a:xfrm>
          <a:off x="0" y="0"/>
          <a:ext cx="0" cy="0"/>
          <a:chOff x="0" y="0"/>
          <a:chExt cx="0" cy="0"/>
        </a:xfrm>
      </p:grpSpPr>
      <p:sp>
        <p:nvSpPr>
          <p:cNvPr id="9366" name="Google Shape;9366;g176c2708edc_0_49"/>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367" name="Google Shape;9367;g176c2708edc_0_4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368" name="Google Shape;9368;g176c2708edc_0_4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369" name="Google Shape;9369;g176c2708edc_0_4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370" name="Google Shape;9370;g176c2708edc_0_4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371" name="Google Shape;9371;g176c2708edc_0_4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372" name="Google Shape;9372;g176c2708edc_0_4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373" name="Google Shape;9373;g176c2708edc_0_49"/>
          <p:cNvSpPr txBox="1"/>
          <p:nvPr/>
        </p:nvSpPr>
        <p:spPr>
          <a:xfrm>
            <a:off x="5978604" y="1227650"/>
            <a:ext cx="3178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Formosa</a:t>
            </a:r>
            <a:endParaRPr b="1" sz="2200">
              <a:solidFill>
                <a:schemeClr val="dk1"/>
              </a:solidFill>
              <a:latin typeface="Century"/>
              <a:ea typeface="Century"/>
              <a:cs typeface="Century"/>
              <a:sym typeface="Century"/>
            </a:endParaRPr>
          </a:p>
        </p:txBody>
      </p:sp>
      <p:grpSp>
        <p:nvGrpSpPr>
          <p:cNvPr id="9374" name="Google Shape;9374;g176c2708edc_0_49"/>
          <p:cNvGrpSpPr/>
          <p:nvPr/>
        </p:nvGrpSpPr>
        <p:grpSpPr>
          <a:xfrm>
            <a:off x="70903" y="3578466"/>
            <a:ext cx="11880468" cy="1006500"/>
            <a:chOff x="45776" y="3545009"/>
            <a:chExt cx="11880468" cy="1006500"/>
          </a:xfrm>
        </p:grpSpPr>
        <p:sp>
          <p:nvSpPr>
            <p:cNvPr id="9375" name="Google Shape;9375;g176c2708edc_0_4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376" name="Google Shape;9376;g176c2708edc_0_49"/>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Na autoria de obra ou mostra cultural e curadoria, o servidor docente poderá computar, em sua carga horária semanal de trabalho, 2 (dois) pontos por produção cultural,</a:t>
              </a:r>
              <a:r>
                <a:rPr lang="pt-BR" sz="1800">
                  <a:solidFill>
                    <a:srgbClr val="4472C4"/>
                  </a:solidFill>
                  <a:highlight>
                    <a:srgbClr val="FFFFFF"/>
                  </a:highlight>
                </a:rPr>
                <a:t> limitada a 3 (três) produção cultural.</a:t>
              </a:r>
              <a:endParaRPr sz="1800">
                <a:solidFill>
                  <a:schemeClr val="dk1"/>
                </a:solidFill>
              </a:endParaRPr>
            </a:p>
          </p:txBody>
        </p:sp>
      </p:grpSp>
      <p:grpSp>
        <p:nvGrpSpPr>
          <p:cNvPr id="9377" name="Google Shape;9377;g176c2708edc_0_49"/>
          <p:cNvGrpSpPr/>
          <p:nvPr/>
        </p:nvGrpSpPr>
        <p:grpSpPr>
          <a:xfrm>
            <a:off x="154240" y="5249363"/>
            <a:ext cx="11880468" cy="467100"/>
            <a:chOff x="45776" y="3973141"/>
            <a:chExt cx="11880468" cy="467100"/>
          </a:xfrm>
        </p:grpSpPr>
        <p:sp>
          <p:nvSpPr>
            <p:cNvPr id="9378" name="Google Shape;9378;g176c2708edc_0_4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379" name="Google Shape;9379;g176c2708edc_0_4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Ampliar a limitação do trabalho docente.</a:t>
              </a:r>
              <a:endParaRPr sz="1800">
                <a:solidFill>
                  <a:schemeClr val="dk1"/>
                </a:solidFill>
              </a:endParaRPr>
            </a:p>
          </p:txBody>
        </p:sp>
      </p:grpSp>
      <p:sp>
        <p:nvSpPr>
          <p:cNvPr id="9380" name="Google Shape;9380;g176c2708edc_0_49"/>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100">
                <a:solidFill>
                  <a:schemeClr val="dk2"/>
                </a:solidFill>
                <a:highlight>
                  <a:srgbClr val="FFFFFF"/>
                </a:highlight>
              </a:rPr>
              <a:t>Ampliar a limitação do trabalho docente.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5" name="Shape 9385"/>
        <p:cNvGrpSpPr/>
        <p:nvPr/>
      </p:nvGrpSpPr>
      <p:grpSpPr>
        <a:xfrm>
          <a:off x="0" y="0"/>
          <a:ext cx="0" cy="0"/>
          <a:chOff x="0" y="0"/>
          <a:chExt cx="0" cy="0"/>
        </a:xfrm>
      </p:grpSpPr>
      <p:sp>
        <p:nvSpPr>
          <p:cNvPr id="9386" name="Google Shape;9386;g176c2708edc_0_69"/>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387" name="Google Shape;9387;g176c2708edc_0_6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388" name="Google Shape;9388;g176c2708edc_0_6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389" name="Google Shape;9389;g176c2708edc_0_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390" name="Google Shape;9390;g176c2708edc_0_6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391" name="Google Shape;9391;g176c2708edc_0_6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392" name="Google Shape;9392;g176c2708edc_0_6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393" name="Google Shape;9393;g176c2708edc_0_69"/>
          <p:cNvSpPr txBox="1"/>
          <p:nvPr/>
        </p:nvSpPr>
        <p:spPr>
          <a:xfrm>
            <a:off x="5978604" y="1227650"/>
            <a:ext cx="3178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Inhumas</a:t>
            </a:r>
            <a:endParaRPr b="1" sz="2200">
              <a:solidFill>
                <a:schemeClr val="dk1"/>
              </a:solidFill>
              <a:latin typeface="Century"/>
              <a:ea typeface="Century"/>
              <a:cs typeface="Century"/>
              <a:sym typeface="Century"/>
            </a:endParaRPr>
          </a:p>
        </p:txBody>
      </p:sp>
      <p:grpSp>
        <p:nvGrpSpPr>
          <p:cNvPr id="9394" name="Google Shape;9394;g176c2708edc_0_69"/>
          <p:cNvGrpSpPr/>
          <p:nvPr/>
        </p:nvGrpSpPr>
        <p:grpSpPr>
          <a:xfrm>
            <a:off x="70903" y="3578466"/>
            <a:ext cx="11880468" cy="1006500"/>
            <a:chOff x="45776" y="3545009"/>
            <a:chExt cx="11880468" cy="1006500"/>
          </a:xfrm>
        </p:grpSpPr>
        <p:sp>
          <p:nvSpPr>
            <p:cNvPr id="9395" name="Google Shape;9395;g176c2708edc_0_6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396" name="Google Shape;9396;g176c2708edc_0_69"/>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Art. 46. Na autoria de obra ou mostra cultural e curadoria , o servidor docente poderá computar, em sua carga horária semanal de trabalho, 2 (dois) pontos por produção cultural, </a:t>
              </a:r>
              <a:r>
                <a:rPr lang="pt-BR" sz="1800">
                  <a:solidFill>
                    <a:srgbClr val="4472C4"/>
                  </a:solidFill>
                  <a:highlight>
                    <a:srgbClr val="FFFFFF"/>
                  </a:highlight>
                </a:rPr>
                <a:t>limitada a 2 (dois) produções culturais.</a:t>
              </a:r>
              <a:endParaRPr sz="1800">
                <a:solidFill>
                  <a:schemeClr val="dk1"/>
                </a:solidFill>
              </a:endParaRPr>
            </a:p>
          </p:txBody>
        </p:sp>
      </p:grpSp>
      <p:grpSp>
        <p:nvGrpSpPr>
          <p:cNvPr id="9397" name="Google Shape;9397;g176c2708edc_0_69"/>
          <p:cNvGrpSpPr/>
          <p:nvPr/>
        </p:nvGrpSpPr>
        <p:grpSpPr>
          <a:xfrm>
            <a:off x="154240" y="5249363"/>
            <a:ext cx="11880468" cy="467100"/>
            <a:chOff x="45776" y="3973141"/>
            <a:chExt cx="11880468" cy="467100"/>
          </a:xfrm>
        </p:grpSpPr>
        <p:sp>
          <p:nvSpPr>
            <p:cNvPr id="9398" name="Google Shape;9398;g176c2708edc_0_6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399" name="Google Shape;9399;g176c2708edc_0_6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Adequação da pontuação à quantidade de atividade.</a:t>
              </a:r>
              <a:endParaRPr sz="1800">
                <a:solidFill>
                  <a:schemeClr val="dk1"/>
                </a:solidFill>
              </a:endParaRPr>
            </a:p>
          </p:txBody>
        </p:sp>
      </p:grpSp>
      <p:sp>
        <p:nvSpPr>
          <p:cNvPr id="9400" name="Google Shape;9400;g176c2708edc_0_69"/>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100">
                <a:solidFill>
                  <a:schemeClr val="dk2"/>
                </a:solidFill>
                <a:highlight>
                  <a:srgbClr val="FFFFFF"/>
                </a:highlight>
              </a:rPr>
              <a:t>Ampliar a limitação do trabalho docente.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5" name="Shape 9405"/>
        <p:cNvGrpSpPr/>
        <p:nvPr/>
      </p:nvGrpSpPr>
      <p:grpSpPr>
        <a:xfrm>
          <a:off x="0" y="0"/>
          <a:ext cx="0" cy="0"/>
          <a:chOff x="0" y="0"/>
          <a:chExt cx="0" cy="0"/>
        </a:xfrm>
      </p:grpSpPr>
      <p:sp>
        <p:nvSpPr>
          <p:cNvPr id="9406" name="Google Shape;9406;g176c2708edc_0_88"/>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407" name="Google Shape;9407;g176c2708edc_0_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408" name="Google Shape;9408;g176c2708edc_0_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409" name="Google Shape;9409;g176c2708edc_0_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410" name="Google Shape;9410;g176c2708edc_0_8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411" name="Google Shape;9411;g176c2708edc_0_8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412" name="Google Shape;9412;g176c2708edc_0_8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413" name="Google Shape;9413;g176c2708edc_0_88"/>
          <p:cNvSpPr txBox="1"/>
          <p:nvPr/>
        </p:nvSpPr>
        <p:spPr>
          <a:xfrm>
            <a:off x="5978604" y="1227650"/>
            <a:ext cx="3178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Itumbiara</a:t>
            </a:r>
            <a:endParaRPr b="1" sz="2200">
              <a:solidFill>
                <a:schemeClr val="dk1"/>
              </a:solidFill>
              <a:latin typeface="Century"/>
              <a:ea typeface="Century"/>
              <a:cs typeface="Century"/>
              <a:sym typeface="Century"/>
            </a:endParaRPr>
          </a:p>
        </p:txBody>
      </p:sp>
      <p:grpSp>
        <p:nvGrpSpPr>
          <p:cNvPr id="9414" name="Google Shape;9414;g176c2708edc_0_88"/>
          <p:cNvGrpSpPr/>
          <p:nvPr/>
        </p:nvGrpSpPr>
        <p:grpSpPr>
          <a:xfrm>
            <a:off x="70903" y="3578466"/>
            <a:ext cx="11880468" cy="895232"/>
            <a:chOff x="45776" y="3545009"/>
            <a:chExt cx="11880468" cy="895232"/>
          </a:xfrm>
        </p:grpSpPr>
        <p:sp>
          <p:nvSpPr>
            <p:cNvPr id="9415" name="Google Shape;9415;g176c2708edc_0_8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416" name="Google Shape;9416;g176c2708edc_0_88"/>
            <p:cNvSpPr txBox="1"/>
            <p:nvPr/>
          </p:nvSpPr>
          <p:spPr>
            <a:xfrm>
              <a:off x="1555844" y="3545009"/>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PROPOSTA 1 Alteração Proposta coletiva: Alterar: </a:t>
              </a:r>
              <a:r>
                <a:rPr lang="pt-BR" sz="1800">
                  <a:solidFill>
                    <a:srgbClr val="4472C4"/>
                  </a:solidFill>
                  <a:highlight>
                    <a:srgbClr val="FFFFFF"/>
                  </a:highlight>
                </a:rPr>
                <a:t>retirar a última parte: ..., limitada a 1 (uma) produção cultural.</a:t>
              </a:r>
              <a:endParaRPr sz="1800">
                <a:solidFill>
                  <a:schemeClr val="dk1"/>
                </a:solidFill>
              </a:endParaRPr>
            </a:p>
          </p:txBody>
        </p:sp>
      </p:grpSp>
      <p:grpSp>
        <p:nvGrpSpPr>
          <p:cNvPr id="9417" name="Google Shape;9417;g176c2708edc_0_88"/>
          <p:cNvGrpSpPr/>
          <p:nvPr/>
        </p:nvGrpSpPr>
        <p:grpSpPr>
          <a:xfrm>
            <a:off x="154240" y="5249363"/>
            <a:ext cx="11880468" cy="467100"/>
            <a:chOff x="45776" y="3973141"/>
            <a:chExt cx="11880468" cy="467100"/>
          </a:xfrm>
        </p:grpSpPr>
        <p:sp>
          <p:nvSpPr>
            <p:cNvPr id="9418" name="Google Shape;9418;g176c2708edc_0_8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419" name="Google Shape;9419;g176c2708edc_0_8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 O limite de produções culturais não é incentivo ao trabalho docente e não tem justificativa.</a:t>
              </a:r>
              <a:endParaRPr sz="1800">
                <a:solidFill>
                  <a:schemeClr val="dk1"/>
                </a:solidFill>
              </a:endParaRPr>
            </a:p>
          </p:txBody>
        </p:sp>
      </p:grpSp>
      <p:sp>
        <p:nvSpPr>
          <p:cNvPr id="9420" name="Google Shape;9420;g176c2708edc_0_88"/>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100">
                <a:solidFill>
                  <a:schemeClr val="dk2"/>
                </a:solidFill>
                <a:highlight>
                  <a:srgbClr val="FFFFFF"/>
                </a:highlight>
              </a:rPr>
              <a:t>Ampliar a limitação do trabalho docente.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5" name="Shape 9425"/>
        <p:cNvGrpSpPr/>
        <p:nvPr/>
      </p:nvGrpSpPr>
      <p:grpSpPr>
        <a:xfrm>
          <a:off x="0" y="0"/>
          <a:ext cx="0" cy="0"/>
          <a:chOff x="0" y="0"/>
          <a:chExt cx="0" cy="0"/>
        </a:xfrm>
      </p:grpSpPr>
      <p:sp>
        <p:nvSpPr>
          <p:cNvPr id="9426" name="Google Shape;9426;p139"/>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427" name="Google Shape;9427;p13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428" name="Google Shape;9428;p13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429" name="Google Shape;9429;p1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430" name="Google Shape;9430;p13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431" name="Google Shape;9431;p139"/>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432" name="Google Shape;9432;p13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433" name="Google Shape;9433;p13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Jataí</a:t>
            </a:r>
            <a:endParaRPr b="1" sz="2200">
              <a:solidFill>
                <a:schemeClr val="dk1"/>
              </a:solidFill>
              <a:latin typeface="Century"/>
              <a:ea typeface="Century"/>
              <a:cs typeface="Century"/>
              <a:sym typeface="Century"/>
            </a:endParaRPr>
          </a:p>
        </p:txBody>
      </p:sp>
      <p:grpSp>
        <p:nvGrpSpPr>
          <p:cNvPr id="9434" name="Google Shape;9434;p139"/>
          <p:cNvGrpSpPr/>
          <p:nvPr/>
        </p:nvGrpSpPr>
        <p:grpSpPr>
          <a:xfrm>
            <a:off x="221528" y="3037975"/>
            <a:ext cx="11729997" cy="2290200"/>
            <a:chOff x="196401" y="2425443"/>
            <a:chExt cx="11729997" cy="2290200"/>
          </a:xfrm>
        </p:grpSpPr>
        <p:sp>
          <p:nvSpPr>
            <p:cNvPr id="9435" name="Google Shape;9435;p139"/>
            <p:cNvSpPr txBox="1"/>
            <p:nvPr/>
          </p:nvSpPr>
          <p:spPr>
            <a:xfrm>
              <a:off x="196401" y="265505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436" name="Google Shape;9436;p139"/>
            <p:cNvSpPr txBox="1"/>
            <p:nvPr/>
          </p:nvSpPr>
          <p:spPr>
            <a:xfrm>
              <a:off x="1706598" y="2425443"/>
              <a:ext cx="10219800" cy="2290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a:solidFill>
                    <a:srgbClr val="0000FF"/>
                  </a:solidFill>
                  <a:highlight>
                    <a:srgbClr val="FFFFFF"/>
                  </a:highlight>
                </a:rPr>
                <a:t>Artigo 41 Inciso VI: - Registro de patente ou registro de software. Artigo. Para registro de patente ou software, o servidor docente poderá computar, em sua carga horária semanal de trabalho, 4 (quatro) pontos. Artigo 41 Inciso VII: Publicação de artigos em anais de congresso. Artigo. Para publicação de artigos em anais de congresso, o servidor docente poderá computar, em sua carga horária semanal de trabalho, 1 (um) ponto. Artigo 41 Inciso VIII: Publicação de artigos em revistas especializadas, com Qualis C ou D. Artigo. Para publicação de artigos em revistas especializadas, com Qualis C ou D, o servidor docente poderá computar, em sua carga horária semanal de trabalho, 1 (um) ponto. Artigo. Para a apresentação de Palestra em evento técnico-científico-cultural externo, o servidor docente poderá computar, em sua carga horária semanal de trabalho, 2 (dois) pontos por evento. Artigo. Para participação em mesa redonda em evento técnico-científico-cultural externo, o servidor docente poderá computar, em sua carga horária semanal de trabalho, 3 (três) pontos por evento.</a:t>
              </a:r>
              <a:endParaRPr>
                <a:solidFill>
                  <a:schemeClr val="dk1"/>
                </a:solidFill>
              </a:endParaRPr>
            </a:p>
          </p:txBody>
        </p:sp>
      </p:grpSp>
      <p:grpSp>
        <p:nvGrpSpPr>
          <p:cNvPr id="9437" name="Google Shape;9437;p139"/>
          <p:cNvGrpSpPr/>
          <p:nvPr/>
        </p:nvGrpSpPr>
        <p:grpSpPr>
          <a:xfrm>
            <a:off x="55840" y="5635275"/>
            <a:ext cx="11865556" cy="810983"/>
            <a:chOff x="30714" y="3961904"/>
            <a:chExt cx="11865556" cy="810983"/>
          </a:xfrm>
        </p:grpSpPr>
        <p:sp>
          <p:nvSpPr>
            <p:cNvPr id="9438" name="Google Shape;9438;p139"/>
            <p:cNvSpPr txBox="1"/>
            <p:nvPr/>
          </p:nvSpPr>
          <p:spPr>
            <a:xfrm>
              <a:off x="30714" y="396190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439" name="Google Shape;9439;p139"/>
            <p:cNvSpPr txBox="1"/>
            <p:nvPr/>
          </p:nvSpPr>
          <p:spPr>
            <a:xfrm>
              <a:off x="1525869" y="3969487"/>
              <a:ext cx="10370400" cy="80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a:solidFill>
                    <a:schemeClr val="dk2"/>
                  </a:solidFill>
                  <a:highlight>
                    <a:srgbClr val="FFFFFF"/>
                  </a:highlight>
                </a:rPr>
                <a:t>Sugestão nº 1: Incentivar o desenvolvimento e o registro de autoria de patentes e softwares em todas as áreas. Incentivar a divulgação de pesquisas realizadas no âmbito da graduação. Incentivar publicações nas revistas do IFG e assim ganharmos mais visibilidade nas bases de pesquisa SUCUPIRA, SCOPUS, WEB OF SCIENCE</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4" name="Shape 9444"/>
        <p:cNvGrpSpPr/>
        <p:nvPr/>
      </p:nvGrpSpPr>
      <p:grpSpPr>
        <a:xfrm>
          <a:off x="0" y="0"/>
          <a:ext cx="0" cy="0"/>
          <a:chOff x="0" y="0"/>
          <a:chExt cx="0" cy="0"/>
        </a:xfrm>
      </p:grpSpPr>
      <p:sp>
        <p:nvSpPr>
          <p:cNvPr id="9445" name="Google Shape;9445;g176c2708edc_0_107"/>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446" name="Google Shape;9446;g176c2708edc_0_10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447" name="Google Shape;9447;g176c2708edc_0_10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448" name="Google Shape;9448;g176c2708edc_0_10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449" name="Google Shape;9449;g176c2708edc_0_10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450" name="Google Shape;9450;g176c2708edc_0_10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451" name="Google Shape;9451;g176c2708edc_0_10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452" name="Google Shape;9452;g176c2708edc_0_107"/>
          <p:cNvSpPr txBox="1"/>
          <p:nvPr/>
        </p:nvSpPr>
        <p:spPr>
          <a:xfrm>
            <a:off x="6289876" y="1305000"/>
            <a:ext cx="2285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Goiânia DAA I</a:t>
            </a:r>
            <a:endParaRPr b="1" sz="2200">
              <a:solidFill>
                <a:schemeClr val="dk1"/>
              </a:solidFill>
              <a:latin typeface="Century"/>
              <a:ea typeface="Century"/>
              <a:cs typeface="Century"/>
              <a:sym typeface="Century"/>
            </a:endParaRPr>
          </a:p>
        </p:txBody>
      </p:sp>
      <p:grpSp>
        <p:nvGrpSpPr>
          <p:cNvPr id="9453" name="Google Shape;9453;g176c2708edc_0_107"/>
          <p:cNvGrpSpPr/>
          <p:nvPr/>
        </p:nvGrpSpPr>
        <p:grpSpPr>
          <a:xfrm>
            <a:off x="221528" y="3037975"/>
            <a:ext cx="11729997" cy="1962600"/>
            <a:chOff x="196401" y="2425443"/>
            <a:chExt cx="11729997" cy="1962600"/>
          </a:xfrm>
        </p:grpSpPr>
        <p:sp>
          <p:nvSpPr>
            <p:cNvPr id="9454" name="Google Shape;9454;g176c2708edc_0_107"/>
            <p:cNvSpPr txBox="1"/>
            <p:nvPr/>
          </p:nvSpPr>
          <p:spPr>
            <a:xfrm>
              <a:off x="196401" y="26550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455" name="Google Shape;9455;g176c2708edc_0_107"/>
            <p:cNvSpPr txBox="1"/>
            <p:nvPr/>
          </p:nvSpPr>
          <p:spPr>
            <a:xfrm>
              <a:off x="1706598" y="2425443"/>
              <a:ext cx="10219800" cy="1962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rgbClr val="0000FF"/>
                  </a:solidFill>
                  <a:highlight>
                    <a:srgbClr val="FFFFFF"/>
                  </a:highlight>
                </a:rPr>
                <a:t>Texto sugerido para inclusão: limitado a 3 (três) eventos. - Inclusão e supressão no art. 47 Texto sugerido para alteração: IV. Estágio de Pós-doc Texto sugerido para supressão: SI O A pontuação destinada às ações previstas nos incisos deste artigo será atribuída ao servidor docente uma única vez para cada modalidade de curso. S20 O servidor docente somente poderá ter computada, em sua carga horária semanal de trabalho, a pontuação prevista para cada curso, caso ainda não tenha a titulação pretendida.</a:t>
              </a:r>
              <a:endParaRPr sz="1800">
                <a:solidFill>
                  <a:schemeClr val="dk1"/>
                </a:solidFill>
              </a:endParaRPr>
            </a:p>
          </p:txBody>
        </p:sp>
      </p:grpSp>
      <p:grpSp>
        <p:nvGrpSpPr>
          <p:cNvPr id="9456" name="Google Shape;9456;g176c2708edc_0_107"/>
          <p:cNvGrpSpPr/>
          <p:nvPr/>
        </p:nvGrpSpPr>
        <p:grpSpPr>
          <a:xfrm>
            <a:off x="55840" y="5635276"/>
            <a:ext cx="11865556" cy="467100"/>
            <a:chOff x="30714" y="3961904"/>
            <a:chExt cx="11865556" cy="467100"/>
          </a:xfrm>
        </p:grpSpPr>
        <p:sp>
          <p:nvSpPr>
            <p:cNvPr id="9457" name="Google Shape;9457;g176c2708edc_0_107"/>
            <p:cNvSpPr txBox="1"/>
            <p:nvPr/>
          </p:nvSpPr>
          <p:spPr>
            <a:xfrm>
              <a:off x="30714" y="396190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458" name="Google Shape;9458;g176c2708edc_0_107"/>
            <p:cNvSpPr txBox="1"/>
            <p:nvPr/>
          </p:nvSpPr>
          <p:spPr>
            <a:xfrm>
              <a:off x="1525869" y="3969487"/>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3" name="Shape 9463"/>
        <p:cNvGrpSpPr/>
        <p:nvPr/>
      </p:nvGrpSpPr>
      <p:grpSpPr>
        <a:xfrm>
          <a:off x="0" y="0"/>
          <a:ext cx="0" cy="0"/>
          <a:chOff x="0" y="0"/>
          <a:chExt cx="0" cy="0"/>
        </a:xfrm>
      </p:grpSpPr>
      <p:sp>
        <p:nvSpPr>
          <p:cNvPr id="9464" name="Google Shape;9464;g176c2708edc_0_125"/>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465" name="Google Shape;9465;g176c2708edc_0_12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466" name="Google Shape;9466;g176c2708edc_0_12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467" name="Google Shape;9467;g176c2708edc_0_12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468" name="Google Shape;9468;g176c2708edc_0_12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469" name="Google Shape;9469;g176c2708edc_0_12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Na autoria de obra ou mostra cultural e curadoria, o servidor docente poderá computar, em sua carga horária semanal de trabalho, 2 (dois) pontos por produção cultural, limitada a 1 (uma) produção cultural. </a:t>
            </a:r>
            <a:endParaRPr/>
          </a:p>
        </p:txBody>
      </p:sp>
      <p:sp>
        <p:nvSpPr>
          <p:cNvPr id="9470" name="Google Shape;9470;g176c2708edc_0_12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471" name="Google Shape;9471;g176c2708edc_0_125"/>
          <p:cNvSpPr txBox="1"/>
          <p:nvPr/>
        </p:nvSpPr>
        <p:spPr>
          <a:xfrm>
            <a:off x="6289876" y="1305000"/>
            <a:ext cx="2285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Goiânia DAA II</a:t>
            </a:r>
            <a:endParaRPr b="1" sz="2200">
              <a:solidFill>
                <a:schemeClr val="dk1"/>
              </a:solidFill>
              <a:latin typeface="Century"/>
              <a:ea typeface="Century"/>
              <a:cs typeface="Century"/>
              <a:sym typeface="Century"/>
            </a:endParaRPr>
          </a:p>
        </p:txBody>
      </p:sp>
      <p:grpSp>
        <p:nvGrpSpPr>
          <p:cNvPr id="9472" name="Google Shape;9472;g176c2708edc_0_125"/>
          <p:cNvGrpSpPr/>
          <p:nvPr/>
        </p:nvGrpSpPr>
        <p:grpSpPr>
          <a:xfrm>
            <a:off x="221528" y="3037975"/>
            <a:ext cx="11729997" cy="1794600"/>
            <a:chOff x="196401" y="2425443"/>
            <a:chExt cx="11729997" cy="1794600"/>
          </a:xfrm>
        </p:grpSpPr>
        <p:sp>
          <p:nvSpPr>
            <p:cNvPr id="9473" name="Google Shape;9473;g176c2708edc_0_125"/>
            <p:cNvSpPr txBox="1"/>
            <p:nvPr/>
          </p:nvSpPr>
          <p:spPr>
            <a:xfrm>
              <a:off x="196401" y="26550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474" name="Google Shape;9474;g176c2708edc_0_125"/>
            <p:cNvSpPr txBox="1"/>
            <p:nvPr/>
          </p:nvSpPr>
          <p:spPr>
            <a:xfrm>
              <a:off x="1706598" y="2425443"/>
              <a:ext cx="10219800" cy="179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Incluir os artigos: </a:t>
              </a:r>
              <a:r>
                <a:rPr lang="pt-BR">
                  <a:solidFill>
                    <a:srgbClr val="0000FF"/>
                  </a:solidFill>
                  <a:highlight>
                    <a:srgbClr val="FFFFFF"/>
                  </a:highlight>
                </a:rPr>
                <a:t>Art. 46a. Na produção, registro ou apresentação em áudio ou áudiovisual, o docente poderá computar, em sua carga horária semanal de trabalho, 8 (oito), limitada a 1 (uma) produção, registro ou apresentação em áudio ou áudiovisual. Art. 46b. Para realização de tradução, o docente poderá computar, em sua carga horária semanal de trabalho, 2 (dois) pontos por tradução, limitada a 4 (quatro) traduções. Art. 46c. Para realização de interpretação de linguagem de sinais em eventos, o docente poderá computar, em sua carga horária semanal de trabalho, 2 (dois) pontos por evento, limitada a 4 (quatro) eventos. Art. 46d. Para organização, produção de festivais e eventos, o docente poderá computar, em sua carga horária semanal de trabalho, 4 (quatro) pontos por evento, limitada a 2 (duas) organizações/produções.</a:t>
              </a:r>
              <a:endParaRPr>
                <a:solidFill>
                  <a:schemeClr val="dk1"/>
                </a:solidFill>
              </a:endParaRPr>
            </a:p>
          </p:txBody>
        </p:sp>
      </p:grpSp>
      <p:grpSp>
        <p:nvGrpSpPr>
          <p:cNvPr id="9475" name="Google Shape;9475;g176c2708edc_0_125"/>
          <p:cNvGrpSpPr/>
          <p:nvPr/>
        </p:nvGrpSpPr>
        <p:grpSpPr>
          <a:xfrm>
            <a:off x="55840" y="5635276"/>
            <a:ext cx="11865556" cy="467100"/>
            <a:chOff x="30714" y="3961904"/>
            <a:chExt cx="11865556" cy="467100"/>
          </a:xfrm>
        </p:grpSpPr>
        <p:sp>
          <p:nvSpPr>
            <p:cNvPr id="9476" name="Google Shape;9476;g176c2708edc_0_125"/>
            <p:cNvSpPr txBox="1"/>
            <p:nvPr/>
          </p:nvSpPr>
          <p:spPr>
            <a:xfrm>
              <a:off x="30714" y="396190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477" name="Google Shape;9477;g176c2708edc_0_125"/>
            <p:cNvSpPr txBox="1"/>
            <p:nvPr/>
          </p:nvSpPr>
          <p:spPr>
            <a:xfrm>
              <a:off x="1525869" y="3969487"/>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2" name="Shape 9482"/>
        <p:cNvGrpSpPr/>
        <p:nvPr/>
      </p:nvGrpSpPr>
      <p:grpSpPr>
        <a:xfrm>
          <a:off x="0" y="0"/>
          <a:ext cx="0" cy="0"/>
          <a:chOff x="0" y="0"/>
          <a:chExt cx="0" cy="0"/>
        </a:xfrm>
      </p:grpSpPr>
      <p:sp>
        <p:nvSpPr>
          <p:cNvPr id="9483" name="Google Shape;9483;p140"/>
          <p:cNvSpPr txBox="1"/>
          <p:nvPr>
            <p:ph type="title"/>
          </p:nvPr>
        </p:nvSpPr>
        <p:spPr>
          <a:xfrm>
            <a:off x="1123950" y="494563"/>
            <a:ext cx="8720920"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484" name="Google Shape;9484;p14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485" name="Google Shape;9485;p14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486" name="Google Shape;9486;p14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487" name="Google Shape;9487;p14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488" name="Google Shape;9488;p140"/>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______-</a:t>
            </a:r>
            <a:endParaRPr/>
          </a:p>
        </p:txBody>
      </p:sp>
      <p:sp>
        <p:nvSpPr>
          <p:cNvPr id="9489" name="Google Shape;9489;p14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490" name="Google Shape;9490;p14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III</a:t>
            </a:r>
            <a:endParaRPr b="1" sz="2200">
              <a:solidFill>
                <a:schemeClr val="dk1"/>
              </a:solidFill>
              <a:latin typeface="Calibri"/>
              <a:ea typeface="Calibri"/>
              <a:cs typeface="Calibri"/>
              <a:sym typeface="Calibri"/>
            </a:endParaRPr>
          </a:p>
        </p:txBody>
      </p:sp>
      <p:grpSp>
        <p:nvGrpSpPr>
          <p:cNvPr id="9491" name="Google Shape;9491;p140"/>
          <p:cNvGrpSpPr/>
          <p:nvPr/>
        </p:nvGrpSpPr>
        <p:grpSpPr>
          <a:xfrm>
            <a:off x="55915" y="3205741"/>
            <a:ext cx="11880531" cy="1847100"/>
            <a:chOff x="30789" y="2593209"/>
            <a:chExt cx="11880531" cy="1847100"/>
          </a:xfrm>
        </p:grpSpPr>
        <p:sp>
          <p:nvSpPr>
            <p:cNvPr id="9492" name="Google Shape;9492;p140"/>
            <p:cNvSpPr txBox="1"/>
            <p:nvPr/>
          </p:nvSpPr>
          <p:spPr>
            <a:xfrm>
              <a:off x="30789" y="31417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493" name="Google Shape;9493;p140"/>
            <p:cNvSpPr txBox="1"/>
            <p:nvPr/>
          </p:nvSpPr>
          <p:spPr>
            <a:xfrm>
              <a:off x="1540919" y="2593209"/>
              <a:ext cx="10370400" cy="184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lang="pt-BR" sz="1900">
                  <a:solidFill>
                    <a:schemeClr val="dk2"/>
                  </a:solidFill>
                </a:rPr>
                <a:t> </a:t>
              </a:r>
              <a:r>
                <a:rPr lang="pt-BR" sz="1900">
                  <a:solidFill>
                    <a:schemeClr val="dk1"/>
                  </a:solidFill>
                </a:rPr>
                <a:t>Para a organização de livro diretamente relacionado à sua área de atuação e com Corpo Editorial, o servidor docente poderá computar, em sua carga horária semanal de trabalho, 6 (seis) pontos por livro, limitado a 1 (um) livro. </a:t>
              </a:r>
              <a:endParaRPr sz="1900">
                <a:solidFill>
                  <a:schemeClr val="dk1"/>
                </a:solidFill>
              </a:endParaRPr>
            </a:p>
            <a:p>
              <a:pPr indent="452603" lvl="0" marL="97853" rtl="0" algn="just">
                <a:spcBef>
                  <a:spcPts val="0"/>
                </a:spcBef>
                <a:spcAft>
                  <a:spcPts val="0"/>
                </a:spcAft>
                <a:buClr>
                  <a:schemeClr val="dk2"/>
                </a:buClr>
                <a:buFont typeface="Arial"/>
                <a:buNone/>
              </a:pPr>
              <a:r>
                <a:rPr lang="pt-BR" sz="1900">
                  <a:solidFill>
                    <a:schemeClr val="dk1"/>
                  </a:solidFill>
                </a:rPr>
                <a:t>Parágrafo único. Caso o livro contenha mais de um organizador, poderá ser destinado a ele até 16 (dezesseis) pontos para serem distribuídos aos organizadores, observando a limitação de 6 (seis) pontos por organizadores.</a:t>
              </a:r>
              <a:endParaRPr b="1" sz="2700">
                <a:solidFill>
                  <a:schemeClr val="dk1"/>
                </a:solidFill>
                <a:latin typeface="Calibri"/>
                <a:ea typeface="Calibri"/>
                <a:cs typeface="Calibri"/>
                <a:sym typeface="Calibri"/>
              </a:endParaRPr>
            </a:p>
          </p:txBody>
        </p:sp>
      </p:grpSp>
      <p:grpSp>
        <p:nvGrpSpPr>
          <p:cNvPr id="9494" name="Google Shape;9494;p140"/>
          <p:cNvGrpSpPr/>
          <p:nvPr/>
        </p:nvGrpSpPr>
        <p:grpSpPr>
          <a:xfrm>
            <a:off x="70903" y="5646513"/>
            <a:ext cx="11880603" cy="467175"/>
            <a:chOff x="45776" y="3973141"/>
            <a:chExt cx="11880603" cy="467175"/>
          </a:xfrm>
        </p:grpSpPr>
        <p:sp>
          <p:nvSpPr>
            <p:cNvPr id="9495" name="Google Shape;9495;p14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496" name="Google Shape;9496;p140"/>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Inserir este parágrafo após artigo 42 da resolução atual</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1" name="Shape 9501"/>
        <p:cNvGrpSpPr/>
        <p:nvPr/>
      </p:nvGrpSpPr>
      <p:grpSpPr>
        <a:xfrm>
          <a:off x="0" y="0"/>
          <a:ext cx="0" cy="0"/>
          <a:chOff x="0" y="0"/>
          <a:chExt cx="0" cy="0"/>
        </a:xfrm>
      </p:grpSpPr>
      <p:sp>
        <p:nvSpPr>
          <p:cNvPr id="9502" name="Google Shape;9502;g17135564b17_0_312"/>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503" name="Google Shape;9503;g17135564b17_0_31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504" name="Google Shape;9504;g17135564b17_0_31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505" name="Google Shape;9505;g17135564b17_0_31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506" name="Google Shape;9506;g17135564b17_0_31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507" name="Google Shape;9507;g17135564b17_0_312"/>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a:t>
            </a:r>
            <a:endParaRPr/>
          </a:p>
        </p:txBody>
      </p:sp>
      <p:sp>
        <p:nvSpPr>
          <p:cNvPr id="9508" name="Google Shape;9508;g17135564b17_0_31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509" name="Google Shape;9509;g17135564b17_0_31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Anápolis</a:t>
            </a:r>
            <a:endParaRPr b="1" sz="2200">
              <a:solidFill>
                <a:schemeClr val="dk1"/>
              </a:solidFill>
              <a:latin typeface="Calibri"/>
              <a:ea typeface="Calibri"/>
              <a:cs typeface="Calibri"/>
              <a:sym typeface="Calibri"/>
            </a:endParaRPr>
          </a:p>
        </p:txBody>
      </p:sp>
      <p:grpSp>
        <p:nvGrpSpPr>
          <p:cNvPr id="9510" name="Google Shape;9510;g17135564b17_0_312"/>
          <p:cNvGrpSpPr/>
          <p:nvPr/>
        </p:nvGrpSpPr>
        <p:grpSpPr>
          <a:xfrm>
            <a:off x="55915" y="3205741"/>
            <a:ext cx="11880531" cy="2185800"/>
            <a:chOff x="30789" y="2593209"/>
            <a:chExt cx="11880531" cy="2185800"/>
          </a:xfrm>
        </p:grpSpPr>
        <p:sp>
          <p:nvSpPr>
            <p:cNvPr id="9511" name="Google Shape;9511;g17135564b17_0_312"/>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512" name="Google Shape;9512;g17135564b17_0_312"/>
            <p:cNvSpPr txBox="1"/>
            <p:nvPr/>
          </p:nvSpPr>
          <p:spPr>
            <a:xfrm>
              <a:off x="1540919" y="2593209"/>
              <a:ext cx="10370400" cy="218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lang="pt-BR" sz="2000">
                  <a:solidFill>
                    <a:schemeClr val="dk1"/>
                  </a:solidFill>
                  <a:highlight>
                    <a:schemeClr val="lt1"/>
                  </a:highlight>
                </a:rPr>
                <a:t>Para a apresentação de trabalho, palestra e mesa-redonda em evento técnico-científico-cultural externo, o servidor docente computará, em sua carga horária semanal de trabalho, o tempo descrito no certificado do evento. Parágrafo Único. A carga horária semanal do servidor docente em apresentação de trabalho, palestra e mesa</a:t>
              </a:r>
              <a:r>
                <a:rPr lang="pt-BR" sz="2800">
                  <a:solidFill>
                    <a:schemeClr val="dk1"/>
                  </a:solidFill>
                  <a:highlight>
                    <a:schemeClr val="lt1"/>
                  </a:highlight>
                </a:rPr>
                <a:t> </a:t>
              </a:r>
              <a:r>
                <a:rPr lang="pt-BR" sz="1900">
                  <a:solidFill>
                    <a:schemeClr val="dk1"/>
                  </a:solidFill>
                  <a:highlight>
                    <a:schemeClr val="lt1"/>
                  </a:highlight>
                </a:rPr>
                <a:t>redonda será calculada dividindo-se o número total de horas pelas semanas letivas do ano</a:t>
              </a:r>
              <a:r>
                <a:rPr lang="pt-BR" sz="2800">
                  <a:solidFill>
                    <a:schemeClr val="dk1"/>
                  </a:solidFill>
                  <a:highlight>
                    <a:schemeClr val="lt1"/>
                  </a:highlight>
                </a:rPr>
                <a:t> </a:t>
              </a:r>
              <a:r>
                <a:rPr lang="pt-BR" sz="2800">
                  <a:solidFill>
                    <a:schemeClr val="dk1"/>
                  </a:solidFill>
                  <a:highlight>
                    <a:schemeClr val="lt1"/>
                  </a:highlight>
                </a:rPr>
                <a:t>.</a:t>
              </a:r>
              <a:endParaRPr b="1" sz="3600">
                <a:solidFill>
                  <a:schemeClr val="dk1"/>
                </a:solidFill>
                <a:highlight>
                  <a:schemeClr val="lt1"/>
                </a:highlight>
                <a:latin typeface="Calibri"/>
                <a:ea typeface="Calibri"/>
                <a:cs typeface="Calibri"/>
                <a:sym typeface="Calibri"/>
              </a:endParaRPr>
            </a:p>
          </p:txBody>
        </p:sp>
      </p:grpSp>
      <p:grpSp>
        <p:nvGrpSpPr>
          <p:cNvPr id="9513" name="Google Shape;9513;g17135564b17_0_312"/>
          <p:cNvGrpSpPr/>
          <p:nvPr/>
        </p:nvGrpSpPr>
        <p:grpSpPr>
          <a:xfrm>
            <a:off x="70903" y="5646513"/>
            <a:ext cx="11880468" cy="467100"/>
            <a:chOff x="45776" y="3973141"/>
            <a:chExt cx="11880468" cy="467100"/>
          </a:xfrm>
        </p:grpSpPr>
        <p:sp>
          <p:nvSpPr>
            <p:cNvPr id="9514" name="Google Shape;9514;g17135564b17_0_31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515" name="Google Shape;9515;g17135564b17_0_312"/>
            <p:cNvSpPr txBox="1"/>
            <p:nvPr/>
          </p:nvSpPr>
          <p:spPr>
            <a:xfrm>
              <a:off x="1555844" y="40220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2100">
                  <a:solidFill>
                    <a:schemeClr val="dk2"/>
                  </a:solidFill>
                  <a:highlight>
                    <a:schemeClr val="lt1"/>
                  </a:highlight>
                </a:rPr>
                <a:t>Alteração aprovada pelo colegiado do Câmpus Anápolis</a:t>
              </a:r>
              <a:endParaRPr sz="2800">
                <a:solidFill>
                  <a:schemeClr val="dk1"/>
                </a:solidFill>
                <a:highlight>
                  <a:schemeClr val="lt1"/>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0" name="Shape 9520"/>
        <p:cNvGrpSpPr/>
        <p:nvPr/>
      </p:nvGrpSpPr>
      <p:grpSpPr>
        <a:xfrm>
          <a:off x="0" y="0"/>
          <a:ext cx="0" cy="0"/>
          <a:chOff x="0" y="0"/>
          <a:chExt cx="0" cy="0"/>
        </a:xfrm>
      </p:grpSpPr>
      <p:sp>
        <p:nvSpPr>
          <p:cNvPr id="9521" name="Google Shape;9521;g17135564b17_0_384"/>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522" name="Google Shape;9522;g17135564b17_0_38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523" name="Google Shape;9523;g17135564b17_0_38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524" name="Google Shape;9524;g17135564b17_0_38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525" name="Google Shape;9525;g17135564b17_0_38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526" name="Google Shape;9526;g17135564b17_0_384"/>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a:t>
            </a:r>
            <a:endParaRPr/>
          </a:p>
        </p:txBody>
      </p:sp>
      <p:sp>
        <p:nvSpPr>
          <p:cNvPr id="9527" name="Google Shape;9527;g17135564b17_0_38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528" name="Google Shape;9528;g17135564b17_0_38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Jataí</a:t>
            </a:r>
            <a:endParaRPr b="1" sz="2200">
              <a:solidFill>
                <a:schemeClr val="dk1"/>
              </a:solidFill>
              <a:latin typeface="Calibri"/>
              <a:ea typeface="Calibri"/>
              <a:cs typeface="Calibri"/>
              <a:sym typeface="Calibri"/>
            </a:endParaRPr>
          </a:p>
        </p:txBody>
      </p:sp>
      <p:grpSp>
        <p:nvGrpSpPr>
          <p:cNvPr id="9529" name="Google Shape;9529;g17135564b17_0_384"/>
          <p:cNvGrpSpPr/>
          <p:nvPr/>
        </p:nvGrpSpPr>
        <p:grpSpPr>
          <a:xfrm>
            <a:off x="55915" y="3205741"/>
            <a:ext cx="11880531" cy="1062000"/>
            <a:chOff x="30789" y="2593209"/>
            <a:chExt cx="11880531" cy="1062000"/>
          </a:xfrm>
        </p:grpSpPr>
        <p:sp>
          <p:nvSpPr>
            <p:cNvPr id="9530" name="Google Shape;9530;g17135564b17_0_384"/>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531" name="Google Shape;9531;g17135564b17_0_384"/>
            <p:cNvSpPr txBox="1"/>
            <p:nvPr/>
          </p:nvSpPr>
          <p:spPr>
            <a:xfrm>
              <a:off x="1540919" y="2593209"/>
              <a:ext cx="10370400" cy="1062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lang="pt-BR" sz="2100">
                  <a:solidFill>
                    <a:schemeClr val="dk2"/>
                  </a:solidFill>
                  <a:highlight>
                    <a:schemeClr val="lt1"/>
                  </a:highlight>
                </a:rPr>
                <a:t>Para a apresentação de trabalho em evento técnico-científico-cultural externo, o servidor docente poderá computar, em sua carga horária semanal de trabalho, 1 (um) ponto por evento.</a:t>
              </a:r>
              <a:endParaRPr b="1" sz="4600">
                <a:solidFill>
                  <a:schemeClr val="dk2"/>
                </a:solidFill>
                <a:highlight>
                  <a:schemeClr val="lt1"/>
                </a:highlight>
                <a:latin typeface="Calibri"/>
                <a:ea typeface="Calibri"/>
                <a:cs typeface="Calibri"/>
                <a:sym typeface="Calibri"/>
              </a:endParaRPr>
            </a:p>
          </p:txBody>
        </p:sp>
      </p:grpSp>
      <p:grpSp>
        <p:nvGrpSpPr>
          <p:cNvPr id="9532" name="Google Shape;9532;g17135564b17_0_384"/>
          <p:cNvGrpSpPr/>
          <p:nvPr/>
        </p:nvGrpSpPr>
        <p:grpSpPr>
          <a:xfrm>
            <a:off x="70903" y="5646513"/>
            <a:ext cx="11880468" cy="467100"/>
            <a:chOff x="45776" y="3973141"/>
            <a:chExt cx="11880468" cy="467100"/>
          </a:xfrm>
        </p:grpSpPr>
        <p:sp>
          <p:nvSpPr>
            <p:cNvPr id="9533" name="Google Shape;9533;g17135564b17_0_38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534" name="Google Shape;9534;g17135564b17_0_384"/>
            <p:cNvSpPr txBox="1"/>
            <p:nvPr/>
          </p:nvSpPr>
          <p:spPr>
            <a:xfrm>
              <a:off x="1555844" y="4022062"/>
              <a:ext cx="10370400" cy="415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2100">
                  <a:solidFill>
                    <a:schemeClr val="dk2"/>
                  </a:solidFill>
                  <a:highlight>
                    <a:schemeClr val="lt1"/>
                  </a:highlight>
                </a:rPr>
                <a:t>Alteração aprovada pelo colegiado do Câmpus Jataí</a:t>
              </a:r>
              <a:endParaRPr sz="2800">
                <a:solidFill>
                  <a:schemeClr val="dk1"/>
                </a:solidFill>
                <a:highlight>
                  <a:schemeClr val="lt1"/>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TÍTULO</a:t>
            </a:r>
            <a:endParaRPr/>
          </a:p>
        </p:txBody>
      </p:sp>
      <p:sp>
        <p:nvSpPr>
          <p:cNvPr id="142" name="Google Shape;142;p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143" name="Google Shape;143;p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44" name="Google Shape;144;p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45" name="Google Shape;145;p3"/>
          <p:cNvSpPr txBox="1"/>
          <p:nvPr>
            <p:ph idx="1" type="body"/>
          </p:nvPr>
        </p:nvSpPr>
        <p:spPr>
          <a:xfrm>
            <a:off x="45776" y="2362937"/>
            <a:ext cx="1510068" cy="763707"/>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46" name="Google Shape;146;p3"/>
          <p:cNvSpPr txBox="1"/>
          <p:nvPr/>
        </p:nvSpPr>
        <p:spPr>
          <a:xfrm>
            <a:off x="1555845" y="2394948"/>
            <a:ext cx="10370535" cy="70788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2000" u="none" cap="none" strike="noStrike">
                <a:solidFill>
                  <a:srgbClr val="000000"/>
                </a:solidFill>
                <a:latin typeface="Arial"/>
                <a:ea typeface="Arial"/>
                <a:cs typeface="Arial"/>
                <a:sym typeface="Arial"/>
              </a:rPr>
              <a:t> Regulamento da Jornada de Trabalho dos Servidores Docentes do Instituto Federal de Educação, Ciência e Tecnologia de Goiás</a:t>
            </a:r>
            <a:endParaRPr b="0" i="0" sz="1800" u="none" cap="none" strike="noStrike">
              <a:solidFill>
                <a:schemeClr val="dk1"/>
              </a:solidFill>
              <a:latin typeface="Calibri"/>
              <a:ea typeface="Calibri"/>
              <a:cs typeface="Calibri"/>
              <a:sym typeface="Calibri"/>
            </a:endParaRPr>
          </a:p>
        </p:txBody>
      </p:sp>
      <p:sp>
        <p:nvSpPr>
          <p:cNvPr id="147" name="Google Shape;147;p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i="0" lang="pt-BR" sz="2200" u="none" cap="none" strike="noStrike">
                <a:solidFill>
                  <a:srgbClr val="0070C0"/>
                </a:solidFill>
                <a:latin typeface="Century"/>
                <a:ea typeface="Century"/>
                <a:cs typeface="Century"/>
                <a:sym typeface="Century"/>
              </a:rPr>
              <a:t>Alteração</a:t>
            </a:r>
            <a:r>
              <a:rPr b="1" i="0" lang="pt-BR" sz="2200" u="none" cap="none" strike="noStrike">
                <a:solidFill>
                  <a:schemeClr val="dk1"/>
                </a:solidFill>
                <a:latin typeface="Century"/>
                <a:ea typeface="Century"/>
                <a:cs typeface="Century"/>
                <a:sym typeface="Century"/>
              </a:rPr>
              <a:t> </a:t>
            </a:r>
            <a:endParaRPr b="0" i="0" sz="2200" u="none" cap="none" strike="noStrike">
              <a:solidFill>
                <a:schemeClr val="dk1"/>
              </a:solidFill>
              <a:latin typeface="Calibri"/>
              <a:ea typeface="Calibri"/>
              <a:cs typeface="Calibri"/>
              <a:sym typeface="Calibri"/>
            </a:endParaRPr>
          </a:p>
        </p:txBody>
      </p:sp>
      <p:sp>
        <p:nvSpPr>
          <p:cNvPr id="148" name="Google Shape;148;p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i="0" lang="pt-BR" sz="2200" u="none" cap="none" strike="noStrike">
                <a:solidFill>
                  <a:srgbClr val="0070C0"/>
                </a:solidFill>
                <a:latin typeface="Century"/>
                <a:ea typeface="Century"/>
                <a:cs typeface="Century"/>
                <a:sym typeface="Century"/>
              </a:rPr>
              <a:t>Anápolis</a:t>
            </a:r>
            <a:endParaRPr b="0" i="0" sz="2200" u="none" cap="none" strike="noStrike">
              <a:solidFill>
                <a:schemeClr val="dk1"/>
              </a:solidFill>
              <a:latin typeface="Calibri"/>
              <a:ea typeface="Calibri"/>
              <a:cs typeface="Calibri"/>
              <a:sym typeface="Calibri"/>
            </a:endParaRPr>
          </a:p>
        </p:txBody>
      </p:sp>
      <p:grpSp>
        <p:nvGrpSpPr>
          <p:cNvPr id="149" name="Google Shape;149;p3"/>
          <p:cNvGrpSpPr/>
          <p:nvPr/>
        </p:nvGrpSpPr>
        <p:grpSpPr>
          <a:xfrm>
            <a:off x="45775" y="3696829"/>
            <a:ext cx="11880468" cy="497822"/>
            <a:chOff x="45776" y="3973141"/>
            <a:chExt cx="11880468" cy="467175"/>
          </a:xfrm>
        </p:grpSpPr>
        <p:sp>
          <p:nvSpPr>
            <p:cNvPr id="150" name="Google Shape;150;p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i="0" lang="pt-BR" sz="1700" u="none" cap="none" strike="noStrike">
                  <a:solidFill>
                    <a:schemeClr val="dk1"/>
                  </a:solidFill>
                  <a:latin typeface="Century"/>
                  <a:ea typeface="Century"/>
                  <a:cs typeface="Century"/>
                  <a:sym typeface="Century"/>
                </a:rPr>
                <a:t>Proposta</a:t>
              </a:r>
              <a:r>
                <a:rPr b="1" i="0" lang="pt-BR" sz="2200" u="none" cap="none" strike="noStrike">
                  <a:solidFill>
                    <a:schemeClr val="dk1"/>
                  </a:solidFill>
                  <a:latin typeface="Century"/>
                  <a:ea typeface="Century"/>
                  <a:cs typeface="Century"/>
                  <a:sym typeface="Century"/>
                </a:rPr>
                <a:t> </a:t>
              </a:r>
              <a:endParaRPr b="0" i="0" sz="2200" u="none" cap="none" strike="noStrike">
                <a:solidFill>
                  <a:schemeClr val="dk1"/>
                </a:solidFill>
                <a:latin typeface="Calibri"/>
                <a:ea typeface="Calibri"/>
                <a:cs typeface="Calibri"/>
                <a:sym typeface="Calibri"/>
              </a:endParaRPr>
            </a:p>
          </p:txBody>
        </p:sp>
        <p:sp>
          <p:nvSpPr>
            <p:cNvPr id="151" name="Google Shape;151;p3"/>
            <p:cNvSpPr txBox="1"/>
            <p:nvPr/>
          </p:nvSpPr>
          <p:spPr>
            <a:xfrm>
              <a:off x="1555844" y="4040190"/>
              <a:ext cx="10370400" cy="375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pt-BR" sz="2000" u="none" cap="none" strike="noStrike">
                  <a:solidFill>
                    <a:srgbClr val="000000"/>
                  </a:solidFill>
                  <a:latin typeface="Arial"/>
                  <a:ea typeface="Arial"/>
                  <a:cs typeface="Arial"/>
                  <a:sym typeface="Arial"/>
                </a:rPr>
                <a:t>Regulamento da Jornada de Trabalho dos </a:t>
              </a:r>
              <a:r>
                <a:rPr lang="pt-BR" sz="2000"/>
                <a:t>S</a:t>
              </a:r>
              <a:r>
                <a:rPr b="0" i="0" lang="pt-BR" sz="2000" u="none" cap="none" strike="noStrike">
                  <a:solidFill>
                    <a:srgbClr val="000000"/>
                  </a:solidFill>
                  <a:latin typeface="Arial"/>
                  <a:ea typeface="Arial"/>
                  <a:cs typeface="Arial"/>
                  <a:sym typeface="Arial"/>
                </a:rPr>
                <a:t>ervidores </a:t>
              </a:r>
              <a:r>
                <a:rPr lang="pt-BR" sz="2000"/>
                <a:t>D</a:t>
              </a:r>
              <a:r>
                <a:rPr b="0" i="0" lang="pt-BR" sz="2000" u="none" cap="none" strike="noStrike">
                  <a:solidFill>
                    <a:srgbClr val="000000"/>
                  </a:solidFill>
                  <a:latin typeface="Arial"/>
                  <a:ea typeface="Arial"/>
                  <a:cs typeface="Arial"/>
                  <a:sym typeface="Arial"/>
                </a:rPr>
                <a:t>ocentes </a:t>
              </a:r>
              <a:r>
                <a:rPr b="0" i="0" lang="pt-BR" sz="2000" u="none" cap="none" strike="noStrike">
                  <a:solidFill>
                    <a:srgbClr val="0000FF"/>
                  </a:solidFill>
                  <a:latin typeface="Arial"/>
                  <a:ea typeface="Arial"/>
                  <a:cs typeface="Arial"/>
                  <a:sym typeface="Arial"/>
                </a:rPr>
                <a:t>do IFG</a:t>
              </a:r>
              <a:endParaRPr b="0" i="0" sz="1800" u="none" cap="none" strike="noStrike">
                <a:solidFill>
                  <a:schemeClr val="dk1"/>
                </a:solidFill>
                <a:latin typeface="Calibri"/>
                <a:ea typeface="Calibri"/>
                <a:cs typeface="Calibri"/>
                <a:sym typeface="Calibri"/>
              </a:endParaRPr>
            </a:p>
          </p:txBody>
        </p:sp>
      </p:grpSp>
      <p:grpSp>
        <p:nvGrpSpPr>
          <p:cNvPr id="152" name="Google Shape;152;p3"/>
          <p:cNvGrpSpPr/>
          <p:nvPr/>
        </p:nvGrpSpPr>
        <p:grpSpPr>
          <a:xfrm>
            <a:off x="45775" y="5213658"/>
            <a:ext cx="11895596" cy="467175"/>
            <a:chOff x="20648" y="3540286"/>
            <a:chExt cx="11895596" cy="467175"/>
          </a:xfrm>
        </p:grpSpPr>
        <p:sp>
          <p:nvSpPr>
            <p:cNvPr id="153" name="Google Shape;153;p3"/>
            <p:cNvSpPr txBox="1"/>
            <p:nvPr/>
          </p:nvSpPr>
          <p:spPr>
            <a:xfrm>
              <a:off x="20648" y="3540286"/>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i="0" lang="pt-BR" sz="2200" u="none" cap="none" strike="noStrike">
                  <a:solidFill>
                    <a:schemeClr val="dk1"/>
                  </a:solidFill>
                  <a:latin typeface="Century"/>
                  <a:ea typeface="Century"/>
                  <a:cs typeface="Century"/>
                  <a:sym typeface="Century"/>
                </a:rPr>
                <a:t>Justificativa </a:t>
              </a:r>
              <a:endParaRPr b="0" i="0" sz="2200" u="none" cap="none" strike="noStrike">
                <a:solidFill>
                  <a:schemeClr val="dk1"/>
                </a:solidFill>
                <a:latin typeface="Calibri"/>
                <a:ea typeface="Calibri"/>
                <a:cs typeface="Calibri"/>
                <a:sym typeface="Calibri"/>
              </a:endParaRPr>
            </a:p>
          </p:txBody>
        </p:sp>
        <p:sp>
          <p:nvSpPr>
            <p:cNvPr id="154" name="Google Shape;154;p3"/>
            <p:cNvSpPr txBox="1"/>
            <p:nvPr/>
          </p:nvSpPr>
          <p:spPr>
            <a:xfrm>
              <a:off x="1545844" y="3612621"/>
              <a:ext cx="10370400" cy="307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6"/>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997" name="Google Shape;997;p1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98" name="Google Shape;998;p1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99" name="Google Shape;999;p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00" name="Google Shape;1000;p16"/>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01" name="Google Shape;1001;p16"/>
          <p:cNvSpPr txBox="1"/>
          <p:nvPr/>
        </p:nvSpPr>
        <p:spPr>
          <a:xfrm>
            <a:off x="1580972" y="1944571"/>
            <a:ext cx="10370400" cy="10158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acadêmicas, próprias do servidor docente: </a:t>
            </a:r>
            <a:endParaRPr b="0" i="0" sz="2000" u="none" strike="noStrike">
              <a:solidFill>
                <a:schemeClr val="dk1"/>
              </a:solidFill>
              <a:latin typeface="Calibri"/>
              <a:ea typeface="Calibri"/>
              <a:cs typeface="Calibri"/>
              <a:sym typeface="Calibri"/>
            </a:endParaRPr>
          </a:p>
          <a:p>
            <a:pPr indent="408432" lvl="0" marL="121907" marR="0" rtl="0" algn="l">
              <a:spcBef>
                <a:spcPts val="0"/>
              </a:spcBef>
              <a:spcAft>
                <a:spcPts val="0"/>
              </a:spcAft>
              <a:buNone/>
            </a:pPr>
            <a:r>
              <a:rPr b="0" i="0" lang="pt-BR" sz="2000" u="none" strike="noStrike">
                <a:solidFill>
                  <a:schemeClr val="dk1"/>
                </a:solidFill>
                <a:latin typeface="Calibri"/>
                <a:ea typeface="Calibri"/>
                <a:cs typeface="Calibri"/>
                <a:sym typeface="Calibri"/>
              </a:rPr>
              <a:t>I. atividades</a:t>
            </a:r>
            <a:r>
              <a:rPr lang="pt-BR"/>
              <a:t> </a:t>
            </a:r>
            <a:r>
              <a:rPr b="0" i="0" lang="pt-BR" sz="20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800">
              <a:solidFill>
                <a:schemeClr val="dk1"/>
              </a:solidFill>
              <a:latin typeface="Calibri"/>
              <a:ea typeface="Calibri"/>
              <a:cs typeface="Calibri"/>
              <a:sym typeface="Calibri"/>
            </a:endParaRPr>
          </a:p>
        </p:txBody>
      </p:sp>
      <p:sp>
        <p:nvSpPr>
          <p:cNvPr id="1002" name="Google Shape;1002;p1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03" name="Google Shape;1003;p1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004" name="Google Shape;1004;p16"/>
          <p:cNvGrpSpPr/>
          <p:nvPr/>
        </p:nvGrpSpPr>
        <p:grpSpPr>
          <a:xfrm>
            <a:off x="70903" y="3455675"/>
            <a:ext cx="11880468" cy="1323600"/>
            <a:chOff x="45776" y="3075159"/>
            <a:chExt cx="11880468" cy="1323600"/>
          </a:xfrm>
        </p:grpSpPr>
        <p:sp>
          <p:nvSpPr>
            <p:cNvPr id="1005" name="Google Shape;1005;p16"/>
            <p:cNvSpPr txBox="1"/>
            <p:nvPr/>
          </p:nvSpPr>
          <p:spPr>
            <a:xfrm>
              <a:off x="45776" y="350337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06" name="Google Shape;1006;p16"/>
            <p:cNvSpPr txBox="1"/>
            <p:nvPr/>
          </p:nvSpPr>
          <p:spPr>
            <a:xfrm>
              <a:off x="1555844" y="3075159"/>
              <a:ext cx="10370400" cy="1323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acadêmicas, próprias do servidor docente:</a:t>
              </a:r>
              <a:endParaRPr sz="2000">
                <a:solidFill>
                  <a:schemeClr val="dk1"/>
                </a:solidFill>
                <a:latin typeface="Calibri"/>
                <a:ea typeface="Calibri"/>
                <a:cs typeface="Calibri"/>
                <a:sym typeface="Calibri"/>
              </a:endParaRPr>
            </a:p>
            <a:p>
              <a:pPr indent="408432" lvl="0" marL="121907" rtl="0" algn="l">
                <a:spcBef>
                  <a:spcPts val="0"/>
                </a:spcBef>
                <a:spcAft>
                  <a:spcPts val="0"/>
                </a:spcAft>
                <a:buNone/>
              </a:pPr>
              <a:r>
                <a:rPr lang="pt-BR" sz="2000">
                  <a:solidFill>
                    <a:schemeClr val="dk1"/>
                  </a:solidFill>
                  <a:latin typeface="Calibri"/>
                  <a:ea typeface="Calibri"/>
                  <a:cs typeface="Calibri"/>
                  <a:sym typeface="Calibri"/>
                </a:rPr>
                <a:t> I. atividades</a:t>
              </a:r>
              <a:r>
                <a:rPr lang="pt-BR">
                  <a:solidFill>
                    <a:schemeClr val="dk2"/>
                  </a:solidFill>
                </a:rPr>
                <a:t> </a:t>
              </a:r>
              <a:r>
                <a:rPr lang="pt-BR" sz="2000">
                  <a:solidFill>
                    <a:schemeClr val="dk1"/>
                  </a:solidFill>
                  <a:latin typeface="Calibri"/>
                  <a:ea typeface="Calibri"/>
                  <a:cs typeface="Calibri"/>
                  <a:sym typeface="Calibri"/>
                </a:rPr>
                <a:t>de ensino; II. </a:t>
              </a:r>
              <a:r>
                <a:rPr lang="pt-BR" sz="2000">
                  <a:solidFill>
                    <a:srgbClr val="0000FF"/>
                  </a:solidFill>
                  <a:latin typeface="Calibri"/>
                  <a:ea typeface="Calibri"/>
                  <a:cs typeface="Calibri"/>
                  <a:sym typeface="Calibri"/>
                </a:rPr>
                <a:t>atividades de pesquisa e inovação</a:t>
              </a:r>
              <a:r>
                <a:rPr lang="pt-BR" sz="2000">
                  <a:solidFill>
                    <a:schemeClr val="dk1"/>
                  </a:solidFill>
                  <a:latin typeface="Calibri"/>
                  <a:ea typeface="Calibri"/>
                  <a:cs typeface="Calibri"/>
                  <a:sym typeface="Calibri"/>
                </a:rPr>
                <a:t>; ; III. atividades de extensão; </a:t>
              </a:r>
              <a:r>
                <a:rPr lang="pt-BR" sz="2000">
                  <a:solidFill>
                    <a:srgbClr val="0000FF"/>
                  </a:solidFill>
                  <a:latin typeface="Calibri"/>
                  <a:ea typeface="Calibri"/>
                  <a:cs typeface="Calibri"/>
                  <a:sym typeface="Calibri"/>
                </a:rPr>
                <a:t>IV. produção acadêmica, técnica e cultural; V. qualificação e aperfeiçoamento</a:t>
              </a:r>
              <a:r>
                <a:rPr lang="pt-BR" sz="2000">
                  <a:solidFill>
                    <a:schemeClr val="dk1"/>
                  </a:solidFill>
                  <a:latin typeface="Calibri"/>
                  <a:ea typeface="Calibri"/>
                  <a:cs typeface="Calibri"/>
                  <a:sym typeface="Calibri"/>
                </a:rPr>
                <a:t>;; VI. atividades de gestão e representação.</a:t>
              </a:r>
              <a:endParaRPr sz="1800">
                <a:solidFill>
                  <a:schemeClr val="dk1"/>
                </a:solidFill>
                <a:latin typeface="Calibri"/>
                <a:ea typeface="Calibri"/>
                <a:cs typeface="Calibri"/>
                <a:sym typeface="Calibri"/>
              </a:endParaRPr>
            </a:p>
          </p:txBody>
        </p:sp>
      </p:grpSp>
      <p:grpSp>
        <p:nvGrpSpPr>
          <p:cNvPr id="1007" name="Google Shape;1007;p16"/>
          <p:cNvGrpSpPr/>
          <p:nvPr/>
        </p:nvGrpSpPr>
        <p:grpSpPr>
          <a:xfrm>
            <a:off x="70903" y="5646513"/>
            <a:ext cx="11880603" cy="467175"/>
            <a:chOff x="45776" y="3973141"/>
            <a:chExt cx="11880603" cy="467175"/>
          </a:xfrm>
        </p:grpSpPr>
        <p:sp>
          <p:nvSpPr>
            <p:cNvPr id="1008" name="Google Shape;1008;p1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09" name="Google Shape;1009;p1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9" name="Shape 9539"/>
        <p:cNvGrpSpPr/>
        <p:nvPr/>
      </p:nvGrpSpPr>
      <p:grpSpPr>
        <a:xfrm>
          <a:off x="0" y="0"/>
          <a:ext cx="0" cy="0"/>
          <a:chOff x="0" y="0"/>
          <a:chExt cx="0" cy="0"/>
        </a:xfrm>
      </p:grpSpPr>
      <p:sp>
        <p:nvSpPr>
          <p:cNvPr id="9540" name="Google Shape;9540;g17135564b17_0_420"/>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541" name="Google Shape;9541;g17135564b17_0_4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542" name="Google Shape;9542;g17135564b17_0_4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543" name="Google Shape;9543;g17135564b17_0_4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544" name="Google Shape;9544;g17135564b17_0_42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545" name="Google Shape;9545;g17135564b17_0_42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a:t>
            </a:r>
            <a:endParaRPr/>
          </a:p>
        </p:txBody>
      </p:sp>
      <p:sp>
        <p:nvSpPr>
          <p:cNvPr id="9546" name="Google Shape;9546;g17135564b17_0_42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547" name="Google Shape;9547;g17135564b17_0_4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Goiânia DAA II</a:t>
            </a:r>
            <a:endParaRPr b="1" sz="2200">
              <a:solidFill>
                <a:schemeClr val="dk1"/>
              </a:solidFill>
              <a:latin typeface="Calibri"/>
              <a:ea typeface="Calibri"/>
              <a:cs typeface="Calibri"/>
              <a:sym typeface="Calibri"/>
            </a:endParaRPr>
          </a:p>
        </p:txBody>
      </p:sp>
      <p:grpSp>
        <p:nvGrpSpPr>
          <p:cNvPr id="9548" name="Google Shape;9548;g17135564b17_0_420"/>
          <p:cNvGrpSpPr/>
          <p:nvPr/>
        </p:nvGrpSpPr>
        <p:grpSpPr>
          <a:xfrm>
            <a:off x="55915" y="3205741"/>
            <a:ext cx="11880531" cy="1092900"/>
            <a:chOff x="30789" y="2593209"/>
            <a:chExt cx="11880531" cy="1092900"/>
          </a:xfrm>
        </p:grpSpPr>
        <p:sp>
          <p:nvSpPr>
            <p:cNvPr id="9549" name="Google Shape;9549;g17135564b17_0_420"/>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550" name="Google Shape;9550;g17135564b17_0_420"/>
            <p:cNvSpPr txBox="1"/>
            <p:nvPr/>
          </p:nvSpPr>
          <p:spPr>
            <a:xfrm>
              <a:off x="1540919" y="2593209"/>
              <a:ext cx="10370400" cy="1092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 </a:t>
              </a:r>
              <a:r>
                <a:rPr lang="pt-BR" sz="1800">
                  <a:solidFill>
                    <a:schemeClr val="dk2"/>
                  </a:solidFill>
                  <a:highlight>
                    <a:srgbClr val="F3F3F3"/>
                  </a:highlight>
                </a:rPr>
                <a:t>Para a publicação de artigos em revistas especializada, com Qualis C, em sua área de atuação, o servidor docente poderá computar, em sua carga horária semanal de trabalho, 1 (um) ponto por artigo, limitado a 3 (três) artigos</a:t>
              </a:r>
              <a:r>
                <a:rPr lang="pt-BR" sz="2800">
                  <a:solidFill>
                    <a:schemeClr val="dk2"/>
                  </a:solidFill>
                  <a:highlight>
                    <a:srgbClr val="F3F3F3"/>
                  </a:highlight>
                </a:rPr>
                <a:t>.</a:t>
              </a:r>
              <a:endParaRPr b="1" sz="5300">
                <a:solidFill>
                  <a:schemeClr val="dk2"/>
                </a:solidFill>
                <a:highlight>
                  <a:srgbClr val="F3F3F3"/>
                </a:highlight>
                <a:latin typeface="Calibri"/>
                <a:ea typeface="Calibri"/>
                <a:cs typeface="Calibri"/>
                <a:sym typeface="Calibri"/>
              </a:endParaRPr>
            </a:p>
          </p:txBody>
        </p:sp>
      </p:grpSp>
      <p:grpSp>
        <p:nvGrpSpPr>
          <p:cNvPr id="9551" name="Google Shape;9551;g17135564b17_0_420"/>
          <p:cNvGrpSpPr/>
          <p:nvPr/>
        </p:nvGrpSpPr>
        <p:grpSpPr>
          <a:xfrm>
            <a:off x="70903" y="5646513"/>
            <a:ext cx="11880468" cy="770121"/>
            <a:chOff x="45776" y="3973141"/>
            <a:chExt cx="11880468" cy="770121"/>
          </a:xfrm>
        </p:grpSpPr>
        <p:sp>
          <p:nvSpPr>
            <p:cNvPr id="9552" name="Google Shape;9552;g17135564b17_0_4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553" name="Google Shape;9553;g17135564b17_0_420"/>
            <p:cNvSpPr txBox="1"/>
            <p:nvPr/>
          </p:nvSpPr>
          <p:spPr>
            <a:xfrm>
              <a:off x="1555844" y="4022062"/>
              <a:ext cx="10370400" cy="72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900">
                  <a:solidFill>
                    <a:schemeClr val="dk2"/>
                  </a:solidFill>
                  <a:highlight>
                    <a:srgbClr val="F3F3F3"/>
                  </a:highlight>
                </a:rPr>
                <a:t>Valorização da pesquisa e correção da demanda de trabalho. Inclusão após artigo 44 da atual jornada docente</a:t>
              </a:r>
              <a:endParaRPr sz="36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8" name="Shape 9558"/>
        <p:cNvGrpSpPr/>
        <p:nvPr/>
      </p:nvGrpSpPr>
      <p:grpSpPr>
        <a:xfrm>
          <a:off x="0" y="0"/>
          <a:ext cx="0" cy="0"/>
          <a:chOff x="0" y="0"/>
          <a:chExt cx="0" cy="0"/>
        </a:xfrm>
      </p:grpSpPr>
      <p:sp>
        <p:nvSpPr>
          <p:cNvPr id="9559" name="Google Shape;9559;g17135564b17_0_600"/>
          <p:cNvSpPr txBox="1"/>
          <p:nvPr>
            <p:ph type="title"/>
          </p:nvPr>
        </p:nvSpPr>
        <p:spPr>
          <a:xfrm>
            <a:off x="1123950" y="494563"/>
            <a:ext cx="87210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PRODUÇÕES ACADÊMICAS E CULTURAIS</a:t>
            </a:r>
            <a:endParaRPr/>
          </a:p>
        </p:txBody>
      </p:sp>
      <p:sp>
        <p:nvSpPr>
          <p:cNvPr id="9560" name="Google Shape;9560;g17135564b17_0_60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561" name="Google Shape;9561;g17135564b17_0_60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562" name="Google Shape;9562;g17135564b17_0_60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563" name="Google Shape;9563;g17135564b17_0_60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564" name="Google Shape;9564;g17135564b17_0_60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______-</a:t>
            </a:r>
            <a:endParaRPr/>
          </a:p>
        </p:txBody>
      </p:sp>
      <p:sp>
        <p:nvSpPr>
          <p:cNvPr id="9565" name="Google Shape;9565;g17135564b17_0_60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9566" name="Google Shape;9566;g17135564b17_0_60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alibri"/>
                <a:ea typeface="Calibri"/>
                <a:cs typeface="Calibri"/>
                <a:sym typeface="Calibri"/>
              </a:rPr>
              <a:t>Anápolis</a:t>
            </a:r>
            <a:endParaRPr b="1" sz="2200">
              <a:solidFill>
                <a:schemeClr val="dk1"/>
              </a:solidFill>
              <a:latin typeface="Calibri"/>
              <a:ea typeface="Calibri"/>
              <a:cs typeface="Calibri"/>
              <a:sym typeface="Calibri"/>
            </a:endParaRPr>
          </a:p>
        </p:txBody>
      </p:sp>
      <p:grpSp>
        <p:nvGrpSpPr>
          <p:cNvPr id="9567" name="Google Shape;9567;g17135564b17_0_600"/>
          <p:cNvGrpSpPr/>
          <p:nvPr/>
        </p:nvGrpSpPr>
        <p:grpSpPr>
          <a:xfrm>
            <a:off x="55915" y="3205741"/>
            <a:ext cx="11880531" cy="1185300"/>
            <a:chOff x="30789" y="2593209"/>
            <a:chExt cx="11880531" cy="1185300"/>
          </a:xfrm>
        </p:grpSpPr>
        <p:sp>
          <p:nvSpPr>
            <p:cNvPr id="9568" name="Google Shape;9568;g17135564b17_0_600"/>
            <p:cNvSpPr txBox="1"/>
            <p:nvPr/>
          </p:nvSpPr>
          <p:spPr>
            <a:xfrm>
              <a:off x="30789" y="31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569" name="Google Shape;9569;g17135564b17_0_600"/>
            <p:cNvSpPr txBox="1"/>
            <p:nvPr/>
          </p:nvSpPr>
          <p:spPr>
            <a:xfrm>
              <a:off x="1540919" y="2593209"/>
              <a:ext cx="10370400" cy="1185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______-</a:t>
              </a:r>
              <a:r>
                <a:rPr b="1" lang="pt-BR" sz="2900">
                  <a:solidFill>
                    <a:schemeClr val="dk2"/>
                  </a:solidFill>
                  <a:highlight>
                    <a:srgbClr val="F3F3F3"/>
                  </a:highlight>
                  <a:latin typeface="Calibri"/>
                  <a:ea typeface="Calibri"/>
                  <a:cs typeface="Calibri"/>
                  <a:sym typeface="Calibri"/>
                </a:rPr>
                <a:t> </a:t>
              </a:r>
              <a:r>
                <a:rPr lang="pt-BR" sz="2100">
                  <a:solidFill>
                    <a:schemeClr val="dk2"/>
                  </a:solidFill>
                  <a:highlight>
                    <a:srgbClr val="F3F3F3"/>
                  </a:highlight>
                </a:rPr>
                <a:t>Na autoria de obra ou mostra cultural e curadoria, o servidor docente poderá computar, em sua carga horária semanal de trabalho até 2 (duas) horas por produção cultural.</a:t>
              </a:r>
              <a:endParaRPr sz="2800">
                <a:solidFill>
                  <a:schemeClr val="dk2"/>
                </a:solidFill>
                <a:highlight>
                  <a:srgbClr val="F3F3F3"/>
                </a:highlight>
              </a:endParaRPr>
            </a:p>
          </p:txBody>
        </p:sp>
      </p:grpSp>
      <p:grpSp>
        <p:nvGrpSpPr>
          <p:cNvPr id="9570" name="Google Shape;9570;g17135564b17_0_600"/>
          <p:cNvGrpSpPr/>
          <p:nvPr/>
        </p:nvGrpSpPr>
        <p:grpSpPr>
          <a:xfrm>
            <a:off x="70903" y="5646513"/>
            <a:ext cx="11880468" cy="467100"/>
            <a:chOff x="45776" y="3973141"/>
            <a:chExt cx="11880468" cy="467100"/>
          </a:xfrm>
        </p:grpSpPr>
        <p:sp>
          <p:nvSpPr>
            <p:cNvPr id="9571" name="Google Shape;9571;g17135564b17_0_60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572" name="Google Shape;9572;g17135564b17_0_600"/>
            <p:cNvSpPr txBox="1"/>
            <p:nvPr/>
          </p:nvSpPr>
          <p:spPr>
            <a:xfrm>
              <a:off x="1555844" y="4022062"/>
              <a:ext cx="10370400" cy="40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2000">
                  <a:solidFill>
                    <a:schemeClr val="dk2"/>
                  </a:solidFill>
                  <a:highlight>
                    <a:srgbClr val="F3F3F3"/>
                  </a:highlight>
                </a:rPr>
                <a:t>Alteração aprovada pelo colegiado do Câmpus Anápolis</a:t>
              </a:r>
              <a:endParaRPr sz="4500">
                <a:solidFill>
                  <a:schemeClr val="dk1"/>
                </a:solidFill>
                <a:highlight>
                  <a:srgbClr val="F3F3F3"/>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7" name="Shape 9577"/>
        <p:cNvGrpSpPr/>
        <p:nvPr/>
      </p:nvGrpSpPr>
      <p:grpSpPr>
        <a:xfrm>
          <a:off x="0" y="0"/>
          <a:ext cx="0" cy="0"/>
          <a:chOff x="0" y="0"/>
          <a:chExt cx="0" cy="0"/>
        </a:xfrm>
      </p:grpSpPr>
      <p:sp>
        <p:nvSpPr>
          <p:cNvPr id="9578" name="Google Shape;9578;p141"/>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579" name="Google Shape;9579;p14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580" name="Google Shape;9580;p14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581" name="Google Shape;9581;p14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582" name="Google Shape;9582;p14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583" name="Google Shape;9583;p141"/>
          <p:cNvSpPr txBox="1"/>
          <p:nvPr/>
        </p:nvSpPr>
        <p:spPr>
          <a:xfrm>
            <a:off x="1551000" y="1944576"/>
            <a:ext cx="10400400" cy="17946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584" name="Google Shape;9584;p14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585" name="Google Shape;9585;p14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Águas Lindas</a:t>
            </a:r>
            <a:endParaRPr b="1" sz="2200">
              <a:solidFill>
                <a:schemeClr val="dk1"/>
              </a:solidFill>
              <a:latin typeface="Century"/>
              <a:ea typeface="Century"/>
              <a:cs typeface="Century"/>
              <a:sym typeface="Century"/>
            </a:endParaRPr>
          </a:p>
        </p:txBody>
      </p:sp>
      <p:grpSp>
        <p:nvGrpSpPr>
          <p:cNvPr id="9586" name="Google Shape;9586;p141"/>
          <p:cNvGrpSpPr/>
          <p:nvPr/>
        </p:nvGrpSpPr>
        <p:grpSpPr>
          <a:xfrm>
            <a:off x="55915" y="3911566"/>
            <a:ext cx="11895581" cy="1299000"/>
            <a:chOff x="30789" y="3299034"/>
            <a:chExt cx="11895581" cy="1299000"/>
          </a:xfrm>
        </p:grpSpPr>
        <p:sp>
          <p:nvSpPr>
            <p:cNvPr id="9587" name="Google Shape;9587;p141"/>
            <p:cNvSpPr txBox="1"/>
            <p:nvPr/>
          </p:nvSpPr>
          <p:spPr>
            <a:xfrm>
              <a:off x="30789" y="33505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588" name="Google Shape;9588;p141"/>
            <p:cNvSpPr txBox="1"/>
            <p:nvPr/>
          </p:nvSpPr>
          <p:spPr>
            <a:xfrm>
              <a:off x="1555969" y="3299034"/>
              <a:ext cx="10370400" cy="1299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a:solidFill>
                    <a:schemeClr val="dk2"/>
                  </a:solidFill>
                  <a:highlight>
                    <a:srgbClr val="FFFFFF"/>
                  </a:highlight>
                </a:rPr>
                <a:t>Art. 47º. A qualificação compreende as ações de aperfeiçoamento dos servidores docentes, visando um melhor desempenho nas atividades realizadas no Instituto Federal de Educação, Ciência e Tecnologia de Goiás, por meio dos seguintes programas de Pós- Graduações: I. Curso de especialização; II. Curso de mestrado; III. Curso de doutorado. </a:t>
              </a:r>
              <a:r>
                <a:rPr lang="pt-BR">
                  <a:solidFill>
                    <a:srgbClr val="4472C4"/>
                  </a:solidFill>
                  <a:highlight>
                    <a:srgbClr val="FFFFFF"/>
                  </a:highlight>
                </a:rPr>
                <a:t>IV. Estágio pós-doutoral; V- Matrícula como aluno especial em disciplina de programa de pós-graduação. </a:t>
              </a:r>
              <a:r>
                <a:rPr lang="pt-BR">
                  <a:solidFill>
                    <a:schemeClr val="dk2"/>
                  </a:solidFill>
                  <a:highlight>
                    <a:srgbClr val="FFFFFF"/>
                  </a:highlight>
                </a:rPr>
                <a:t>§1°. A pontuação destinada às ações previstas nos incisos deste artigo será atribuída ao servidor docente uma única vez para cada modalidade de curso.</a:t>
              </a:r>
              <a:endParaRPr>
                <a:solidFill>
                  <a:schemeClr val="dk1"/>
                </a:solidFill>
              </a:endParaRPr>
            </a:p>
          </p:txBody>
        </p:sp>
      </p:grpSp>
      <p:grpSp>
        <p:nvGrpSpPr>
          <p:cNvPr id="9589" name="Google Shape;9589;p141"/>
          <p:cNvGrpSpPr/>
          <p:nvPr/>
        </p:nvGrpSpPr>
        <p:grpSpPr>
          <a:xfrm>
            <a:off x="55915" y="5515988"/>
            <a:ext cx="11880481" cy="1100121"/>
            <a:chOff x="30789" y="3842616"/>
            <a:chExt cx="11880481" cy="1100121"/>
          </a:xfrm>
        </p:grpSpPr>
        <p:sp>
          <p:nvSpPr>
            <p:cNvPr id="9590" name="Google Shape;9590;p141"/>
            <p:cNvSpPr txBox="1"/>
            <p:nvPr/>
          </p:nvSpPr>
          <p:spPr>
            <a:xfrm>
              <a:off x="30789" y="384261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591" name="Google Shape;9591;p141"/>
            <p:cNvSpPr txBox="1"/>
            <p:nvPr/>
          </p:nvSpPr>
          <p:spPr>
            <a:xfrm>
              <a:off x="1540869" y="3891537"/>
              <a:ext cx="10370400" cy="10512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a:solidFill>
                    <a:schemeClr val="dk2"/>
                  </a:solidFill>
                  <a:highlight>
                    <a:srgbClr val="FFFFFF"/>
                  </a:highlight>
                </a:rPr>
                <a:t>Incluir o pós-doutorado e matrícula como aluno especial em disciplina e programa de pós-graduação com objetivo de reconhecimento da atividade como qualificação docente. Justificativa para o parágrafo 1: não limitar a uma “única vez” a obtenção do título, tendo em vista que o docente pode ter o título de mestre na área específica em que atua e tenha interesse em cursar outro mestrado (na área de educação, por exemplo).</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6" name="Shape 9596"/>
        <p:cNvGrpSpPr/>
        <p:nvPr/>
      </p:nvGrpSpPr>
      <p:grpSpPr>
        <a:xfrm>
          <a:off x="0" y="0"/>
          <a:ext cx="0" cy="0"/>
          <a:chOff x="0" y="0"/>
          <a:chExt cx="0" cy="0"/>
        </a:xfrm>
      </p:grpSpPr>
      <p:sp>
        <p:nvSpPr>
          <p:cNvPr id="9597" name="Google Shape;9597;g176c2708edc_0_14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598" name="Google Shape;9598;g176c2708edc_0_14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599" name="Google Shape;9599;g176c2708edc_0_14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600" name="Google Shape;9600;g176c2708edc_0_14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601" name="Google Shape;9601;g176c2708edc_0_14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602" name="Google Shape;9602;g176c2708edc_0_143"/>
          <p:cNvSpPr txBox="1"/>
          <p:nvPr/>
        </p:nvSpPr>
        <p:spPr>
          <a:xfrm>
            <a:off x="1551000" y="1944576"/>
            <a:ext cx="104004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603" name="Google Shape;9603;g176c2708edc_0_14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604" name="Google Shape;9604;g176c2708edc_0_14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Anápolis</a:t>
            </a:r>
            <a:endParaRPr b="1" sz="2200">
              <a:solidFill>
                <a:schemeClr val="dk1"/>
              </a:solidFill>
              <a:latin typeface="Century"/>
              <a:ea typeface="Century"/>
              <a:cs typeface="Century"/>
              <a:sym typeface="Century"/>
            </a:endParaRPr>
          </a:p>
        </p:txBody>
      </p:sp>
      <p:grpSp>
        <p:nvGrpSpPr>
          <p:cNvPr id="9605" name="Google Shape;9605;g176c2708edc_0_143"/>
          <p:cNvGrpSpPr/>
          <p:nvPr/>
        </p:nvGrpSpPr>
        <p:grpSpPr>
          <a:xfrm>
            <a:off x="55915" y="3911566"/>
            <a:ext cx="11895581" cy="1546800"/>
            <a:chOff x="30789" y="3299034"/>
            <a:chExt cx="11895581" cy="1546800"/>
          </a:xfrm>
        </p:grpSpPr>
        <p:sp>
          <p:nvSpPr>
            <p:cNvPr id="9606" name="Google Shape;9606;g176c2708edc_0_143"/>
            <p:cNvSpPr txBox="1"/>
            <p:nvPr/>
          </p:nvSpPr>
          <p:spPr>
            <a:xfrm>
              <a:off x="30789" y="33505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607" name="Google Shape;9607;g176c2708edc_0_143"/>
            <p:cNvSpPr txBox="1"/>
            <p:nvPr/>
          </p:nvSpPr>
          <p:spPr>
            <a:xfrm>
              <a:off x="1555969" y="3299034"/>
              <a:ext cx="10370400" cy="15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Das atividades de Qualificação e Aperfeiçoamento Art. 48 – As atividades de qualificação serão computadas na jornada de trabalho da seguinte forma: I. Curso de especialização; II. Curso de mestrado; III. Curso de doutorado.</a:t>
              </a:r>
              <a:endParaRPr>
                <a:solidFill>
                  <a:schemeClr val="dk2"/>
                </a:solidFill>
                <a:highlight>
                  <a:srgbClr val="FFFFFF"/>
                </a:highlight>
              </a:endParaRPr>
            </a:p>
            <a:p>
              <a:pPr indent="0" lvl="0" marL="0" rtl="0" algn="l">
                <a:lnSpc>
                  <a:spcPct val="115000"/>
                </a:lnSpc>
                <a:spcBef>
                  <a:spcPts val="0"/>
                </a:spcBef>
                <a:spcAft>
                  <a:spcPts val="0"/>
                </a:spcAft>
                <a:buSzPts val="1100"/>
                <a:buNone/>
              </a:pPr>
              <a:r>
                <a:rPr lang="pt-BR">
                  <a:solidFill>
                    <a:schemeClr val="dk2"/>
                  </a:solidFill>
                </a:rPr>
                <a:t> </a:t>
              </a:r>
              <a:r>
                <a:rPr lang="pt-BR">
                  <a:solidFill>
                    <a:schemeClr val="dk2"/>
                  </a:solidFill>
                  <a:highlight>
                    <a:srgbClr val="FFFFFF"/>
                  </a:highlight>
                </a:rPr>
                <a:t>§1º. </a:t>
              </a:r>
              <a:r>
                <a:rPr lang="pt-BR">
                  <a:solidFill>
                    <a:srgbClr val="4472C4"/>
                  </a:solidFill>
                  <a:highlight>
                    <a:srgbClr val="FFFFFF"/>
                  </a:highlight>
                </a:rPr>
                <a:t>A carga horária destinada às ações previstas nos incisos deste artigo será atribuída ao servidor docente quando acarretarem mudança no nível de titulação. §2º O docente em qualificação, deverá ter prioridade na distribuição das atividades de ensino, de modo a alocar o menor número de dias possíveis pelo Departamento de Áreas Acadêmicas, bem com o dispensar de atividades consideradas não essenciais</a:t>
              </a:r>
              <a:endParaRPr>
                <a:solidFill>
                  <a:schemeClr val="dk1"/>
                </a:solidFill>
              </a:endParaRPr>
            </a:p>
          </p:txBody>
        </p:sp>
      </p:grpSp>
      <p:grpSp>
        <p:nvGrpSpPr>
          <p:cNvPr id="9608" name="Google Shape;9608;g176c2708edc_0_143"/>
          <p:cNvGrpSpPr/>
          <p:nvPr/>
        </p:nvGrpSpPr>
        <p:grpSpPr>
          <a:xfrm>
            <a:off x="154215" y="5951238"/>
            <a:ext cx="11880606" cy="467100"/>
            <a:chOff x="30764" y="3934091"/>
            <a:chExt cx="11880606" cy="467100"/>
          </a:xfrm>
        </p:grpSpPr>
        <p:sp>
          <p:nvSpPr>
            <p:cNvPr id="9609" name="Google Shape;9609;g176c2708edc_0_143"/>
            <p:cNvSpPr txBox="1"/>
            <p:nvPr/>
          </p:nvSpPr>
          <p:spPr>
            <a:xfrm>
              <a:off x="30764" y="3934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610" name="Google Shape;9610;g176c2708edc_0_143"/>
            <p:cNvSpPr txBox="1"/>
            <p:nvPr/>
          </p:nvSpPr>
          <p:spPr>
            <a:xfrm>
              <a:off x="1540969" y="3992475"/>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Alterações aprovadas pelo colegiado do Câmpus Anápolis.</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5" name="Shape 9615"/>
        <p:cNvGrpSpPr/>
        <p:nvPr/>
      </p:nvGrpSpPr>
      <p:grpSpPr>
        <a:xfrm>
          <a:off x="0" y="0"/>
          <a:ext cx="0" cy="0"/>
          <a:chOff x="0" y="0"/>
          <a:chExt cx="0" cy="0"/>
        </a:xfrm>
      </p:grpSpPr>
      <p:sp>
        <p:nvSpPr>
          <p:cNvPr id="9616" name="Google Shape;9616;g176c2708edc_0_16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617" name="Google Shape;9617;g176c2708edc_0_16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618" name="Google Shape;9618;g176c2708edc_0_16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619" name="Google Shape;9619;g176c2708edc_0_16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620" name="Google Shape;9620;g176c2708edc_0_16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621" name="Google Shape;9621;g176c2708edc_0_161"/>
          <p:cNvSpPr txBox="1"/>
          <p:nvPr/>
        </p:nvSpPr>
        <p:spPr>
          <a:xfrm>
            <a:off x="1551000" y="1944576"/>
            <a:ext cx="104004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622" name="Google Shape;9622;g176c2708edc_0_16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623" name="Google Shape;9623;g176c2708edc_0_16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Formosa</a:t>
            </a:r>
            <a:endParaRPr b="1" sz="2200">
              <a:solidFill>
                <a:schemeClr val="dk1"/>
              </a:solidFill>
              <a:latin typeface="Century"/>
              <a:ea typeface="Century"/>
              <a:cs typeface="Century"/>
              <a:sym typeface="Century"/>
            </a:endParaRPr>
          </a:p>
        </p:txBody>
      </p:sp>
      <p:grpSp>
        <p:nvGrpSpPr>
          <p:cNvPr id="9624" name="Google Shape;9624;g176c2708edc_0_161"/>
          <p:cNvGrpSpPr/>
          <p:nvPr/>
        </p:nvGrpSpPr>
        <p:grpSpPr>
          <a:xfrm>
            <a:off x="55915" y="3911566"/>
            <a:ext cx="11895581" cy="1051200"/>
            <a:chOff x="30789" y="3299034"/>
            <a:chExt cx="11895581" cy="1051200"/>
          </a:xfrm>
        </p:grpSpPr>
        <p:sp>
          <p:nvSpPr>
            <p:cNvPr id="9625" name="Google Shape;9625;g176c2708edc_0_161"/>
            <p:cNvSpPr txBox="1"/>
            <p:nvPr/>
          </p:nvSpPr>
          <p:spPr>
            <a:xfrm>
              <a:off x="30789" y="33505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626" name="Google Shape;9626;g176c2708edc_0_161"/>
            <p:cNvSpPr txBox="1"/>
            <p:nvPr/>
          </p:nvSpPr>
          <p:spPr>
            <a:xfrm>
              <a:off x="1555969" y="3299034"/>
              <a:ext cx="10370400" cy="105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 </a:t>
              </a:r>
              <a:r>
                <a:rPr lang="pt-BR">
                  <a:solidFill>
                    <a:srgbClr val="4472C4"/>
                  </a:solidFill>
                  <a:highlight>
                    <a:srgbClr val="FFFFFF"/>
                  </a:highlight>
                </a:rPr>
                <a:t>IV. Estágio pós-doutoral. Parágrafo único. O servidor docente poderá ter computado, em sua carga horária semanal de trabalho, apenas um curso por vez</a:t>
              </a:r>
              <a:endParaRPr>
                <a:solidFill>
                  <a:schemeClr val="dk1"/>
                </a:solidFill>
              </a:endParaRPr>
            </a:p>
          </p:txBody>
        </p:sp>
      </p:grpSp>
      <p:grpSp>
        <p:nvGrpSpPr>
          <p:cNvPr id="9627" name="Google Shape;9627;g176c2708edc_0_161"/>
          <p:cNvGrpSpPr/>
          <p:nvPr/>
        </p:nvGrpSpPr>
        <p:grpSpPr>
          <a:xfrm>
            <a:off x="155690" y="5820713"/>
            <a:ext cx="11880606" cy="467100"/>
            <a:chOff x="30764" y="3934091"/>
            <a:chExt cx="11880606" cy="467100"/>
          </a:xfrm>
        </p:grpSpPr>
        <p:sp>
          <p:nvSpPr>
            <p:cNvPr id="9628" name="Google Shape;9628;g176c2708edc_0_161"/>
            <p:cNvSpPr txBox="1"/>
            <p:nvPr/>
          </p:nvSpPr>
          <p:spPr>
            <a:xfrm>
              <a:off x="30764" y="3934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629" name="Google Shape;9629;g176c2708edc_0_161"/>
            <p:cNvSpPr txBox="1"/>
            <p:nvPr/>
          </p:nvSpPr>
          <p:spPr>
            <a:xfrm>
              <a:off x="1540969" y="3992475"/>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Ampliação da qualificação docente.</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4" name="Shape 9634"/>
        <p:cNvGrpSpPr/>
        <p:nvPr/>
      </p:nvGrpSpPr>
      <p:grpSpPr>
        <a:xfrm>
          <a:off x="0" y="0"/>
          <a:ext cx="0" cy="0"/>
          <a:chOff x="0" y="0"/>
          <a:chExt cx="0" cy="0"/>
        </a:xfrm>
      </p:grpSpPr>
      <p:sp>
        <p:nvSpPr>
          <p:cNvPr id="9635" name="Google Shape;9635;g176c2708edc_0_17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636" name="Google Shape;9636;g176c2708edc_0_17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637" name="Google Shape;9637;g176c2708edc_0_17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638" name="Google Shape;9638;g176c2708edc_0_1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639" name="Google Shape;9639;g176c2708edc_0_17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640" name="Google Shape;9640;g176c2708edc_0_179"/>
          <p:cNvSpPr txBox="1"/>
          <p:nvPr/>
        </p:nvSpPr>
        <p:spPr>
          <a:xfrm>
            <a:off x="1551000" y="1944576"/>
            <a:ext cx="104004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641" name="Google Shape;9641;g176c2708edc_0_17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642" name="Google Shape;9642;g176c2708edc_0_17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Inhumas</a:t>
            </a:r>
            <a:endParaRPr b="1" sz="2200">
              <a:solidFill>
                <a:schemeClr val="dk1"/>
              </a:solidFill>
              <a:latin typeface="Century"/>
              <a:ea typeface="Century"/>
              <a:cs typeface="Century"/>
              <a:sym typeface="Century"/>
            </a:endParaRPr>
          </a:p>
        </p:txBody>
      </p:sp>
      <p:grpSp>
        <p:nvGrpSpPr>
          <p:cNvPr id="9643" name="Google Shape;9643;g176c2708edc_0_179"/>
          <p:cNvGrpSpPr/>
          <p:nvPr/>
        </p:nvGrpSpPr>
        <p:grpSpPr>
          <a:xfrm>
            <a:off x="55890" y="4091961"/>
            <a:ext cx="11880506" cy="595930"/>
            <a:chOff x="30764" y="3479429"/>
            <a:chExt cx="11880506" cy="595930"/>
          </a:xfrm>
        </p:grpSpPr>
        <p:sp>
          <p:nvSpPr>
            <p:cNvPr id="9644" name="Google Shape;9644;g176c2708edc_0_179"/>
            <p:cNvSpPr txBox="1"/>
            <p:nvPr/>
          </p:nvSpPr>
          <p:spPr>
            <a:xfrm>
              <a:off x="30764" y="34794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645" name="Google Shape;9645;g176c2708edc_0_179"/>
            <p:cNvSpPr txBox="1"/>
            <p:nvPr/>
          </p:nvSpPr>
          <p:spPr>
            <a:xfrm>
              <a:off x="1540869" y="3519759"/>
              <a:ext cx="10370400" cy="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Art. 47 A qualificação compreende as ações de aperfeiçoamento dos servidores docentes, visando a um melhor desempenho nas atividades realizadas no Instituto Federal de Educação, Ciência e Tecnologia de Goiás, por meio de</a:t>
              </a:r>
              <a:endParaRPr>
                <a:solidFill>
                  <a:schemeClr val="dk1"/>
                </a:solidFill>
              </a:endParaRPr>
            </a:p>
          </p:txBody>
        </p:sp>
      </p:grpSp>
      <p:grpSp>
        <p:nvGrpSpPr>
          <p:cNvPr id="9646" name="Google Shape;9646;g176c2708edc_0_179"/>
          <p:cNvGrpSpPr/>
          <p:nvPr/>
        </p:nvGrpSpPr>
        <p:grpSpPr>
          <a:xfrm>
            <a:off x="155690" y="5820713"/>
            <a:ext cx="11880606" cy="467100"/>
            <a:chOff x="30764" y="3934091"/>
            <a:chExt cx="11880606" cy="467100"/>
          </a:xfrm>
        </p:grpSpPr>
        <p:sp>
          <p:nvSpPr>
            <p:cNvPr id="9647" name="Google Shape;9647;g176c2708edc_0_179"/>
            <p:cNvSpPr txBox="1"/>
            <p:nvPr/>
          </p:nvSpPr>
          <p:spPr>
            <a:xfrm>
              <a:off x="30764" y="3934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648" name="Google Shape;9648;g176c2708edc_0_179"/>
            <p:cNvSpPr txBox="1"/>
            <p:nvPr/>
          </p:nvSpPr>
          <p:spPr>
            <a:xfrm>
              <a:off x="1540969" y="3992475"/>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Ampliar as possibilidades de capacitação</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3" name="Shape 9653"/>
        <p:cNvGrpSpPr/>
        <p:nvPr/>
      </p:nvGrpSpPr>
      <p:grpSpPr>
        <a:xfrm>
          <a:off x="0" y="0"/>
          <a:ext cx="0" cy="0"/>
          <a:chOff x="0" y="0"/>
          <a:chExt cx="0" cy="0"/>
        </a:xfrm>
      </p:grpSpPr>
      <p:sp>
        <p:nvSpPr>
          <p:cNvPr id="9654" name="Google Shape;9654;g176c2708edc_0_197"/>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655" name="Google Shape;9655;g176c2708edc_0_19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656" name="Google Shape;9656;g176c2708edc_0_19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657" name="Google Shape;9657;g176c2708edc_0_19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658" name="Google Shape;9658;g176c2708edc_0_19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659" name="Google Shape;9659;g176c2708edc_0_197"/>
          <p:cNvSpPr txBox="1"/>
          <p:nvPr/>
        </p:nvSpPr>
        <p:spPr>
          <a:xfrm>
            <a:off x="1551000" y="1944576"/>
            <a:ext cx="104004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660" name="Google Shape;9660;g176c2708edc_0_19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661" name="Google Shape;9661;g176c2708edc_0_19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Itumbiara</a:t>
            </a:r>
            <a:endParaRPr b="1" sz="2200">
              <a:solidFill>
                <a:schemeClr val="dk1"/>
              </a:solidFill>
              <a:latin typeface="Century"/>
              <a:ea typeface="Century"/>
              <a:cs typeface="Century"/>
              <a:sym typeface="Century"/>
            </a:endParaRPr>
          </a:p>
        </p:txBody>
      </p:sp>
      <p:grpSp>
        <p:nvGrpSpPr>
          <p:cNvPr id="9662" name="Google Shape;9662;g176c2708edc_0_197"/>
          <p:cNvGrpSpPr/>
          <p:nvPr/>
        </p:nvGrpSpPr>
        <p:grpSpPr>
          <a:xfrm>
            <a:off x="55890" y="4091961"/>
            <a:ext cx="11880506" cy="1339330"/>
            <a:chOff x="30764" y="3479429"/>
            <a:chExt cx="11880506" cy="1339330"/>
          </a:xfrm>
        </p:grpSpPr>
        <p:sp>
          <p:nvSpPr>
            <p:cNvPr id="9663" name="Google Shape;9663;g176c2708edc_0_197"/>
            <p:cNvSpPr txBox="1"/>
            <p:nvPr/>
          </p:nvSpPr>
          <p:spPr>
            <a:xfrm>
              <a:off x="30764" y="34794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664" name="Google Shape;9664;g176c2708edc_0_197"/>
            <p:cNvSpPr txBox="1"/>
            <p:nvPr/>
          </p:nvSpPr>
          <p:spPr>
            <a:xfrm>
              <a:off x="1540869" y="3519759"/>
              <a:ext cx="10370400" cy="1299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PROPOSTA 1 Alteração </a:t>
              </a:r>
              <a:r>
                <a:rPr lang="pt-BR">
                  <a:solidFill>
                    <a:srgbClr val="4472C4"/>
                  </a:solidFill>
                  <a:highlight>
                    <a:srgbClr val="FFFFFF"/>
                  </a:highlight>
                </a:rPr>
                <a:t>I. Curso de formação de curta duração com mínimo de 20 horas</a:t>
              </a:r>
              <a:r>
                <a:rPr lang="pt-BR">
                  <a:solidFill>
                    <a:schemeClr val="dk2"/>
                  </a:solidFill>
                  <a:highlight>
                    <a:srgbClr val="FFFFFF"/>
                  </a:highlight>
                </a:rPr>
                <a:t> II. Curso de especialização III. Curso de mestrado IV. Curso de doutorado </a:t>
              </a:r>
              <a:r>
                <a:rPr lang="pt-BR">
                  <a:solidFill>
                    <a:srgbClr val="4472C4"/>
                  </a:solidFill>
                  <a:highlight>
                    <a:srgbClr val="FFFFFF"/>
                  </a:highlight>
                </a:rPr>
                <a:t>V. Curso de pós-doutorado PROPOSTA 2 Inserção Inserir Artigo para Curso de formação de curta duração: Art. Antes do 48. Para a participação em curso de formação de curta duração com mínimo de 20 horas, o servidor docente poderá computar, em sua carga horária semanal de trabalho, 1 (um) ponto por curso, limitado a 4 (quatro) cursos no semestre</a:t>
              </a:r>
              <a:endParaRPr>
                <a:solidFill>
                  <a:schemeClr val="dk1"/>
                </a:solidFill>
              </a:endParaRPr>
            </a:p>
          </p:txBody>
        </p:sp>
      </p:grpSp>
      <p:grpSp>
        <p:nvGrpSpPr>
          <p:cNvPr id="9665" name="Google Shape;9665;g176c2708edc_0_197"/>
          <p:cNvGrpSpPr/>
          <p:nvPr/>
        </p:nvGrpSpPr>
        <p:grpSpPr>
          <a:xfrm>
            <a:off x="155690" y="5820713"/>
            <a:ext cx="11880606" cy="467100"/>
            <a:chOff x="30764" y="3934091"/>
            <a:chExt cx="11880606" cy="467100"/>
          </a:xfrm>
        </p:grpSpPr>
        <p:sp>
          <p:nvSpPr>
            <p:cNvPr id="9666" name="Google Shape;9666;g176c2708edc_0_197"/>
            <p:cNvSpPr txBox="1"/>
            <p:nvPr/>
          </p:nvSpPr>
          <p:spPr>
            <a:xfrm>
              <a:off x="30764" y="3934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667" name="Google Shape;9667;g176c2708edc_0_197"/>
            <p:cNvSpPr txBox="1"/>
            <p:nvPr/>
          </p:nvSpPr>
          <p:spPr>
            <a:xfrm>
              <a:off x="1540969" y="3992475"/>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Importante valorizar os cursos de curta duração; Quantificar pós-doutorado também, pois a instituição já possui muitos doutores.</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2" name="Shape 9672"/>
        <p:cNvGrpSpPr/>
        <p:nvPr/>
      </p:nvGrpSpPr>
      <p:grpSpPr>
        <a:xfrm>
          <a:off x="0" y="0"/>
          <a:ext cx="0" cy="0"/>
          <a:chOff x="0" y="0"/>
          <a:chExt cx="0" cy="0"/>
        </a:xfrm>
      </p:grpSpPr>
      <p:sp>
        <p:nvSpPr>
          <p:cNvPr id="9673" name="Google Shape;9673;g176c2708edc_0_21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674" name="Google Shape;9674;g176c2708edc_0_21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675" name="Google Shape;9675;g176c2708edc_0_21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676" name="Google Shape;9676;g176c2708edc_0_2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677" name="Google Shape;9677;g176c2708edc_0_21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678" name="Google Shape;9678;g176c2708edc_0_215"/>
          <p:cNvSpPr txBox="1"/>
          <p:nvPr/>
        </p:nvSpPr>
        <p:spPr>
          <a:xfrm>
            <a:off x="1551000" y="1944576"/>
            <a:ext cx="104004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679" name="Google Shape;9679;g176c2708edc_0_21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680" name="Google Shape;9680;g176c2708edc_0_21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rtl="0" algn="ctr">
              <a:lnSpc>
                <a:spcPct val="115000"/>
              </a:lnSpc>
              <a:spcBef>
                <a:spcPts val="300"/>
              </a:spcBef>
              <a:spcAft>
                <a:spcPts val="300"/>
              </a:spcAft>
              <a:buClr>
                <a:schemeClr val="dk2"/>
              </a:buClr>
              <a:buSzPct val="50000"/>
              <a:buFont typeface="Arial"/>
              <a:buNone/>
            </a:pPr>
            <a:r>
              <a:rPr b="1" lang="pt-BR" sz="2200">
                <a:solidFill>
                  <a:schemeClr val="dk2"/>
                </a:solidFill>
                <a:latin typeface="Century"/>
                <a:ea typeface="Century"/>
                <a:cs typeface="Century"/>
                <a:sym typeface="Century"/>
              </a:rPr>
              <a:t>Goiânia DAA IV</a:t>
            </a:r>
            <a:endParaRPr b="1" sz="2200">
              <a:solidFill>
                <a:schemeClr val="dk1"/>
              </a:solidFill>
              <a:latin typeface="Century"/>
              <a:ea typeface="Century"/>
              <a:cs typeface="Century"/>
              <a:sym typeface="Century"/>
            </a:endParaRPr>
          </a:p>
        </p:txBody>
      </p:sp>
      <p:grpSp>
        <p:nvGrpSpPr>
          <p:cNvPr id="9681" name="Google Shape;9681;g176c2708edc_0_215"/>
          <p:cNvGrpSpPr/>
          <p:nvPr/>
        </p:nvGrpSpPr>
        <p:grpSpPr>
          <a:xfrm>
            <a:off x="55890" y="4091961"/>
            <a:ext cx="11880506" cy="843730"/>
            <a:chOff x="30764" y="3479429"/>
            <a:chExt cx="11880506" cy="843730"/>
          </a:xfrm>
        </p:grpSpPr>
        <p:sp>
          <p:nvSpPr>
            <p:cNvPr id="9682" name="Google Shape;9682;g176c2708edc_0_215"/>
            <p:cNvSpPr txBox="1"/>
            <p:nvPr/>
          </p:nvSpPr>
          <p:spPr>
            <a:xfrm>
              <a:off x="30764" y="34794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9683" name="Google Shape;9683;g176c2708edc_0_215"/>
            <p:cNvSpPr txBox="1"/>
            <p:nvPr/>
          </p:nvSpPr>
          <p:spPr>
            <a:xfrm>
              <a:off x="1540869" y="3519759"/>
              <a:ext cx="10370400" cy="80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l. Curso de especialização; II. Curso de mestrado; III. Curso de doutorado. </a:t>
              </a:r>
              <a:r>
                <a:rPr lang="pt-BR">
                  <a:solidFill>
                    <a:srgbClr val="4472C4"/>
                  </a:solidFill>
                  <a:highlight>
                    <a:srgbClr val="FFFFFF"/>
                  </a:highlight>
                </a:rPr>
                <a:t>IV. (Inserir) Curso de pós doutorado</a:t>
              </a:r>
              <a:endParaRPr>
                <a:solidFill>
                  <a:schemeClr val="dk1"/>
                </a:solidFill>
              </a:endParaRPr>
            </a:p>
          </p:txBody>
        </p:sp>
      </p:grpSp>
      <p:grpSp>
        <p:nvGrpSpPr>
          <p:cNvPr id="9684" name="Google Shape;9684;g176c2708edc_0_215"/>
          <p:cNvGrpSpPr/>
          <p:nvPr/>
        </p:nvGrpSpPr>
        <p:grpSpPr>
          <a:xfrm>
            <a:off x="155690" y="5820713"/>
            <a:ext cx="11880606" cy="467100"/>
            <a:chOff x="30764" y="3934091"/>
            <a:chExt cx="11880606" cy="467100"/>
          </a:xfrm>
        </p:grpSpPr>
        <p:sp>
          <p:nvSpPr>
            <p:cNvPr id="9685" name="Google Shape;9685;g176c2708edc_0_215"/>
            <p:cNvSpPr txBox="1"/>
            <p:nvPr/>
          </p:nvSpPr>
          <p:spPr>
            <a:xfrm>
              <a:off x="30764" y="3934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686" name="Google Shape;9686;g176c2708edc_0_215"/>
            <p:cNvSpPr txBox="1"/>
            <p:nvPr/>
          </p:nvSpPr>
          <p:spPr>
            <a:xfrm>
              <a:off x="1540969" y="3992475"/>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Inserir curso de pós-doutorado.</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1" name="Shape 9691"/>
        <p:cNvGrpSpPr/>
        <p:nvPr/>
      </p:nvGrpSpPr>
      <p:grpSpPr>
        <a:xfrm>
          <a:off x="0" y="0"/>
          <a:ext cx="0" cy="0"/>
          <a:chOff x="0" y="0"/>
          <a:chExt cx="0" cy="0"/>
        </a:xfrm>
      </p:grpSpPr>
      <p:sp>
        <p:nvSpPr>
          <p:cNvPr id="9692" name="Google Shape;9692;g176c2708edc_0_23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693" name="Google Shape;9693;g176c2708edc_0_23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694" name="Google Shape;9694;g176c2708edc_0_23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695" name="Google Shape;9695;g176c2708edc_0_23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696" name="Google Shape;9696;g176c2708edc_0_233"/>
          <p:cNvSpPr txBox="1"/>
          <p:nvPr>
            <p:ph idx="1" type="body"/>
          </p:nvPr>
        </p:nvSpPr>
        <p:spPr>
          <a:xfrm>
            <a:off x="70900" y="1981175"/>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697" name="Google Shape;9697;g176c2708edc_0_233"/>
          <p:cNvSpPr txBox="1"/>
          <p:nvPr/>
        </p:nvSpPr>
        <p:spPr>
          <a:xfrm>
            <a:off x="1435850" y="1944575"/>
            <a:ext cx="10600500" cy="777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000">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sz="1000">
              <a:solidFill>
                <a:srgbClr val="1D2D45"/>
              </a:solidFill>
              <a:highlight>
                <a:srgbClr val="FFFFFF"/>
              </a:highlight>
            </a:endParaRPr>
          </a:p>
          <a:p>
            <a:pPr indent="0" lvl="0" marL="0" rtl="0" algn="l">
              <a:lnSpc>
                <a:spcPct val="115000"/>
              </a:lnSpc>
              <a:spcBef>
                <a:spcPts val="0"/>
              </a:spcBef>
              <a:spcAft>
                <a:spcPts val="0"/>
              </a:spcAft>
              <a:buSzPts val="1100"/>
              <a:buNone/>
            </a:pPr>
            <a:r>
              <a:rPr lang="pt-BR" sz="1000">
                <a:solidFill>
                  <a:srgbClr val="1D2D45"/>
                </a:solidFill>
                <a:highlight>
                  <a:srgbClr val="FFFFFF"/>
                </a:highlight>
              </a:rPr>
              <a:t>§1º. A pontuação destinada às ações previstas nos incisos deste artigo será atribuída ao servidor docente uma única vez para cada modalidade de curso. </a:t>
            </a:r>
            <a:endParaRPr sz="1000">
              <a:solidFill>
                <a:srgbClr val="1D2D45"/>
              </a:solidFill>
              <a:highlight>
                <a:srgbClr val="FFFFFF"/>
              </a:highlight>
            </a:endParaRPr>
          </a:p>
          <a:p>
            <a:pPr indent="0" lvl="0" marL="0" rtl="0" algn="l">
              <a:lnSpc>
                <a:spcPct val="115000"/>
              </a:lnSpc>
              <a:spcBef>
                <a:spcPts val="0"/>
              </a:spcBef>
              <a:spcAft>
                <a:spcPts val="0"/>
              </a:spcAft>
              <a:buSzPts val="1100"/>
              <a:buNone/>
            </a:pPr>
            <a:r>
              <a:rPr lang="pt-BR" sz="1000">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sz="1000">
              <a:solidFill>
                <a:schemeClr val="dk1"/>
              </a:solidFill>
            </a:endParaRPr>
          </a:p>
        </p:txBody>
      </p:sp>
      <p:sp>
        <p:nvSpPr>
          <p:cNvPr id="9698" name="Google Shape;9698;g176c2708edc_0_23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699" name="Google Shape;9699;g176c2708edc_0_233"/>
          <p:cNvSpPr txBox="1"/>
          <p:nvPr/>
        </p:nvSpPr>
        <p:spPr>
          <a:xfrm>
            <a:off x="629991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Goiânia Oeste</a:t>
            </a:r>
            <a:endParaRPr b="1" sz="2200">
              <a:solidFill>
                <a:schemeClr val="dk1"/>
              </a:solidFill>
              <a:latin typeface="Century"/>
              <a:ea typeface="Century"/>
              <a:cs typeface="Century"/>
              <a:sym typeface="Century"/>
            </a:endParaRPr>
          </a:p>
        </p:txBody>
      </p:sp>
      <p:grpSp>
        <p:nvGrpSpPr>
          <p:cNvPr id="9700" name="Google Shape;9700;g176c2708edc_0_233"/>
          <p:cNvGrpSpPr/>
          <p:nvPr/>
        </p:nvGrpSpPr>
        <p:grpSpPr>
          <a:xfrm>
            <a:off x="134564" y="2829875"/>
            <a:ext cx="11901594" cy="2793000"/>
            <a:chOff x="93897" y="3070809"/>
            <a:chExt cx="11802453" cy="2793000"/>
          </a:xfrm>
        </p:grpSpPr>
        <p:sp>
          <p:nvSpPr>
            <p:cNvPr id="9701" name="Google Shape;9701;g176c2708edc_0_233"/>
            <p:cNvSpPr txBox="1"/>
            <p:nvPr/>
          </p:nvSpPr>
          <p:spPr>
            <a:xfrm>
              <a:off x="93897" y="3318784"/>
              <a:ext cx="13416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200">
                  <a:solidFill>
                    <a:schemeClr val="dk1"/>
                  </a:solidFill>
                  <a:latin typeface="Century"/>
                  <a:ea typeface="Century"/>
                  <a:cs typeface="Century"/>
                  <a:sym typeface="Century"/>
                </a:rPr>
                <a:t>Proposta </a:t>
              </a:r>
              <a:endParaRPr sz="1200">
                <a:solidFill>
                  <a:schemeClr val="dk1"/>
                </a:solidFill>
                <a:latin typeface="Calibri"/>
                <a:ea typeface="Calibri"/>
                <a:cs typeface="Calibri"/>
                <a:sym typeface="Calibri"/>
              </a:endParaRPr>
            </a:p>
          </p:txBody>
        </p:sp>
        <p:sp>
          <p:nvSpPr>
            <p:cNvPr id="9702" name="Google Shape;9702;g176c2708edc_0_233"/>
            <p:cNvSpPr txBox="1"/>
            <p:nvPr/>
          </p:nvSpPr>
          <p:spPr>
            <a:xfrm>
              <a:off x="1175250" y="3070809"/>
              <a:ext cx="10721100" cy="2793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100">
                  <a:solidFill>
                    <a:schemeClr val="dk2"/>
                  </a:solidFill>
                  <a:highlight>
                    <a:srgbClr val="FFFFFF"/>
                  </a:highlight>
                </a:rPr>
                <a:t>Alterar o título para “FORMAÇÃO CONTINUADA” Art. 30 - A formação continuada é compreendida nessa resolução como parte dos processos de valorização do magistério, portanto direito do profissional da educação, e se subdivide em: </a:t>
              </a:r>
              <a:r>
                <a:rPr lang="pt-BR" sz="1100">
                  <a:solidFill>
                    <a:srgbClr val="4472C4"/>
                  </a:solidFill>
                  <a:highlight>
                    <a:srgbClr val="FFFFFF"/>
                  </a:highlight>
                </a:rPr>
                <a:t>I.Formação acadêmica II. Formação complementar. § 1º É considerada formação acadêmica aquela que se realiza em programas de pós-graduação reconhecidos pelo MEC, podendo ser computada na Jornada de Trabalho Docente, de acordo com as especificações abaixo: a. Para matrícula em curso de especialização, o servidor docente poderá computar em sua carga horária semanal de trabalho até 2h (duas) horas por semana; b. Para matrícula em curso de mestrado, o servidor docente poderá computar em sua carga horária semanal de trabalho até 4h (quatro horas). c. Para matrícula em curso de doutorado, o servidor docente poderá computar em sua carga horária semanal de trabalho até 4h (quatro horas). d. O servidor docente matriculado em disciplinas de pós-graduação como aluno especial poderá computar em sua carga horária semanal no máximo 2h (duas horas). e. Para matrícula em curso de pós-doutorado, o servidor docente poderá computar em sua carga horária semanal de trabalho até 2h (duas horas) durante a vigência do curso. § 2º É considerada formação complementar aquela que destina-se ao processo de aperfeiçoamento permanente do profissional da educação, que tenha vínculo com o desenvolvimento do seu trabalho, realizada no âmbito da instituição ou fora dela, podendo ser computada na Jornada de Trabalho Docente, de acordo com as especificações abaixo: a. Matrícula em curso de Atualização com carga horária &gt;=40h (quarenta horas), poderá ser computada até 1h (uma hora) por semana, independentemente da quantidade de cursos realizados.  b. Matrícula em curso de Aperfeiçoamento com carga horária &gt;=180h (cento e oitenta horas), poderá ser computada até 1h (uma hora) por semana, independentemente da quantidade de cursos realizados.  c. Participação em eventos científicos, congressos, seminários, jornadas, mini-cursos, entre outros, poderá ser computada até 1h (uma hora) por semana, independentemente da quantidade de eventos comprovados.</a:t>
              </a:r>
              <a:endParaRPr sz="1100">
                <a:solidFill>
                  <a:schemeClr val="dk1"/>
                </a:solidFill>
              </a:endParaRPr>
            </a:p>
          </p:txBody>
        </p:sp>
      </p:grpSp>
      <p:grpSp>
        <p:nvGrpSpPr>
          <p:cNvPr id="9703" name="Google Shape;9703;g176c2708edc_0_233"/>
          <p:cNvGrpSpPr/>
          <p:nvPr/>
        </p:nvGrpSpPr>
        <p:grpSpPr>
          <a:xfrm>
            <a:off x="125590" y="5797113"/>
            <a:ext cx="12066410" cy="954312"/>
            <a:chOff x="-39511" y="4282716"/>
            <a:chExt cx="12066410" cy="954312"/>
          </a:xfrm>
        </p:grpSpPr>
        <p:sp>
          <p:nvSpPr>
            <p:cNvPr id="9704" name="Google Shape;9704;g176c2708edc_0_233"/>
            <p:cNvSpPr txBox="1"/>
            <p:nvPr/>
          </p:nvSpPr>
          <p:spPr>
            <a:xfrm>
              <a:off x="-39511" y="42827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705" name="Google Shape;9705;g176c2708edc_0_233"/>
            <p:cNvSpPr txBox="1"/>
            <p:nvPr/>
          </p:nvSpPr>
          <p:spPr>
            <a:xfrm>
              <a:off x="1343298" y="4282728"/>
              <a:ext cx="106836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000">
                  <a:solidFill>
                    <a:schemeClr val="dk2"/>
                  </a:solidFill>
                  <a:highlight>
                    <a:srgbClr val="FFFFFF"/>
                  </a:highlight>
                </a:rPr>
                <a:t>Está sendo proposta a substituição do termo "qualificação" por "Formação Continuada" no título e no corpo do capítulo, vinculando-a ao direito do servidor e à valorização do magistério. As alterações propostas neste regulamento não tratam de pontuação, e sim, jornada de trabalho em carga horária. Mesmo que o docente tenha usufruído de licença para estudos por um período, se ele retorna sem concluir sua formação acadêmica, ele tem direito a computar um período de sua jornada de trabalho para dedicação aos estudos. Incentivar a formação continuada e reconhecer a importância da participação do servidor em disciplinas de pós-graduação. A Jornada está sendo proposta em horas e esse quantitativo corresponde à divisão nas 18 semanas do semestre letivo.</a:t>
              </a:r>
              <a:endParaRPr sz="10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0" name="Shape 9710"/>
        <p:cNvGrpSpPr/>
        <p:nvPr/>
      </p:nvGrpSpPr>
      <p:grpSpPr>
        <a:xfrm>
          <a:off x="0" y="0"/>
          <a:ext cx="0" cy="0"/>
          <a:chOff x="0" y="0"/>
          <a:chExt cx="0" cy="0"/>
        </a:xfrm>
      </p:grpSpPr>
      <p:sp>
        <p:nvSpPr>
          <p:cNvPr id="9711" name="Google Shape;9711;g176c2708edc_0_25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712" name="Google Shape;9712;g176c2708edc_0_25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713" name="Google Shape;9713;g176c2708edc_0_25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714" name="Google Shape;9714;g176c2708edc_0_2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715" name="Google Shape;9715;g176c2708edc_0_251"/>
          <p:cNvSpPr txBox="1"/>
          <p:nvPr>
            <p:ph idx="1" type="body"/>
          </p:nvPr>
        </p:nvSpPr>
        <p:spPr>
          <a:xfrm>
            <a:off x="70900" y="1981175"/>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716" name="Google Shape;9716;g176c2708edc_0_251"/>
          <p:cNvSpPr txBox="1"/>
          <p:nvPr/>
        </p:nvSpPr>
        <p:spPr>
          <a:xfrm>
            <a:off x="1435850" y="1944575"/>
            <a:ext cx="106005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717" name="Google Shape;9717;g176c2708edc_0_25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718" name="Google Shape;9718;g176c2708edc_0_251"/>
          <p:cNvSpPr txBox="1"/>
          <p:nvPr/>
        </p:nvSpPr>
        <p:spPr>
          <a:xfrm>
            <a:off x="629991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Luziânia</a:t>
            </a:r>
            <a:endParaRPr b="1" sz="2200">
              <a:solidFill>
                <a:schemeClr val="dk1"/>
              </a:solidFill>
              <a:latin typeface="Century"/>
              <a:ea typeface="Century"/>
              <a:cs typeface="Century"/>
              <a:sym typeface="Century"/>
            </a:endParaRPr>
          </a:p>
        </p:txBody>
      </p:sp>
      <p:grpSp>
        <p:nvGrpSpPr>
          <p:cNvPr id="9719" name="Google Shape;9719;g176c2708edc_0_251"/>
          <p:cNvGrpSpPr/>
          <p:nvPr/>
        </p:nvGrpSpPr>
        <p:grpSpPr>
          <a:xfrm>
            <a:off x="9514" y="4013038"/>
            <a:ext cx="12132169" cy="585700"/>
            <a:chOff x="93897" y="3200184"/>
            <a:chExt cx="12031107" cy="585700"/>
          </a:xfrm>
        </p:grpSpPr>
        <p:sp>
          <p:nvSpPr>
            <p:cNvPr id="9720" name="Google Shape;9720;g176c2708edc_0_251"/>
            <p:cNvSpPr txBox="1"/>
            <p:nvPr/>
          </p:nvSpPr>
          <p:spPr>
            <a:xfrm>
              <a:off x="93897" y="3318784"/>
              <a:ext cx="13416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9721" name="Google Shape;9721;g176c2708edc_0_251"/>
            <p:cNvSpPr txBox="1"/>
            <p:nvPr/>
          </p:nvSpPr>
          <p:spPr>
            <a:xfrm>
              <a:off x="1403904" y="3200184"/>
              <a:ext cx="10721100" cy="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Inserção e reordenação dos incisos </a:t>
              </a:r>
              <a:r>
                <a:rPr lang="pt-BR">
                  <a:solidFill>
                    <a:srgbClr val="4472C4"/>
                  </a:solidFill>
                  <a:highlight>
                    <a:srgbClr val="FFFFFF"/>
                  </a:highlight>
                </a:rPr>
                <a:t>I. Cursos de curta duração e aperfeiçoamento </a:t>
              </a:r>
              <a:r>
                <a:rPr lang="pt-BR">
                  <a:solidFill>
                    <a:schemeClr val="dk2"/>
                  </a:solidFill>
                  <a:highlight>
                    <a:srgbClr val="FFFFFF"/>
                  </a:highlight>
                </a:rPr>
                <a:t>II. Curso de especialização; lII. Curso de mestrado; IV. Curso de doutorado. </a:t>
              </a:r>
              <a:r>
                <a:rPr lang="pt-BR">
                  <a:solidFill>
                    <a:srgbClr val="4472C4"/>
                  </a:solidFill>
                  <a:highlight>
                    <a:srgbClr val="FFFFFF"/>
                  </a:highlight>
                </a:rPr>
                <a:t>V. Pós-Doutorado.</a:t>
              </a:r>
              <a:endParaRPr>
                <a:solidFill>
                  <a:schemeClr val="dk1"/>
                </a:solidFill>
              </a:endParaRPr>
            </a:p>
          </p:txBody>
        </p:sp>
      </p:grpSp>
      <p:grpSp>
        <p:nvGrpSpPr>
          <p:cNvPr id="9722" name="Google Shape;9722;g176c2708edc_0_251"/>
          <p:cNvGrpSpPr/>
          <p:nvPr/>
        </p:nvGrpSpPr>
        <p:grpSpPr>
          <a:xfrm>
            <a:off x="125590" y="5556138"/>
            <a:ext cx="12066310" cy="555612"/>
            <a:chOff x="-39511" y="4041741"/>
            <a:chExt cx="12066310" cy="555612"/>
          </a:xfrm>
        </p:grpSpPr>
        <p:sp>
          <p:nvSpPr>
            <p:cNvPr id="9723" name="Google Shape;9723;g176c2708edc_0_251"/>
            <p:cNvSpPr txBox="1"/>
            <p:nvPr/>
          </p:nvSpPr>
          <p:spPr>
            <a:xfrm>
              <a:off x="-39511" y="404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724" name="Google Shape;9724;g176c2708edc_0_251"/>
            <p:cNvSpPr txBox="1"/>
            <p:nvPr/>
          </p:nvSpPr>
          <p:spPr>
            <a:xfrm>
              <a:off x="1470698" y="4041753"/>
              <a:ext cx="10556100" cy="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t>
              </a:r>
              <a:r>
                <a:rPr lang="pt-BR">
                  <a:solidFill>
                    <a:schemeClr val="dk2"/>
                  </a:solidFill>
                  <a:highlight>
                    <a:srgbClr val="FFFFFF"/>
                  </a:highlight>
                </a:rPr>
                <a:t>O colegiado deliberou pela inserção dos cursos de curta duração na qualificação profissional e também do Pós-doutorado. Reordenando os incisos por ordem do menor para o maior grau.</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g1e0f3c47b18_0_25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016" name="Google Shape;1016;g1e0f3c47b18_0_25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17" name="Google Shape;1017;g1e0f3c47b18_0_25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18" name="Google Shape;1018;g1e0f3c47b18_0_2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19" name="Google Shape;1019;g1e0f3c47b18_0_251"/>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20" name="Google Shape;1020;g1e0f3c47b18_0_251"/>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acadêmicas, próprias do servidor docente: </a:t>
            </a:r>
            <a:endParaRPr b="0" i="0" sz="2000" u="none" strike="noStrike">
              <a:solidFill>
                <a:schemeClr val="dk1"/>
              </a:solidFill>
              <a:latin typeface="Calibri"/>
              <a:ea typeface="Calibri"/>
              <a:cs typeface="Calibri"/>
              <a:sym typeface="Calibri"/>
            </a:endParaRPr>
          </a:p>
          <a:p>
            <a:pPr indent="408432" lvl="0" marL="121907" marR="0" rtl="0" algn="l">
              <a:spcBef>
                <a:spcPts val="0"/>
              </a:spcBef>
              <a:spcAft>
                <a:spcPts val="0"/>
              </a:spcAft>
              <a:buNone/>
            </a:pPr>
            <a:r>
              <a:rPr b="0" i="0" lang="pt-BR" sz="2000" u="none" strike="noStrike">
                <a:solidFill>
                  <a:schemeClr val="dk1"/>
                </a:solidFill>
                <a:latin typeface="Calibri"/>
                <a:ea typeface="Calibri"/>
                <a:cs typeface="Calibri"/>
                <a:sym typeface="Calibri"/>
              </a:rPr>
              <a:t>I. atividades</a:t>
            </a:r>
            <a:r>
              <a:rPr lang="pt-BR"/>
              <a:t> </a:t>
            </a:r>
            <a:r>
              <a:rPr b="0" i="0" lang="pt-BR" sz="20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800">
              <a:solidFill>
                <a:schemeClr val="dk1"/>
              </a:solidFill>
              <a:latin typeface="Calibri"/>
              <a:ea typeface="Calibri"/>
              <a:cs typeface="Calibri"/>
              <a:sym typeface="Calibri"/>
            </a:endParaRPr>
          </a:p>
        </p:txBody>
      </p:sp>
      <p:sp>
        <p:nvSpPr>
          <p:cNvPr id="1021" name="Google Shape;1021;g1e0f3c47b18_0_25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22" name="Google Shape;1022;g1e0f3c47b18_0_25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1023" name="Google Shape;1023;g1e0f3c47b18_0_251"/>
          <p:cNvGrpSpPr/>
          <p:nvPr/>
        </p:nvGrpSpPr>
        <p:grpSpPr>
          <a:xfrm>
            <a:off x="70903" y="3455675"/>
            <a:ext cx="11880468" cy="1015800"/>
            <a:chOff x="45776" y="3075159"/>
            <a:chExt cx="11880468" cy="1015800"/>
          </a:xfrm>
        </p:grpSpPr>
        <p:sp>
          <p:nvSpPr>
            <p:cNvPr id="1024" name="Google Shape;1024;g1e0f3c47b18_0_251"/>
            <p:cNvSpPr txBox="1"/>
            <p:nvPr/>
          </p:nvSpPr>
          <p:spPr>
            <a:xfrm>
              <a:off x="45776" y="35033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25" name="Google Shape;1025;g1e0f3c47b18_0_251"/>
            <p:cNvSpPr txBox="1"/>
            <p:nvPr/>
          </p:nvSpPr>
          <p:spPr>
            <a:xfrm>
              <a:off x="1555844" y="307515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acadêmicas, próprias do servidor docente:</a:t>
              </a:r>
              <a:endParaRPr sz="2000">
                <a:solidFill>
                  <a:schemeClr val="dk1"/>
                </a:solidFill>
                <a:latin typeface="Calibri"/>
                <a:ea typeface="Calibri"/>
                <a:cs typeface="Calibri"/>
                <a:sym typeface="Calibri"/>
              </a:endParaRPr>
            </a:p>
            <a:p>
              <a:pPr indent="408432" lvl="0" marL="121907" rtl="0" algn="l">
                <a:spcBef>
                  <a:spcPts val="0"/>
                </a:spcBef>
                <a:spcAft>
                  <a:spcPts val="0"/>
                </a:spcAft>
                <a:buNone/>
              </a:pPr>
              <a:r>
                <a:rPr lang="pt-BR" sz="2000">
                  <a:solidFill>
                    <a:srgbClr val="0000FF"/>
                  </a:solidFill>
                  <a:latin typeface="Calibri"/>
                  <a:ea typeface="Calibri"/>
                  <a:cs typeface="Calibri"/>
                  <a:sym typeface="Calibri"/>
                </a:rPr>
                <a:t> </a:t>
              </a:r>
              <a:r>
                <a:rPr lang="pt-BR" sz="2000">
                  <a:solidFill>
                    <a:srgbClr val="0000FF"/>
                  </a:solidFill>
                  <a:latin typeface="Calibri"/>
                  <a:ea typeface="Calibri"/>
                  <a:cs typeface="Calibri"/>
                  <a:sym typeface="Calibri"/>
                </a:rPr>
                <a:t>I - ensino; II - pesquisa; III - extensão; IV - produção acadêmica e cultural; V - qualificação e formação continuada;  VII - gestão; e VIII - representação institucional.</a:t>
              </a:r>
              <a:endParaRPr sz="2000">
                <a:solidFill>
                  <a:srgbClr val="0000FF"/>
                </a:solidFill>
                <a:latin typeface="Calibri"/>
                <a:ea typeface="Calibri"/>
                <a:cs typeface="Calibri"/>
                <a:sym typeface="Calibri"/>
              </a:endParaRPr>
            </a:p>
          </p:txBody>
        </p:sp>
      </p:grpSp>
      <p:grpSp>
        <p:nvGrpSpPr>
          <p:cNvPr id="1026" name="Google Shape;1026;g1e0f3c47b18_0_251"/>
          <p:cNvGrpSpPr/>
          <p:nvPr/>
        </p:nvGrpSpPr>
        <p:grpSpPr>
          <a:xfrm>
            <a:off x="70903" y="4966784"/>
            <a:ext cx="11880468" cy="923400"/>
            <a:chOff x="45776" y="3293412"/>
            <a:chExt cx="11880468" cy="923400"/>
          </a:xfrm>
        </p:grpSpPr>
        <p:sp>
          <p:nvSpPr>
            <p:cNvPr id="1027" name="Google Shape;1027;g1e0f3c47b18_0_251"/>
            <p:cNvSpPr txBox="1"/>
            <p:nvPr/>
          </p:nvSpPr>
          <p:spPr>
            <a:xfrm>
              <a:off x="45776" y="3521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28" name="Google Shape;1028;g1e0f3c47b18_0_251"/>
            <p:cNvSpPr txBox="1"/>
            <p:nvPr/>
          </p:nvSpPr>
          <p:spPr>
            <a:xfrm>
              <a:off x="1555844" y="329341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Substituir apenas o termo “qualificação” por “formação continuada” considerando que além da qualificação em si, os cursos de pós-graduação podem ser compreendidos como inseridos em um processo permanente e constante de busca de saberes que são necessários para o desenvolvimento das nossas atividades.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9" name="Shape 9729"/>
        <p:cNvGrpSpPr/>
        <p:nvPr/>
      </p:nvGrpSpPr>
      <p:grpSpPr>
        <a:xfrm>
          <a:off x="0" y="0"/>
          <a:ext cx="0" cy="0"/>
          <a:chOff x="0" y="0"/>
          <a:chExt cx="0" cy="0"/>
        </a:xfrm>
      </p:grpSpPr>
      <p:sp>
        <p:nvSpPr>
          <p:cNvPr id="9730" name="Google Shape;9730;g176c2708edc_0_26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731" name="Google Shape;9731;g176c2708edc_0_26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732" name="Google Shape;9732;g176c2708edc_0_26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733" name="Google Shape;9733;g176c2708edc_0_2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734" name="Google Shape;9734;g176c2708edc_0_269"/>
          <p:cNvSpPr txBox="1"/>
          <p:nvPr>
            <p:ph idx="1" type="body"/>
          </p:nvPr>
        </p:nvSpPr>
        <p:spPr>
          <a:xfrm>
            <a:off x="70900" y="1981175"/>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735" name="Google Shape;9735;g176c2708edc_0_269"/>
          <p:cNvSpPr txBox="1"/>
          <p:nvPr/>
        </p:nvSpPr>
        <p:spPr>
          <a:xfrm>
            <a:off x="1435850" y="1944575"/>
            <a:ext cx="106005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736" name="Google Shape;9736;g176c2708edc_0_26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737" name="Google Shape;9737;g176c2708edc_0_269"/>
          <p:cNvSpPr txBox="1"/>
          <p:nvPr/>
        </p:nvSpPr>
        <p:spPr>
          <a:xfrm>
            <a:off x="629991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Uruaçu</a:t>
            </a:r>
            <a:endParaRPr b="1" sz="2200">
              <a:solidFill>
                <a:schemeClr val="dk1"/>
              </a:solidFill>
              <a:latin typeface="Century"/>
              <a:ea typeface="Century"/>
              <a:cs typeface="Century"/>
              <a:sym typeface="Century"/>
            </a:endParaRPr>
          </a:p>
        </p:txBody>
      </p:sp>
      <p:grpSp>
        <p:nvGrpSpPr>
          <p:cNvPr id="9738" name="Google Shape;9738;g176c2708edc_0_269"/>
          <p:cNvGrpSpPr/>
          <p:nvPr/>
        </p:nvGrpSpPr>
        <p:grpSpPr>
          <a:xfrm>
            <a:off x="9514" y="4013038"/>
            <a:ext cx="12132169" cy="585700"/>
            <a:chOff x="93897" y="3200184"/>
            <a:chExt cx="12031107" cy="585700"/>
          </a:xfrm>
        </p:grpSpPr>
        <p:sp>
          <p:nvSpPr>
            <p:cNvPr id="9739" name="Google Shape;9739;g176c2708edc_0_269"/>
            <p:cNvSpPr txBox="1"/>
            <p:nvPr/>
          </p:nvSpPr>
          <p:spPr>
            <a:xfrm>
              <a:off x="93897" y="3318784"/>
              <a:ext cx="13416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9740" name="Google Shape;9740;g176c2708edc_0_269"/>
            <p:cNvSpPr txBox="1"/>
            <p:nvPr/>
          </p:nvSpPr>
          <p:spPr>
            <a:xfrm>
              <a:off x="1403904" y="3200184"/>
              <a:ext cx="10721100" cy="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4472C4"/>
                  </a:solidFill>
                  <a:highlight>
                    <a:srgbClr val="FFFFFF"/>
                  </a:highlight>
                </a:rPr>
                <a:t>I. Participação em eventos como ouvinte II. Cursos de formação de, no máximo, 360 horas. </a:t>
              </a:r>
              <a:r>
                <a:rPr lang="pt-BR">
                  <a:solidFill>
                    <a:schemeClr val="dk2"/>
                  </a:solidFill>
                  <a:highlight>
                    <a:srgbClr val="FFFFFF"/>
                  </a:highlight>
                </a:rPr>
                <a:t>III. Curso de </a:t>
              </a:r>
              <a:r>
                <a:rPr lang="pt-BR">
                  <a:solidFill>
                    <a:schemeClr val="dk2"/>
                  </a:solidFill>
                  <a:highlight>
                    <a:srgbClr val="FFFFFF"/>
                  </a:highlight>
                </a:rPr>
                <a:t>especialização;</a:t>
              </a:r>
              <a:r>
                <a:rPr lang="pt-BR">
                  <a:solidFill>
                    <a:schemeClr val="dk2"/>
                  </a:solidFill>
                  <a:highlight>
                    <a:srgbClr val="FFFFFF"/>
                  </a:highlight>
                </a:rPr>
                <a:t> IV. Curso de mestrado; V. Curso de doutorado. </a:t>
              </a:r>
              <a:r>
                <a:rPr lang="pt-BR">
                  <a:solidFill>
                    <a:srgbClr val="4472C4"/>
                  </a:solidFill>
                  <a:highlight>
                    <a:srgbClr val="FFFFFF"/>
                  </a:highlight>
                </a:rPr>
                <a:t>VI. Estágio de </a:t>
              </a:r>
              <a:r>
                <a:rPr lang="pt-BR">
                  <a:solidFill>
                    <a:srgbClr val="4472C4"/>
                  </a:solidFill>
                  <a:highlight>
                    <a:srgbClr val="FFFFFF"/>
                  </a:highlight>
                </a:rPr>
                <a:t>pós-doutorado.</a:t>
              </a:r>
              <a:endParaRPr>
                <a:solidFill>
                  <a:schemeClr val="dk1"/>
                </a:solidFill>
              </a:endParaRPr>
            </a:p>
          </p:txBody>
        </p:sp>
      </p:grpSp>
      <p:grpSp>
        <p:nvGrpSpPr>
          <p:cNvPr id="9741" name="Google Shape;9741;g176c2708edc_0_269"/>
          <p:cNvGrpSpPr/>
          <p:nvPr/>
        </p:nvGrpSpPr>
        <p:grpSpPr>
          <a:xfrm>
            <a:off x="125590" y="5556138"/>
            <a:ext cx="12066310" cy="555612"/>
            <a:chOff x="-39511" y="4041741"/>
            <a:chExt cx="12066310" cy="555612"/>
          </a:xfrm>
        </p:grpSpPr>
        <p:sp>
          <p:nvSpPr>
            <p:cNvPr id="9742" name="Google Shape;9742;g176c2708edc_0_269"/>
            <p:cNvSpPr txBox="1"/>
            <p:nvPr/>
          </p:nvSpPr>
          <p:spPr>
            <a:xfrm>
              <a:off x="-39511" y="404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743" name="Google Shape;9743;g176c2708edc_0_269"/>
            <p:cNvSpPr txBox="1"/>
            <p:nvPr/>
          </p:nvSpPr>
          <p:spPr>
            <a:xfrm>
              <a:off x="1470698" y="4041753"/>
              <a:ext cx="10556100" cy="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Entendemos que Participação em eventos como ouvinte é qualificação e que os Cursos de formação de, no máximo, 360 horas também devem computados como qualificação.</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8" name="Shape 9748"/>
        <p:cNvGrpSpPr/>
        <p:nvPr/>
      </p:nvGrpSpPr>
      <p:grpSpPr>
        <a:xfrm>
          <a:off x="0" y="0"/>
          <a:ext cx="0" cy="0"/>
          <a:chOff x="0" y="0"/>
          <a:chExt cx="0" cy="0"/>
        </a:xfrm>
      </p:grpSpPr>
      <p:sp>
        <p:nvSpPr>
          <p:cNvPr id="9749" name="Google Shape;9749;g176c2708edc_0_287"/>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750" name="Google Shape;9750;g176c2708edc_0_28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751" name="Google Shape;9751;g176c2708edc_0_28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752" name="Google Shape;9752;g176c2708edc_0_28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753" name="Google Shape;9753;g176c2708edc_0_287"/>
          <p:cNvSpPr txBox="1"/>
          <p:nvPr>
            <p:ph idx="1" type="body"/>
          </p:nvPr>
        </p:nvSpPr>
        <p:spPr>
          <a:xfrm>
            <a:off x="70900" y="1981175"/>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754" name="Google Shape;9754;g176c2708edc_0_287"/>
          <p:cNvSpPr txBox="1"/>
          <p:nvPr/>
        </p:nvSpPr>
        <p:spPr>
          <a:xfrm>
            <a:off x="1435850" y="1944575"/>
            <a:ext cx="106005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755" name="Google Shape;9755;g176c2708edc_0_287"/>
          <p:cNvSpPr txBox="1"/>
          <p:nvPr/>
        </p:nvSpPr>
        <p:spPr>
          <a:xfrm>
            <a:off x="3172952" y="1305000"/>
            <a:ext cx="26436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rgbClr val="0070C0"/>
              </a:buClr>
              <a:buSzPct val="100000"/>
              <a:buFont typeface="Noto Sans Symbols"/>
              <a:buNone/>
            </a:pPr>
            <a:r>
              <a:rPr b="1" lang="pt-BR" sz="2200">
                <a:solidFill>
                  <a:srgbClr val="0070C0"/>
                </a:solidFill>
                <a:latin typeface="Century"/>
                <a:ea typeface="Century"/>
                <a:cs typeface="Century"/>
                <a:sym typeface="Century"/>
              </a:rPr>
              <a:t>Alteração/</a:t>
            </a: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756" name="Google Shape;9756;g176c2708edc_0_287"/>
          <p:cNvSpPr txBox="1"/>
          <p:nvPr/>
        </p:nvSpPr>
        <p:spPr>
          <a:xfrm>
            <a:off x="629991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Valparaíso</a:t>
            </a:r>
            <a:endParaRPr b="1" sz="2200">
              <a:solidFill>
                <a:schemeClr val="dk1"/>
              </a:solidFill>
              <a:latin typeface="Century"/>
              <a:ea typeface="Century"/>
              <a:cs typeface="Century"/>
              <a:sym typeface="Century"/>
            </a:endParaRPr>
          </a:p>
        </p:txBody>
      </p:sp>
      <p:grpSp>
        <p:nvGrpSpPr>
          <p:cNvPr id="9757" name="Google Shape;9757;g176c2708edc_0_287"/>
          <p:cNvGrpSpPr/>
          <p:nvPr/>
        </p:nvGrpSpPr>
        <p:grpSpPr>
          <a:xfrm>
            <a:off x="9514" y="4013038"/>
            <a:ext cx="12132169" cy="1051200"/>
            <a:chOff x="93897" y="3200184"/>
            <a:chExt cx="12031107" cy="1051200"/>
          </a:xfrm>
        </p:grpSpPr>
        <p:sp>
          <p:nvSpPr>
            <p:cNvPr id="9758" name="Google Shape;9758;g176c2708edc_0_287"/>
            <p:cNvSpPr txBox="1"/>
            <p:nvPr/>
          </p:nvSpPr>
          <p:spPr>
            <a:xfrm>
              <a:off x="93897" y="3318784"/>
              <a:ext cx="13416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9759" name="Google Shape;9759;g176c2708edc_0_287"/>
            <p:cNvSpPr txBox="1"/>
            <p:nvPr/>
          </p:nvSpPr>
          <p:spPr>
            <a:xfrm>
              <a:off x="1403904" y="3200184"/>
              <a:ext cx="10721100" cy="105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Art. 47. A qualificação compreende as seguintes ações de aperfeiçoamento dos servidores docentes, visando um melhor desempenho nas atividades realizadas no Instituto Federal de Educação, Ciência e Tecnologia de Goiás: </a:t>
              </a:r>
              <a:r>
                <a:rPr lang="pt-BR">
                  <a:solidFill>
                    <a:srgbClr val="4472C4"/>
                  </a:solidFill>
                  <a:highlight>
                    <a:srgbClr val="FFFFFF"/>
                  </a:highlight>
                </a:rPr>
                <a:t>I. Curso de Formação; II. Curso de graduação;</a:t>
              </a:r>
              <a:r>
                <a:rPr lang="pt-BR">
                  <a:solidFill>
                    <a:schemeClr val="dk2"/>
                  </a:solidFill>
                  <a:highlight>
                    <a:srgbClr val="FFFFFF"/>
                  </a:highlight>
                </a:rPr>
                <a:t> III. Curso de especialização; IV. Curso de mestrado; V. Curso de doutorado; </a:t>
              </a:r>
              <a:r>
                <a:rPr lang="pt-BR">
                  <a:solidFill>
                    <a:srgbClr val="4472C4"/>
                  </a:solidFill>
                  <a:highlight>
                    <a:srgbClr val="FFFFFF"/>
                  </a:highlight>
                </a:rPr>
                <a:t>VI. Estágio </a:t>
              </a:r>
              <a:r>
                <a:rPr lang="pt-BR">
                  <a:solidFill>
                    <a:srgbClr val="4472C4"/>
                  </a:solidFill>
                  <a:highlight>
                    <a:srgbClr val="FFFFFF"/>
                  </a:highlight>
                </a:rPr>
                <a:t>pós-doutoral.</a:t>
              </a:r>
              <a:r>
                <a:rPr lang="pt-BR">
                  <a:solidFill>
                    <a:srgbClr val="4472C4"/>
                  </a:solidFill>
                  <a:highlight>
                    <a:srgbClr val="FFFFFF"/>
                  </a:highlight>
                </a:rPr>
                <a:t> </a:t>
              </a:r>
              <a:r>
                <a:rPr lang="pt-BR">
                  <a:solidFill>
                    <a:srgbClr val="FF0000"/>
                  </a:solidFill>
                  <a:highlight>
                    <a:srgbClr val="FFFFFF"/>
                  </a:highlight>
                </a:rPr>
                <a:t>Exclusão dos parágrafos 1º e 2º.</a:t>
              </a:r>
              <a:endParaRPr>
                <a:solidFill>
                  <a:schemeClr val="dk1"/>
                </a:solidFill>
              </a:endParaRPr>
            </a:p>
          </p:txBody>
        </p:sp>
      </p:grpSp>
      <p:grpSp>
        <p:nvGrpSpPr>
          <p:cNvPr id="9760" name="Google Shape;9760;g176c2708edc_0_287"/>
          <p:cNvGrpSpPr/>
          <p:nvPr/>
        </p:nvGrpSpPr>
        <p:grpSpPr>
          <a:xfrm>
            <a:off x="125590" y="5556138"/>
            <a:ext cx="12066310" cy="803412"/>
            <a:chOff x="-39511" y="4041741"/>
            <a:chExt cx="12066310" cy="803412"/>
          </a:xfrm>
        </p:grpSpPr>
        <p:sp>
          <p:nvSpPr>
            <p:cNvPr id="9761" name="Google Shape;9761;g176c2708edc_0_287"/>
            <p:cNvSpPr txBox="1"/>
            <p:nvPr/>
          </p:nvSpPr>
          <p:spPr>
            <a:xfrm>
              <a:off x="-39511" y="40417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762" name="Google Shape;9762;g176c2708edc_0_287"/>
            <p:cNvSpPr txBox="1"/>
            <p:nvPr/>
          </p:nvSpPr>
          <p:spPr>
            <a:xfrm>
              <a:off x="1470698" y="4041753"/>
              <a:ext cx="10556100" cy="80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Considerar e valorizar os cursos de formação e de graduação e estágio pós-doutoral como atividades de qualificação a serem pontuados. Exclusão dos parágrafos 1º e 2º. Justificativa A limitação de tempo e de pontuação por titulação pretendida desmotiva a ampliação de conhecimentos e qualificação dos docentes</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7" name="Shape 9767"/>
        <p:cNvGrpSpPr/>
        <p:nvPr/>
      </p:nvGrpSpPr>
      <p:grpSpPr>
        <a:xfrm>
          <a:off x="0" y="0"/>
          <a:ext cx="0" cy="0"/>
          <a:chOff x="0" y="0"/>
          <a:chExt cx="0" cy="0"/>
        </a:xfrm>
      </p:grpSpPr>
      <p:sp>
        <p:nvSpPr>
          <p:cNvPr id="9768" name="Google Shape;9768;g176c2708edc_0_30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769" name="Google Shape;9769;g176c2708edc_0_30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770" name="Google Shape;9770;g176c2708edc_0_30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771" name="Google Shape;9771;g176c2708edc_0_30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772" name="Google Shape;9772;g176c2708edc_0_305"/>
          <p:cNvSpPr txBox="1"/>
          <p:nvPr>
            <p:ph idx="1" type="body"/>
          </p:nvPr>
        </p:nvSpPr>
        <p:spPr>
          <a:xfrm>
            <a:off x="70900" y="1981175"/>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773" name="Google Shape;9773;g176c2708edc_0_305"/>
          <p:cNvSpPr txBox="1"/>
          <p:nvPr/>
        </p:nvSpPr>
        <p:spPr>
          <a:xfrm>
            <a:off x="1435850" y="1944575"/>
            <a:ext cx="106005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774" name="Google Shape;9774;g176c2708edc_0_305"/>
          <p:cNvSpPr txBox="1"/>
          <p:nvPr/>
        </p:nvSpPr>
        <p:spPr>
          <a:xfrm>
            <a:off x="2510227" y="1305000"/>
            <a:ext cx="2643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C00000"/>
              </a:solidFill>
              <a:latin typeface="Calibri"/>
              <a:ea typeface="Calibri"/>
              <a:cs typeface="Calibri"/>
              <a:sym typeface="Calibri"/>
            </a:endParaRPr>
          </a:p>
        </p:txBody>
      </p:sp>
      <p:sp>
        <p:nvSpPr>
          <p:cNvPr id="9775" name="Google Shape;9775;g176c2708edc_0_305"/>
          <p:cNvSpPr txBox="1"/>
          <p:nvPr/>
        </p:nvSpPr>
        <p:spPr>
          <a:xfrm>
            <a:off x="5562700" y="1305000"/>
            <a:ext cx="34440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Aparecida de Goiânia</a:t>
            </a:r>
            <a:endParaRPr b="1" sz="2200">
              <a:solidFill>
                <a:schemeClr val="dk1"/>
              </a:solidFill>
              <a:latin typeface="Century"/>
              <a:ea typeface="Century"/>
              <a:cs typeface="Century"/>
              <a:sym typeface="Century"/>
            </a:endParaRPr>
          </a:p>
        </p:txBody>
      </p:sp>
      <p:grpSp>
        <p:nvGrpSpPr>
          <p:cNvPr id="9776" name="Google Shape;9776;g176c2708edc_0_305"/>
          <p:cNvGrpSpPr/>
          <p:nvPr/>
        </p:nvGrpSpPr>
        <p:grpSpPr>
          <a:xfrm>
            <a:off x="9514" y="4013038"/>
            <a:ext cx="12132169" cy="467100"/>
            <a:chOff x="93897" y="3200184"/>
            <a:chExt cx="12031107" cy="467100"/>
          </a:xfrm>
        </p:grpSpPr>
        <p:sp>
          <p:nvSpPr>
            <p:cNvPr id="9777" name="Google Shape;9777;g176c2708edc_0_305"/>
            <p:cNvSpPr txBox="1"/>
            <p:nvPr/>
          </p:nvSpPr>
          <p:spPr>
            <a:xfrm>
              <a:off x="93897" y="3200184"/>
              <a:ext cx="13416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9778" name="Google Shape;9778;g176c2708edc_0_305"/>
            <p:cNvSpPr txBox="1"/>
            <p:nvPr/>
          </p:nvSpPr>
          <p:spPr>
            <a:xfrm>
              <a:off x="1403904" y="3200184"/>
              <a:ext cx="107211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I</a:t>
              </a:r>
              <a:r>
                <a:rPr lang="pt-BR">
                  <a:solidFill>
                    <a:srgbClr val="0000FF"/>
                  </a:solidFill>
                  <a:highlight>
                    <a:srgbClr val="FFFFFF"/>
                  </a:highlight>
                </a:rPr>
                <a:t>ncluir um inciso com a categoria "pós-doutorado".</a:t>
              </a:r>
              <a:endParaRPr>
                <a:solidFill>
                  <a:schemeClr val="dk1"/>
                </a:solidFill>
              </a:endParaRPr>
            </a:p>
          </p:txBody>
        </p:sp>
      </p:grpSp>
      <p:grpSp>
        <p:nvGrpSpPr>
          <p:cNvPr id="9779" name="Google Shape;9779;g176c2708edc_0_305"/>
          <p:cNvGrpSpPr/>
          <p:nvPr/>
        </p:nvGrpSpPr>
        <p:grpSpPr>
          <a:xfrm>
            <a:off x="125590" y="5335238"/>
            <a:ext cx="12066310" cy="856162"/>
            <a:chOff x="-39511" y="3820841"/>
            <a:chExt cx="12066310" cy="856162"/>
          </a:xfrm>
        </p:grpSpPr>
        <p:sp>
          <p:nvSpPr>
            <p:cNvPr id="9780" name="Google Shape;9780;g176c2708edc_0_305"/>
            <p:cNvSpPr txBox="1"/>
            <p:nvPr/>
          </p:nvSpPr>
          <p:spPr>
            <a:xfrm>
              <a:off x="-39511" y="3820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781" name="Google Shape;9781;g176c2708edc_0_305"/>
            <p:cNvSpPr txBox="1"/>
            <p:nvPr/>
          </p:nvSpPr>
          <p:spPr>
            <a:xfrm>
              <a:off x="1470698" y="3873603"/>
              <a:ext cx="10556100" cy="80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Servidor matriculado em programas de </a:t>
              </a:r>
              <a:r>
                <a:rPr lang="pt-BR">
                  <a:solidFill>
                    <a:schemeClr val="dk2"/>
                  </a:solidFill>
                  <a:highlight>
                    <a:srgbClr val="FFFFFF"/>
                  </a:highlight>
                </a:rPr>
                <a:t>pós-graduação,</a:t>
              </a:r>
              <a:r>
                <a:rPr lang="pt-BR">
                  <a:solidFill>
                    <a:schemeClr val="dk2"/>
                  </a:solidFill>
                  <a:highlight>
                    <a:srgbClr val="FFFFFF"/>
                  </a:highlight>
                </a:rPr>
                <a:t> a nível de pós-doutorado. Na planilha atual conta para a carga horária docente as matrículas em curso de especialização, em Programa de mestrado e doutorado, mas não constam as matrículas em Programas de pós-doutorado.</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6" name="Shape 9786"/>
        <p:cNvGrpSpPr/>
        <p:nvPr/>
      </p:nvGrpSpPr>
      <p:grpSpPr>
        <a:xfrm>
          <a:off x="0" y="0"/>
          <a:ext cx="0" cy="0"/>
          <a:chOff x="0" y="0"/>
          <a:chExt cx="0" cy="0"/>
        </a:xfrm>
      </p:grpSpPr>
      <p:sp>
        <p:nvSpPr>
          <p:cNvPr id="9787" name="Google Shape;9787;g176c2708edc_0_32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788" name="Google Shape;9788;g176c2708edc_0_32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789" name="Google Shape;9789;g176c2708edc_0_32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790" name="Google Shape;9790;g176c2708edc_0_32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791" name="Google Shape;9791;g176c2708edc_0_323"/>
          <p:cNvSpPr txBox="1"/>
          <p:nvPr>
            <p:ph idx="1" type="body"/>
          </p:nvPr>
        </p:nvSpPr>
        <p:spPr>
          <a:xfrm>
            <a:off x="70900" y="1981175"/>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792" name="Google Shape;9792;g176c2708edc_0_323"/>
          <p:cNvSpPr txBox="1"/>
          <p:nvPr/>
        </p:nvSpPr>
        <p:spPr>
          <a:xfrm>
            <a:off x="1435850" y="1944575"/>
            <a:ext cx="106005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793" name="Google Shape;9793;g176c2708edc_0_323"/>
          <p:cNvSpPr txBox="1"/>
          <p:nvPr/>
        </p:nvSpPr>
        <p:spPr>
          <a:xfrm>
            <a:off x="2510227" y="1305000"/>
            <a:ext cx="2643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C00000"/>
              </a:solidFill>
              <a:latin typeface="Calibri"/>
              <a:ea typeface="Calibri"/>
              <a:cs typeface="Calibri"/>
              <a:sym typeface="Calibri"/>
            </a:endParaRPr>
          </a:p>
        </p:txBody>
      </p:sp>
      <p:sp>
        <p:nvSpPr>
          <p:cNvPr id="9794" name="Google Shape;9794;g176c2708edc_0_323"/>
          <p:cNvSpPr txBox="1"/>
          <p:nvPr/>
        </p:nvSpPr>
        <p:spPr>
          <a:xfrm>
            <a:off x="5562700" y="1305000"/>
            <a:ext cx="2741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Inhumas</a:t>
            </a:r>
            <a:endParaRPr b="1" sz="2200">
              <a:solidFill>
                <a:schemeClr val="dk1"/>
              </a:solidFill>
              <a:latin typeface="Century"/>
              <a:ea typeface="Century"/>
              <a:cs typeface="Century"/>
              <a:sym typeface="Century"/>
            </a:endParaRPr>
          </a:p>
        </p:txBody>
      </p:sp>
      <p:grpSp>
        <p:nvGrpSpPr>
          <p:cNvPr id="9795" name="Google Shape;9795;g176c2708edc_0_323"/>
          <p:cNvGrpSpPr/>
          <p:nvPr/>
        </p:nvGrpSpPr>
        <p:grpSpPr>
          <a:xfrm>
            <a:off x="9514" y="4013038"/>
            <a:ext cx="12132169" cy="1051200"/>
            <a:chOff x="93897" y="3200184"/>
            <a:chExt cx="12031107" cy="1051200"/>
          </a:xfrm>
        </p:grpSpPr>
        <p:sp>
          <p:nvSpPr>
            <p:cNvPr id="9796" name="Google Shape;9796;g176c2708edc_0_323"/>
            <p:cNvSpPr txBox="1"/>
            <p:nvPr/>
          </p:nvSpPr>
          <p:spPr>
            <a:xfrm>
              <a:off x="93897" y="3200184"/>
              <a:ext cx="13416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9797" name="Google Shape;9797;g176c2708edc_0_323"/>
            <p:cNvSpPr txBox="1"/>
            <p:nvPr/>
          </p:nvSpPr>
          <p:spPr>
            <a:xfrm>
              <a:off x="1403904" y="3200184"/>
              <a:ext cx="10721100" cy="105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Art. 47 A qualificação compreende as ações de aperfeiçoamento dos servidores docentes, visando a um melhor desempenho nas atividades realizadas no Instituto Federal de Educação, Ciência e Tecnologia de Goiás, por meio de:</a:t>
              </a:r>
              <a:endParaRPr>
                <a:solidFill>
                  <a:schemeClr val="dk2"/>
                </a:solidFill>
                <a:highlight>
                  <a:srgbClr val="FFFFFF"/>
                </a:highlight>
              </a:endParaRPr>
            </a:p>
            <a:p>
              <a:pPr indent="0" lvl="0" marL="0" rtl="0" algn="l">
                <a:lnSpc>
                  <a:spcPct val="115000"/>
                </a:lnSpc>
                <a:spcBef>
                  <a:spcPts val="0"/>
                </a:spcBef>
                <a:spcAft>
                  <a:spcPts val="0"/>
                </a:spcAft>
                <a:buSzPts val="1100"/>
                <a:buNone/>
              </a:pPr>
              <a:r>
                <a:rPr lang="pt-BR">
                  <a:solidFill>
                    <a:schemeClr val="dk2"/>
                  </a:solidFill>
                  <a:highlight>
                    <a:srgbClr val="FFFFFF"/>
                  </a:highlight>
                </a:rPr>
                <a:t> </a:t>
              </a:r>
              <a:endParaRPr>
                <a:solidFill>
                  <a:schemeClr val="dk2"/>
                </a:solidFill>
                <a:highlight>
                  <a:srgbClr val="FFFFFF"/>
                </a:highlight>
              </a:endParaRPr>
            </a:p>
            <a:p>
              <a:pPr indent="0" lvl="0" marL="0" rtl="0" algn="l">
                <a:lnSpc>
                  <a:spcPct val="115000"/>
                </a:lnSpc>
                <a:spcBef>
                  <a:spcPts val="0"/>
                </a:spcBef>
                <a:spcAft>
                  <a:spcPts val="0"/>
                </a:spcAft>
                <a:buSzPts val="1100"/>
                <a:buNone/>
              </a:pPr>
              <a:r>
                <a:rPr lang="pt-BR">
                  <a:solidFill>
                    <a:srgbClr val="0000FF"/>
                  </a:solidFill>
                  <a:highlight>
                    <a:srgbClr val="FFFFFF"/>
                  </a:highlight>
                </a:rPr>
                <a:t>(inciso novo) - Curso de aperfeiçoamento (inciso novo) Estágio pós-doutoral</a:t>
              </a:r>
              <a:endParaRPr>
                <a:solidFill>
                  <a:schemeClr val="dk1"/>
                </a:solidFill>
              </a:endParaRPr>
            </a:p>
          </p:txBody>
        </p:sp>
      </p:grpSp>
      <p:grpSp>
        <p:nvGrpSpPr>
          <p:cNvPr id="9798" name="Google Shape;9798;g176c2708edc_0_323"/>
          <p:cNvGrpSpPr/>
          <p:nvPr/>
        </p:nvGrpSpPr>
        <p:grpSpPr>
          <a:xfrm>
            <a:off x="125590" y="5335238"/>
            <a:ext cx="12066310" cy="608362"/>
            <a:chOff x="-39511" y="3820841"/>
            <a:chExt cx="12066310" cy="608362"/>
          </a:xfrm>
        </p:grpSpPr>
        <p:sp>
          <p:nvSpPr>
            <p:cNvPr id="9799" name="Google Shape;9799;g176c2708edc_0_323"/>
            <p:cNvSpPr txBox="1"/>
            <p:nvPr/>
          </p:nvSpPr>
          <p:spPr>
            <a:xfrm>
              <a:off x="-39511" y="3820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800" name="Google Shape;9800;g176c2708edc_0_323"/>
            <p:cNvSpPr txBox="1"/>
            <p:nvPr/>
          </p:nvSpPr>
          <p:spPr>
            <a:xfrm>
              <a:off x="1470698" y="3873603"/>
              <a:ext cx="10556100" cy="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Ampliar as possibilidades de capacitação</a:t>
              </a:r>
              <a:endParaRPr>
                <a:solidFill>
                  <a:schemeClr val="dk2"/>
                </a:solidFill>
                <a:highlight>
                  <a:srgbClr val="FFFFFF"/>
                </a:highlight>
              </a:endParaRPr>
            </a:p>
            <a:p>
              <a:pPr indent="0" lvl="0" marL="0" rtl="0" algn="l">
                <a:lnSpc>
                  <a:spcPct val="115000"/>
                </a:lnSpc>
                <a:spcBef>
                  <a:spcPts val="0"/>
                </a:spcBef>
                <a:spcAft>
                  <a:spcPts val="0"/>
                </a:spcAft>
                <a:buSzPts val="1100"/>
                <a:buNone/>
              </a:pPr>
              <a:r>
                <a:rPr lang="pt-BR">
                  <a:solidFill>
                    <a:schemeClr val="dk2"/>
                  </a:solidFill>
                  <a:highlight>
                    <a:srgbClr val="FFFFFF"/>
                  </a:highlight>
                </a:rPr>
                <a:t>Ampliar as possibilidades de qualificação docente</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5" name="Shape 9805"/>
        <p:cNvGrpSpPr/>
        <p:nvPr/>
      </p:nvGrpSpPr>
      <p:grpSpPr>
        <a:xfrm>
          <a:off x="0" y="0"/>
          <a:ext cx="0" cy="0"/>
          <a:chOff x="0" y="0"/>
          <a:chExt cx="0" cy="0"/>
        </a:xfrm>
      </p:grpSpPr>
      <p:sp>
        <p:nvSpPr>
          <p:cNvPr id="9806" name="Google Shape;9806;g176c2708edc_0_34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807" name="Google Shape;9807;g176c2708edc_0_34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808" name="Google Shape;9808;g176c2708edc_0_34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809" name="Google Shape;9809;g176c2708edc_0_34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810" name="Google Shape;9810;g176c2708edc_0_341"/>
          <p:cNvSpPr txBox="1"/>
          <p:nvPr>
            <p:ph idx="1" type="body"/>
          </p:nvPr>
        </p:nvSpPr>
        <p:spPr>
          <a:xfrm>
            <a:off x="70900" y="1981175"/>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811" name="Google Shape;9811;g176c2708edc_0_341"/>
          <p:cNvSpPr txBox="1"/>
          <p:nvPr/>
        </p:nvSpPr>
        <p:spPr>
          <a:xfrm>
            <a:off x="1435850" y="1944575"/>
            <a:ext cx="10600500" cy="179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1D2D45"/>
                </a:solidFill>
                <a:highlight>
                  <a:srgbClr val="FFFFFF"/>
                </a:highlight>
              </a:rPr>
              <a:t>Art. 47. A qualificação compreende as ações de aperfeiçoamento dos servidores docentes, visando um melhor desempenho nas atividades realizadas no Instituto Federal de Educação, Ciência e Tecnologia de Goiás, por meio dos seguintes programas de Pós-Graduações: I.   Curso de especialização; II.  Curso de mestrado;  III. Curso de doutorado.</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§1º. A pontuação destinada às ações previstas nos incisos deste artigo será atribuída ao servidor docente uma única vez para cada modalidade de curso. </a:t>
            </a:r>
            <a:endParaRPr>
              <a:solidFill>
                <a:srgbClr val="1D2D45"/>
              </a:solidFill>
              <a:highlight>
                <a:srgbClr val="FFFFFF"/>
              </a:highlight>
            </a:endParaRPr>
          </a:p>
          <a:p>
            <a:pPr indent="0" lvl="0" marL="0" rtl="0" algn="l">
              <a:lnSpc>
                <a:spcPct val="115000"/>
              </a:lnSpc>
              <a:spcBef>
                <a:spcPts val="0"/>
              </a:spcBef>
              <a:spcAft>
                <a:spcPts val="0"/>
              </a:spcAft>
              <a:buSzPts val="1100"/>
              <a:buNone/>
            </a:pPr>
            <a:r>
              <a:rPr lang="pt-BR">
                <a:solidFill>
                  <a:srgbClr val="1D2D45"/>
                </a:solidFill>
                <a:highlight>
                  <a:srgbClr val="FFFFFF"/>
                </a:highlight>
              </a:rPr>
              <a:t>§2º. O servidor docente somente poderá ter computada, em sua carga horária semanal de trabalho, a pontuação prevista para cada curso, caso ainda não tenha a titulação pretendida.</a:t>
            </a:r>
            <a:endParaRPr b="1">
              <a:solidFill>
                <a:schemeClr val="dk1"/>
              </a:solidFill>
            </a:endParaRPr>
          </a:p>
        </p:txBody>
      </p:sp>
      <p:sp>
        <p:nvSpPr>
          <p:cNvPr id="9812" name="Google Shape;9812;g176c2708edc_0_341"/>
          <p:cNvSpPr txBox="1"/>
          <p:nvPr/>
        </p:nvSpPr>
        <p:spPr>
          <a:xfrm>
            <a:off x="2510227" y="1305000"/>
            <a:ext cx="2643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C00000"/>
              </a:solidFill>
              <a:latin typeface="Calibri"/>
              <a:ea typeface="Calibri"/>
              <a:cs typeface="Calibri"/>
              <a:sym typeface="Calibri"/>
            </a:endParaRPr>
          </a:p>
        </p:txBody>
      </p:sp>
      <p:sp>
        <p:nvSpPr>
          <p:cNvPr id="9813" name="Google Shape;9813;g176c2708edc_0_341"/>
          <p:cNvSpPr txBox="1"/>
          <p:nvPr/>
        </p:nvSpPr>
        <p:spPr>
          <a:xfrm>
            <a:off x="5562700" y="1305000"/>
            <a:ext cx="2741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Goiânia DAA II</a:t>
            </a:r>
            <a:endParaRPr b="1" sz="2200">
              <a:solidFill>
                <a:schemeClr val="dk1"/>
              </a:solidFill>
              <a:latin typeface="Century"/>
              <a:ea typeface="Century"/>
              <a:cs typeface="Century"/>
              <a:sym typeface="Century"/>
            </a:endParaRPr>
          </a:p>
        </p:txBody>
      </p:sp>
      <p:grpSp>
        <p:nvGrpSpPr>
          <p:cNvPr id="9814" name="Google Shape;9814;g176c2708edc_0_341"/>
          <p:cNvGrpSpPr/>
          <p:nvPr/>
        </p:nvGrpSpPr>
        <p:grpSpPr>
          <a:xfrm>
            <a:off x="9514" y="4013038"/>
            <a:ext cx="12132169" cy="467100"/>
            <a:chOff x="93897" y="3200184"/>
            <a:chExt cx="12031107" cy="467100"/>
          </a:xfrm>
        </p:grpSpPr>
        <p:sp>
          <p:nvSpPr>
            <p:cNvPr id="9815" name="Google Shape;9815;g176c2708edc_0_341"/>
            <p:cNvSpPr txBox="1"/>
            <p:nvPr/>
          </p:nvSpPr>
          <p:spPr>
            <a:xfrm>
              <a:off x="93897" y="3200184"/>
              <a:ext cx="13416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9816" name="Google Shape;9816;g176c2708edc_0_341"/>
            <p:cNvSpPr txBox="1"/>
            <p:nvPr/>
          </p:nvSpPr>
          <p:spPr>
            <a:xfrm>
              <a:off x="1403904" y="3200184"/>
              <a:ext cx="107211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0000FF"/>
                  </a:solidFill>
                  <a:highlight>
                    <a:srgbClr val="FFFFFF"/>
                  </a:highlight>
                </a:rPr>
                <a:t>incluir curso de pós doutorado</a:t>
              </a:r>
              <a:endParaRPr>
                <a:solidFill>
                  <a:schemeClr val="dk1"/>
                </a:solidFill>
              </a:endParaRPr>
            </a:p>
          </p:txBody>
        </p:sp>
      </p:grpSp>
      <p:grpSp>
        <p:nvGrpSpPr>
          <p:cNvPr id="9817" name="Google Shape;9817;g176c2708edc_0_341"/>
          <p:cNvGrpSpPr/>
          <p:nvPr/>
        </p:nvGrpSpPr>
        <p:grpSpPr>
          <a:xfrm>
            <a:off x="125590" y="5335238"/>
            <a:ext cx="12066310" cy="608362"/>
            <a:chOff x="-39511" y="3820841"/>
            <a:chExt cx="12066310" cy="608362"/>
          </a:xfrm>
        </p:grpSpPr>
        <p:sp>
          <p:nvSpPr>
            <p:cNvPr id="9818" name="Google Shape;9818;g176c2708edc_0_341"/>
            <p:cNvSpPr txBox="1"/>
            <p:nvPr/>
          </p:nvSpPr>
          <p:spPr>
            <a:xfrm>
              <a:off x="-39511" y="38208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b="1" lang="pt-BR">
                  <a:solidFill>
                    <a:schemeClr val="dk1"/>
                  </a:solidFill>
                  <a:latin typeface="Century"/>
                  <a:ea typeface="Century"/>
                  <a:cs typeface="Century"/>
                  <a:sym typeface="Century"/>
                </a:rPr>
                <a:t>Justificativa </a:t>
              </a:r>
              <a:endParaRPr>
                <a:solidFill>
                  <a:schemeClr val="dk1"/>
                </a:solidFill>
                <a:latin typeface="Calibri"/>
                <a:ea typeface="Calibri"/>
                <a:cs typeface="Calibri"/>
                <a:sym typeface="Calibri"/>
              </a:endParaRPr>
            </a:p>
          </p:txBody>
        </p:sp>
        <p:sp>
          <p:nvSpPr>
            <p:cNvPr id="9819" name="Google Shape;9819;g176c2708edc_0_341"/>
            <p:cNvSpPr txBox="1"/>
            <p:nvPr/>
          </p:nvSpPr>
          <p:spPr>
            <a:xfrm>
              <a:off x="1470698" y="3873603"/>
              <a:ext cx="10556100" cy="55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Acrescer pós-doutorado para a valorização da pesquisa interna</a:t>
              </a:r>
              <a:endParaRPr>
                <a:solidFill>
                  <a:schemeClr val="dk2"/>
                </a:solidFill>
                <a:highlight>
                  <a:srgbClr val="FFFFFF"/>
                </a:highlight>
              </a:endParaRPr>
            </a:p>
            <a:p>
              <a:pPr indent="0" lvl="0" marL="0" rtl="0" algn="l">
                <a:lnSpc>
                  <a:spcPct val="115000"/>
                </a:lnSpc>
                <a:spcBef>
                  <a:spcPts val="0"/>
                </a:spcBef>
                <a:spcAft>
                  <a:spcPts val="0"/>
                </a:spcAft>
                <a:buSzPts val="1100"/>
                <a:buNone/>
              </a:pPr>
              <a:r>
                <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4" name="Shape 9824"/>
        <p:cNvGrpSpPr/>
        <p:nvPr/>
      </p:nvGrpSpPr>
      <p:grpSpPr>
        <a:xfrm>
          <a:off x="0" y="0"/>
          <a:ext cx="0" cy="0"/>
          <a:chOff x="0" y="0"/>
          <a:chExt cx="0" cy="0"/>
        </a:xfrm>
      </p:grpSpPr>
      <p:sp>
        <p:nvSpPr>
          <p:cNvPr id="9825" name="Google Shape;9825;p145"/>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826" name="Google Shape;9826;p14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827" name="Google Shape;9827;p14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828" name="Google Shape;9828;p14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829" name="Google Shape;9829;p14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830" name="Google Shape;9830;p145"/>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831" name="Google Shape;9831;p14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832" name="Google Shape;9832;p14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Goiânia Oeste</a:t>
            </a:r>
            <a:endParaRPr b="1" sz="2200">
              <a:solidFill>
                <a:schemeClr val="dk1"/>
              </a:solidFill>
              <a:latin typeface="Century"/>
              <a:ea typeface="Century"/>
              <a:cs typeface="Century"/>
              <a:sym typeface="Century"/>
            </a:endParaRPr>
          </a:p>
        </p:txBody>
      </p:sp>
      <p:grpSp>
        <p:nvGrpSpPr>
          <p:cNvPr id="9833" name="Google Shape;9833;p145"/>
          <p:cNvGrpSpPr/>
          <p:nvPr/>
        </p:nvGrpSpPr>
        <p:grpSpPr>
          <a:xfrm>
            <a:off x="154173" y="4581988"/>
            <a:ext cx="11880468" cy="736821"/>
            <a:chOff x="45776" y="3973141"/>
            <a:chExt cx="11880468" cy="736821"/>
          </a:xfrm>
        </p:grpSpPr>
        <p:sp>
          <p:nvSpPr>
            <p:cNvPr id="9834" name="Google Shape;9834;p14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835" name="Google Shape;9835;p145"/>
            <p:cNvSpPr txBox="1"/>
            <p:nvPr/>
          </p:nvSpPr>
          <p:spPr>
            <a:xfrm>
              <a:off x="1555844" y="4022062"/>
              <a:ext cx="10370400" cy="687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rPr>
                <a:t>As alterações se fazem necessárias para atender à nova lógica de organização que está sendo proposta.</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0" name="Shape 9840"/>
        <p:cNvGrpSpPr/>
        <p:nvPr/>
      </p:nvGrpSpPr>
      <p:grpSpPr>
        <a:xfrm>
          <a:off x="0" y="0"/>
          <a:ext cx="0" cy="0"/>
          <a:chOff x="0" y="0"/>
          <a:chExt cx="0" cy="0"/>
        </a:xfrm>
      </p:grpSpPr>
      <p:sp>
        <p:nvSpPr>
          <p:cNvPr id="9841" name="Google Shape;9841;p146"/>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842" name="Google Shape;9842;p14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843" name="Google Shape;9843;p14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844" name="Google Shape;9844;p14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845" name="Google Shape;9845;p14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846" name="Google Shape;9846;p146"/>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847" name="Google Shape;9847;p14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848" name="Google Shape;9848;p14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2"/>
              </a:buClr>
              <a:buSzPts val="1100"/>
              <a:buFont typeface="Arial"/>
              <a:buNone/>
            </a:pPr>
            <a:r>
              <a:rPr b="1" lang="pt-BR" sz="2200">
                <a:solidFill>
                  <a:schemeClr val="dk2"/>
                </a:solidFill>
                <a:latin typeface="Century"/>
                <a:ea typeface="Century"/>
                <a:cs typeface="Century"/>
                <a:sym typeface="Century"/>
              </a:rPr>
              <a:t>Águas Lindas</a:t>
            </a:r>
            <a:endParaRPr b="1" sz="2200">
              <a:solidFill>
                <a:schemeClr val="dk1"/>
              </a:solidFill>
              <a:latin typeface="Century"/>
              <a:ea typeface="Century"/>
              <a:cs typeface="Century"/>
              <a:sym typeface="Century"/>
            </a:endParaRPr>
          </a:p>
        </p:txBody>
      </p:sp>
      <p:grpSp>
        <p:nvGrpSpPr>
          <p:cNvPr id="9849" name="Google Shape;9849;p146"/>
          <p:cNvGrpSpPr/>
          <p:nvPr/>
        </p:nvGrpSpPr>
        <p:grpSpPr>
          <a:xfrm>
            <a:off x="9515" y="3578466"/>
            <a:ext cx="11895456" cy="687900"/>
            <a:chOff x="30789" y="3545009"/>
            <a:chExt cx="11895456" cy="687900"/>
          </a:xfrm>
        </p:grpSpPr>
        <p:sp>
          <p:nvSpPr>
            <p:cNvPr id="9850" name="Google Shape;9850;p146"/>
            <p:cNvSpPr txBox="1"/>
            <p:nvPr/>
          </p:nvSpPr>
          <p:spPr>
            <a:xfrm>
              <a:off x="30789" y="365537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851" name="Google Shape;9851;p146"/>
            <p:cNvSpPr txBox="1"/>
            <p:nvPr/>
          </p:nvSpPr>
          <p:spPr>
            <a:xfrm>
              <a:off x="1555844" y="3545009"/>
              <a:ext cx="10370400" cy="687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rPr>
                <a:t>Art. 48º. Para a participação em curso de especialização, o servidor docente poderá computar, em sua </a:t>
              </a:r>
              <a:r>
                <a:rPr lang="pt-BR" sz="1800">
                  <a:solidFill>
                    <a:srgbClr val="0070C0"/>
                  </a:solidFill>
                </a:rPr>
                <a:t>carga horária semanal de trabalho, 10 (dez) pontos por curso durante 1 (um) único semestre.</a:t>
              </a:r>
              <a:endParaRPr sz="1800">
                <a:solidFill>
                  <a:schemeClr val="dk1"/>
                </a:solidFill>
              </a:endParaRPr>
            </a:p>
          </p:txBody>
        </p:sp>
      </p:grpSp>
      <p:grpSp>
        <p:nvGrpSpPr>
          <p:cNvPr id="9852" name="Google Shape;9852;p146"/>
          <p:cNvGrpSpPr/>
          <p:nvPr/>
        </p:nvGrpSpPr>
        <p:grpSpPr>
          <a:xfrm>
            <a:off x="146678" y="4930763"/>
            <a:ext cx="11895581" cy="1028421"/>
            <a:chOff x="30789" y="3641791"/>
            <a:chExt cx="11895581" cy="1028421"/>
          </a:xfrm>
        </p:grpSpPr>
        <p:sp>
          <p:nvSpPr>
            <p:cNvPr id="9853" name="Google Shape;9853;p146"/>
            <p:cNvSpPr txBox="1"/>
            <p:nvPr/>
          </p:nvSpPr>
          <p:spPr>
            <a:xfrm>
              <a:off x="30789" y="36417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854" name="Google Shape;9854;p146"/>
            <p:cNvSpPr txBox="1"/>
            <p:nvPr/>
          </p:nvSpPr>
          <p:spPr>
            <a:xfrm>
              <a:off x="1555969" y="3663712"/>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rPr>
                <a:t>Não limitar a “um único semestre”, no sentido de contabilizar a atividade durante o período de vigência do curso no qual o docente esteja envolvido (especialização, mestrado, doutorado ou pós-doutorado).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9" name="Shape 9859"/>
        <p:cNvGrpSpPr/>
        <p:nvPr/>
      </p:nvGrpSpPr>
      <p:grpSpPr>
        <a:xfrm>
          <a:off x="0" y="0"/>
          <a:ext cx="0" cy="0"/>
          <a:chOff x="0" y="0"/>
          <a:chExt cx="0" cy="0"/>
        </a:xfrm>
      </p:grpSpPr>
      <p:sp>
        <p:nvSpPr>
          <p:cNvPr id="9860" name="Google Shape;9860;g176c2708edc_0_44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861" name="Google Shape;9861;g176c2708edc_0_44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862" name="Google Shape;9862;g176c2708edc_0_44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863" name="Google Shape;9863;g176c2708edc_0_44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864" name="Google Shape;9864;g176c2708edc_0_44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865" name="Google Shape;9865;g176c2708edc_0_44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866" name="Google Shape;9866;g176c2708edc_0_44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867" name="Google Shape;9867;g176c2708edc_0_44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Anápolis</a:t>
            </a:r>
            <a:endParaRPr b="1" sz="2200">
              <a:solidFill>
                <a:schemeClr val="dk1"/>
              </a:solidFill>
              <a:latin typeface="Century"/>
              <a:ea typeface="Century"/>
              <a:cs typeface="Century"/>
              <a:sym typeface="Century"/>
            </a:endParaRPr>
          </a:p>
        </p:txBody>
      </p:sp>
      <p:grpSp>
        <p:nvGrpSpPr>
          <p:cNvPr id="9868" name="Google Shape;9868;g176c2708edc_0_449"/>
          <p:cNvGrpSpPr/>
          <p:nvPr/>
        </p:nvGrpSpPr>
        <p:grpSpPr>
          <a:xfrm>
            <a:off x="9515" y="3578466"/>
            <a:ext cx="11895456" cy="687900"/>
            <a:chOff x="30789" y="3545009"/>
            <a:chExt cx="11895456" cy="687900"/>
          </a:xfrm>
        </p:grpSpPr>
        <p:sp>
          <p:nvSpPr>
            <p:cNvPr id="9869" name="Google Shape;9869;g176c2708edc_0_449"/>
            <p:cNvSpPr txBox="1"/>
            <p:nvPr/>
          </p:nvSpPr>
          <p:spPr>
            <a:xfrm>
              <a:off x="30789" y="36553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870" name="Google Shape;9870;g176c2708edc_0_449"/>
            <p:cNvSpPr txBox="1"/>
            <p:nvPr/>
          </p:nvSpPr>
          <p:spPr>
            <a:xfrm>
              <a:off x="1555844" y="3545009"/>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48º. Para a participação em curso de especialização, </a:t>
              </a:r>
              <a:r>
                <a:rPr lang="pt-BR" sz="1800">
                  <a:solidFill>
                    <a:srgbClr val="0070C0"/>
                  </a:solidFill>
                </a:rPr>
                <a:t>conforme §1º do artigo 47, o servidor docente computará a carga horária total do curso, dividido pelas semanas letivas.</a:t>
              </a:r>
              <a:endParaRPr sz="1800">
                <a:solidFill>
                  <a:schemeClr val="dk1"/>
                </a:solidFill>
              </a:endParaRPr>
            </a:p>
          </p:txBody>
        </p:sp>
      </p:grpSp>
      <p:grpSp>
        <p:nvGrpSpPr>
          <p:cNvPr id="9871" name="Google Shape;9871;g176c2708edc_0_449"/>
          <p:cNvGrpSpPr/>
          <p:nvPr/>
        </p:nvGrpSpPr>
        <p:grpSpPr>
          <a:xfrm>
            <a:off x="146678" y="4930763"/>
            <a:ext cx="11895581" cy="467100"/>
            <a:chOff x="30789" y="3641791"/>
            <a:chExt cx="11895581" cy="467100"/>
          </a:xfrm>
        </p:grpSpPr>
        <p:sp>
          <p:nvSpPr>
            <p:cNvPr id="9872" name="Google Shape;9872;g176c2708edc_0_449"/>
            <p:cNvSpPr txBox="1"/>
            <p:nvPr/>
          </p:nvSpPr>
          <p:spPr>
            <a:xfrm>
              <a:off x="30789" y="36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873" name="Google Shape;9873;g176c2708edc_0_449"/>
            <p:cNvSpPr txBox="1"/>
            <p:nvPr/>
          </p:nvSpPr>
          <p:spPr>
            <a:xfrm>
              <a:off x="1555969" y="36637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Alterações aprovadas pelo colegiado do Câmpus Anápolis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8" name="Shape 9878"/>
        <p:cNvGrpSpPr/>
        <p:nvPr/>
      </p:nvGrpSpPr>
      <p:grpSpPr>
        <a:xfrm>
          <a:off x="0" y="0"/>
          <a:ext cx="0" cy="0"/>
          <a:chOff x="0" y="0"/>
          <a:chExt cx="0" cy="0"/>
        </a:xfrm>
      </p:grpSpPr>
      <p:sp>
        <p:nvSpPr>
          <p:cNvPr id="9879" name="Google Shape;9879;g176c2708edc_0_35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880" name="Google Shape;9880;g176c2708edc_0_35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881" name="Google Shape;9881;g176c2708edc_0_35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882" name="Google Shape;9882;g176c2708edc_0_35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883" name="Google Shape;9883;g176c2708edc_0_35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884" name="Google Shape;9884;g176c2708edc_0_359"/>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885" name="Google Shape;9885;g176c2708edc_0_35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886" name="Google Shape;9886;g176c2708edc_0_359"/>
          <p:cNvSpPr txBox="1"/>
          <p:nvPr/>
        </p:nvSpPr>
        <p:spPr>
          <a:xfrm>
            <a:off x="6149304" y="1305000"/>
            <a:ext cx="3008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Cidade de Goiás</a:t>
            </a:r>
            <a:endParaRPr b="1" sz="2200">
              <a:solidFill>
                <a:schemeClr val="dk1"/>
              </a:solidFill>
              <a:latin typeface="Century"/>
              <a:ea typeface="Century"/>
              <a:cs typeface="Century"/>
              <a:sym typeface="Century"/>
            </a:endParaRPr>
          </a:p>
        </p:txBody>
      </p:sp>
      <p:grpSp>
        <p:nvGrpSpPr>
          <p:cNvPr id="9887" name="Google Shape;9887;g176c2708edc_0_359"/>
          <p:cNvGrpSpPr/>
          <p:nvPr/>
        </p:nvGrpSpPr>
        <p:grpSpPr>
          <a:xfrm>
            <a:off x="9515" y="3578466"/>
            <a:ext cx="11895456" cy="1006500"/>
            <a:chOff x="30789" y="3545009"/>
            <a:chExt cx="11895456" cy="1006500"/>
          </a:xfrm>
        </p:grpSpPr>
        <p:sp>
          <p:nvSpPr>
            <p:cNvPr id="9888" name="Google Shape;9888;g176c2708edc_0_359"/>
            <p:cNvSpPr txBox="1"/>
            <p:nvPr/>
          </p:nvSpPr>
          <p:spPr>
            <a:xfrm>
              <a:off x="30789" y="36553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889" name="Google Shape;9889;g176c2708edc_0_359"/>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48º. Para a participação em curso de especialização, o servidor docente poderá computar, em sua carga horária semanal de trabalho, 4 (quatro) pontos por curso </a:t>
              </a:r>
              <a:r>
                <a:rPr lang="pt-BR" sz="1800">
                  <a:solidFill>
                    <a:srgbClr val="0070C0"/>
                  </a:solidFill>
                </a:rPr>
                <a:t>durante 3 (três) semestres consecutivos.</a:t>
              </a:r>
              <a:endParaRPr sz="1800">
                <a:solidFill>
                  <a:schemeClr val="dk1"/>
                </a:solidFill>
              </a:endParaRPr>
            </a:p>
          </p:txBody>
        </p:sp>
      </p:grpSp>
      <p:grpSp>
        <p:nvGrpSpPr>
          <p:cNvPr id="9890" name="Google Shape;9890;g176c2708edc_0_359"/>
          <p:cNvGrpSpPr/>
          <p:nvPr/>
        </p:nvGrpSpPr>
        <p:grpSpPr>
          <a:xfrm>
            <a:off x="146678" y="4930763"/>
            <a:ext cx="11895581" cy="1028421"/>
            <a:chOff x="30789" y="3641791"/>
            <a:chExt cx="11895581" cy="1028421"/>
          </a:xfrm>
        </p:grpSpPr>
        <p:sp>
          <p:nvSpPr>
            <p:cNvPr id="9891" name="Google Shape;9891;g176c2708edc_0_359"/>
            <p:cNvSpPr txBox="1"/>
            <p:nvPr/>
          </p:nvSpPr>
          <p:spPr>
            <a:xfrm>
              <a:off x="30789" y="36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892" name="Google Shape;9892;g176c2708edc_0_359"/>
            <p:cNvSpPr txBox="1"/>
            <p:nvPr/>
          </p:nvSpPr>
          <p:spPr>
            <a:xfrm>
              <a:off x="1555969" y="3663712"/>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Cursos de especialização geralmente têm duração de 18 meses. O tempo dedicado ao estudo não reduz ou é eliminado depois de 1 semestre; por isso, não justifica a pontuação por um único semestre.</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7" name="Shape 9897"/>
        <p:cNvGrpSpPr/>
        <p:nvPr/>
      </p:nvGrpSpPr>
      <p:grpSpPr>
        <a:xfrm>
          <a:off x="0" y="0"/>
          <a:ext cx="0" cy="0"/>
          <a:chOff x="0" y="0"/>
          <a:chExt cx="0" cy="0"/>
        </a:xfrm>
      </p:grpSpPr>
      <p:sp>
        <p:nvSpPr>
          <p:cNvPr id="9898" name="Google Shape;9898;g176c2708edc_0_377"/>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899" name="Google Shape;9899;g176c2708edc_0_37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900" name="Google Shape;9900;g176c2708edc_0_37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901" name="Google Shape;9901;g176c2708edc_0_3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902" name="Google Shape;9902;g176c2708edc_0_37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903" name="Google Shape;9903;g176c2708edc_0_377"/>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904" name="Google Shape;9904;g176c2708edc_0_37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905" name="Google Shape;9905;g176c2708edc_0_377"/>
          <p:cNvSpPr txBox="1"/>
          <p:nvPr/>
        </p:nvSpPr>
        <p:spPr>
          <a:xfrm>
            <a:off x="6149304" y="1305000"/>
            <a:ext cx="3008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Formosa</a:t>
            </a:r>
            <a:endParaRPr b="1" sz="2200">
              <a:solidFill>
                <a:schemeClr val="dk1"/>
              </a:solidFill>
              <a:latin typeface="Century"/>
              <a:ea typeface="Century"/>
              <a:cs typeface="Century"/>
              <a:sym typeface="Century"/>
            </a:endParaRPr>
          </a:p>
        </p:txBody>
      </p:sp>
      <p:grpSp>
        <p:nvGrpSpPr>
          <p:cNvPr id="9906" name="Google Shape;9906;g176c2708edc_0_377"/>
          <p:cNvGrpSpPr/>
          <p:nvPr/>
        </p:nvGrpSpPr>
        <p:grpSpPr>
          <a:xfrm>
            <a:off x="-10" y="3196891"/>
            <a:ext cx="11936406" cy="1644000"/>
            <a:chOff x="21264" y="3163434"/>
            <a:chExt cx="11936406" cy="1644000"/>
          </a:xfrm>
        </p:grpSpPr>
        <p:sp>
          <p:nvSpPr>
            <p:cNvPr id="9907" name="Google Shape;9907;g176c2708edc_0_377"/>
            <p:cNvSpPr txBox="1"/>
            <p:nvPr/>
          </p:nvSpPr>
          <p:spPr>
            <a:xfrm>
              <a:off x="21264" y="32537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908" name="Google Shape;9908;g176c2708edc_0_377"/>
            <p:cNvSpPr txBox="1"/>
            <p:nvPr/>
          </p:nvSpPr>
          <p:spPr>
            <a:xfrm>
              <a:off x="1587269" y="3163434"/>
              <a:ext cx="10370400" cy="164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48º. Para a participação em curso de especialização, o servidor docente poderá computar, em sua carga horária semanal de trabalho, 4 (quatro) pontos por curso durante 1 (um) único ano. </a:t>
              </a:r>
              <a:r>
                <a:rPr lang="pt-BR" sz="1800">
                  <a:solidFill>
                    <a:srgbClr val="0070C0"/>
                  </a:solidFill>
                </a:rPr>
                <a:t>Parágrafo único. De modo a incentivar a formação permanente e continuada, o servidor poderá ter computado, em sua carga horária semanal de trabalho, mais cursos de especialização, mesmo já tendo a titulação pretendida. Neste caso a pontuação será 2 (dois) pontos por curso.</a:t>
              </a:r>
              <a:endParaRPr sz="1800">
                <a:solidFill>
                  <a:schemeClr val="dk1"/>
                </a:solidFill>
              </a:endParaRPr>
            </a:p>
          </p:txBody>
        </p:sp>
      </p:grpSp>
      <p:grpSp>
        <p:nvGrpSpPr>
          <p:cNvPr id="9909" name="Google Shape;9909;g176c2708edc_0_377"/>
          <p:cNvGrpSpPr/>
          <p:nvPr/>
        </p:nvGrpSpPr>
        <p:grpSpPr>
          <a:xfrm>
            <a:off x="146678" y="5207488"/>
            <a:ext cx="11880606" cy="467100"/>
            <a:chOff x="30789" y="3918516"/>
            <a:chExt cx="11880606" cy="467100"/>
          </a:xfrm>
        </p:grpSpPr>
        <p:sp>
          <p:nvSpPr>
            <p:cNvPr id="9910" name="Google Shape;9910;g176c2708edc_0_377"/>
            <p:cNvSpPr txBox="1"/>
            <p:nvPr/>
          </p:nvSpPr>
          <p:spPr>
            <a:xfrm>
              <a:off x="30789" y="39185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911" name="Google Shape;9911;g176c2708edc_0_377"/>
            <p:cNvSpPr txBox="1"/>
            <p:nvPr/>
          </p:nvSpPr>
          <p:spPr>
            <a:xfrm>
              <a:off x="1540994" y="40050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Incentivo à qualificação docente.</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g1e0f3c47b18_0_27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035" name="Google Shape;1035;g1e0f3c47b18_0_27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36" name="Google Shape;1036;g1e0f3c47b18_0_27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37" name="Google Shape;1037;g1e0f3c47b18_0_2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38" name="Google Shape;1038;g1e0f3c47b18_0_27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39" name="Google Shape;1039;g1e0f3c47b18_0_274"/>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acadêmicas, próprias do servidor docente: </a:t>
            </a:r>
            <a:endParaRPr b="0" i="0" sz="2000" u="none" strike="noStrike">
              <a:solidFill>
                <a:schemeClr val="dk1"/>
              </a:solidFill>
              <a:latin typeface="Calibri"/>
              <a:ea typeface="Calibri"/>
              <a:cs typeface="Calibri"/>
              <a:sym typeface="Calibri"/>
            </a:endParaRPr>
          </a:p>
          <a:p>
            <a:pPr indent="408432" lvl="0" marL="121907" marR="0" rtl="0" algn="l">
              <a:spcBef>
                <a:spcPts val="0"/>
              </a:spcBef>
              <a:spcAft>
                <a:spcPts val="0"/>
              </a:spcAft>
              <a:buNone/>
            </a:pPr>
            <a:r>
              <a:rPr b="0" i="0" lang="pt-BR" sz="2000" u="none" strike="noStrike">
                <a:solidFill>
                  <a:schemeClr val="dk1"/>
                </a:solidFill>
                <a:latin typeface="Calibri"/>
                <a:ea typeface="Calibri"/>
                <a:cs typeface="Calibri"/>
                <a:sym typeface="Calibri"/>
              </a:rPr>
              <a:t>I. atividades</a:t>
            </a:r>
            <a:r>
              <a:rPr lang="pt-BR"/>
              <a:t> </a:t>
            </a:r>
            <a:r>
              <a:rPr b="0" i="0" lang="pt-BR" sz="20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800">
              <a:solidFill>
                <a:schemeClr val="dk1"/>
              </a:solidFill>
              <a:latin typeface="Calibri"/>
              <a:ea typeface="Calibri"/>
              <a:cs typeface="Calibri"/>
              <a:sym typeface="Calibri"/>
            </a:endParaRPr>
          </a:p>
        </p:txBody>
      </p:sp>
      <p:sp>
        <p:nvSpPr>
          <p:cNvPr id="1040" name="Google Shape;1040;g1e0f3c47b18_0_27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41" name="Google Shape;1041;g1e0f3c47b18_0_27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042" name="Google Shape;1042;g1e0f3c47b18_0_274"/>
          <p:cNvGrpSpPr/>
          <p:nvPr/>
        </p:nvGrpSpPr>
        <p:grpSpPr>
          <a:xfrm>
            <a:off x="70903" y="3455675"/>
            <a:ext cx="11880468" cy="1323600"/>
            <a:chOff x="45776" y="3075159"/>
            <a:chExt cx="11880468" cy="1323600"/>
          </a:xfrm>
        </p:grpSpPr>
        <p:sp>
          <p:nvSpPr>
            <p:cNvPr id="1043" name="Google Shape;1043;g1e0f3c47b18_0_274"/>
            <p:cNvSpPr txBox="1"/>
            <p:nvPr/>
          </p:nvSpPr>
          <p:spPr>
            <a:xfrm>
              <a:off x="45776" y="35033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44" name="Google Shape;1044;g1e0f3c47b18_0_274"/>
            <p:cNvSpPr txBox="1"/>
            <p:nvPr/>
          </p:nvSpPr>
          <p:spPr>
            <a:xfrm>
              <a:off x="1555844" y="3075159"/>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acadêmicas, próprias do servidor docente:</a:t>
              </a:r>
              <a:endParaRPr sz="2000">
                <a:solidFill>
                  <a:schemeClr val="dk1"/>
                </a:solidFill>
                <a:latin typeface="Calibri"/>
                <a:ea typeface="Calibri"/>
                <a:cs typeface="Calibri"/>
                <a:sym typeface="Calibri"/>
              </a:endParaRPr>
            </a:p>
            <a:p>
              <a:pPr indent="408432" lvl="0" marL="121907" rtl="0" algn="l">
                <a:spcBef>
                  <a:spcPts val="0"/>
                </a:spcBef>
                <a:spcAft>
                  <a:spcPts val="0"/>
                </a:spcAft>
                <a:buNone/>
              </a:pPr>
              <a:r>
                <a:rPr lang="pt-BR" sz="2000">
                  <a:solidFill>
                    <a:schemeClr val="dk2"/>
                  </a:solidFill>
                  <a:latin typeface="Calibri"/>
                  <a:ea typeface="Calibri"/>
                  <a:cs typeface="Calibri"/>
                  <a:sym typeface="Calibri"/>
                </a:rPr>
                <a:t> </a:t>
              </a:r>
              <a:r>
                <a:rPr lang="pt-BR" sz="2000">
                  <a:solidFill>
                    <a:schemeClr val="dk2"/>
                  </a:solidFill>
                  <a:latin typeface="Calibri"/>
                  <a:ea typeface="Calibri"/>
                  <a:cs typeface="Calibri"/>
                  <a:sym typeface="Calibri"/>
                </a:rPr>
                <a:t>I. atividades de ensino; II. atividades de pesquisa; III. atividades de extensão; IV. produção acadêmica e cultural; V. qualificação; VI. atividades de gestão ; VII. atividades de representação; VIII: atividades de internacionalização institucional.</a:t>
              </a:r>
              <a:endParaRPr sz="2000">
                <a:solidFill>
                  <a:schemeClr val="dk2"/>
                </a:solidFill>
                <a:latin typeface="Calibri"/>
                <a:ea typeface="Calibri"/>
                <a:cs typeface="Calibri"/>
                <a:sym typeface="Calibri"/>
              </a:endParaRPr>
            </a:p>
          </p:txBody>
        </p:sp>
      </p:grpSp>
      <p:grpSp>
        <p:nvGrpSpPr>
          <p:cNvPr id="1045" name="Google Shape;1045;g1e0f3c47b18_0_274"/>
          <p:cNvGrpSpPr/>
          <p:nvPr/>
        </p:nvGrpSpPr>
        <p:grpSpPr>
          <a:xfrm>
            <a:off x="70903" y="5194913"/>
            <a:ext cx="11880593" cy="467100"/>
            <a:chOff x="45776" y="3521541"/>
            <a:chExt cx="11880593" cy="467100"/>
          </a:xfrm>
        </p:grpSpPr>
        <p:sp>
          <p:nvSpPr>
            <p:cNvPr id="1046" name="Google Shape;1046;g1e0f3c47b18_0_274"/>
            <p:cNvSpPr txBox="1"/>
            <p:nvPr/>
          </p:nvSpPr>
          <p:spPr>
            <a:xfrm>
              <a:off x="45776" y="3521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47" name="Google Shape;1047;g1e0f3c47b18_0_274"/>
            <p:cNvSpPr txBox="1"/>
            <p:nvPr/>
          </p:nvSpPr>
          <p:spPr>
            <a:xfrm>
              <a:off x="1555969" y="36012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Dar mais clareza para as atividades de gestão e representação e incluir atividades de internacionalização.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6" name="Shape 9916"/>
        <p:cNvGrpSpPr/>
        <p:nvPr/>
      </p:nvGrpSpPr>
      <p:grpSpPr>
        <a:xfrm>
          <a:off x="0" y="0"/>
          <a:ext cx="0" cy="0"/>
          <a:chOff x="0" y="0"/>
          <a:chExt cx="0" cy="0"/>
        </a:xfrm>
      </p:grpSpPr>
      <p:sp>
        <p:nvSpPr>
          <p:cNvPr id="9917" name="Google Shape;9917;g176c2708edc_0_39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918" name="Google Shape;9918;g176c2708edc_0_39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919" name="Google Shape;9919;g176c2708edc_0_39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920" name="Google Shape;9920;g176c2708edc_0_3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921" name="Google Shape;9921;g176c2708edc_0_39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922" name="Google Shape;9922;g176c2708edc_0_39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923" name="Google Shape;9923;g176c2708edc_0_39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924" name="Google Shape;9924;g176c2708edc_0_395"/>
          <p:cNvSpPr txBox="1"/>
          <p:nvPr/>
        </p:nvSpPr>
        <p:spPr>
          <a:xfrm>
            <a:off x="6149304" y="1305000"/>
            <a:ext cx="3008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Inhumas</a:t>
            </a:r>
            <a:endParaRPr b="1" sz="2200">
              <a:solidFill>
                <a:schemeClr val="dk1"/>
              </a:solidFill>
              <a:latin typeface="Century"/>
              <a:ea typeface="Century"/>
              <a:cs typeface="Century"/>
              <a:sym typeface="Century"/>
            </a:endParaRPr>
          </a:p>
        </p:txBody>
      </p:sp>
      <p:grpSp>
        <p:nvGrpSpPr>
          <p:cNvPr id="9925" name="Google Shape;9925;g176c2708edc_0_395"/>
          <p:cNvGrpSpPr/>
          <p:nvPr/>
        </p:nvGrpSpPr>
        <p:grpSpPr>
          <a:xfrm>
            <a:off x="-10" y="3196891"/>
            <a:ext cx="11936406" cy="1006500"/>
            <a:chOff x="21264" y="3163434"/>
            <a:chExt cx="11936406" cy="1006500"/>
          </a:xfrm>
        </p:grpSpPr>
        <p:sp>
          <p:nvSpPr>
            <p:cNvPr id="9926" name="Google Shape;9926;g176c2708edc_0_395"/>
            <p:cNvSpPr txBox="1"/>
            <p:nvPr/>
          </p:nvSpPr>
          <p:spPr>
            <a:xfrm>
              <a:off x="21264" y="32537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927" name="Google Shape;9927;g176c2708edc_0_395"/>
            <p:cNvSpPr txBox="1"/>
            <p:nvPr/>
          </p:nvSpPr>
          <p:spPr>
            <a:xfrm>
              <a:off x="1587269" y="3163434"/>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48º. Para a participação em curso de especialização, o servidor docente poderá computar, em sua carga horária semanal de trabalho, 4 (quatro) pontos por curso </a:t>
              </a:r>
              <a:r>
                <a:rPr lang="pt-BR" sz="1800">
                  <a:solidFill>
                    <a:srgbClr val="0070C0"/>
                  </a:solidFill>
                </a:rPr>
                <a:t>por até 3 (três) semestres consecutivos </a:t>
              </a:r>
              <a:r>
                <a:rPr lang="pt-BR" sz="1800">
                  <a:solidFill>
                    <a:schemeClr val="dk2"/>
                  </a:solidFill>
                </a:rPr>
                <a:t>(Proposta nº )</a:t>
              </a:r>
              <a:endParaRPr sz="1800">
                <a:solidFill>
                  <a:schemeClr val="dk1"/>
                </a:solidFill>
              </a:endParaRPr>
            </a:p>
          </p:txBody>
        </p:sp>
      </p:grpSp>
      <p:grpSp>
        <p:nvGrpSpPr>
          <p:cNvPr id="9928" name="Google Shape;9928;g176c2708edc_0_395"/>
          <p:cNvGrpSpPr/>
          <p:nvPr/>
        </p:nvGrpSpPr>
        <p:grpSpPr>
          <a:xfrm>
            <a:off x="146678" y="5207488"/>
            <a:ext cx="11880606" cy="467100"/>
            <a:chOff x="30789" y="3918516"/>
            <a:chExt cx="11880606" cy="467100"/>
          </a:xfrm>
        </p:grpSpPr>
        <p:sp>
          <p:nvSpPr>
            <p:cNvPr id="9929" name="Google Shape;9929;g176c2708edc_0_395"/>
            <p:cNvSpPr txBox="1"/>
            <p:nvPr/>
          </p:nvSpPr>
          <p:spPr>
            <a:xfrm>
              <a:off x="30789" y="39185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930" name="Google Shape;9930;g176c2708edc_0_395"/>
            <p:cNvSpPr txBox="1"/>
            <p:nvPr/>
          </p:nvSpPr>
          <p:spPr>
            <a:xfrm>
              <a:off x="1540994" y="40050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Adequar a pontuação à duração média de uma especialização.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5" name="Shape 9935"/>
        <p:cNvGrpSpPr/>
        <p:nvPr/>
      </p:nvGrpSpPr>
      <p:grpSpPr>
        <a:xfrm>
          <a:off x="0" y="0"/>
          <a:ext cx="0" cy="0"/>
          <a:chOff x="0" y="0"/>
          <a:chExt cx="0" cy="0"/>
        </a:xfrm>
      </p:grpSpPr>
      <p:sp>
        <p:nvSpPr>
          <p:cNvPr id="9936" name="Google Shape;9936;g176c2708edc_0_41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937" name="Google Shape;9937;g176c2708edc_0_41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938" name="Google Shape;9938;g176c2708edc_0_41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939" name="Google Shape;9939;g176c2708edc_0_4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940" name="Google Shape;9940;g176c2708edc_0_41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941" name="Google Shape;9941;g176c2708edc_0_413"/>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942" name="Google Shape;9942;g176c2708edc_0_41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943" name="Google Shape;9943;g176c2708edc_0_413"/>
          <p:cNvSpPr txBox="1"/>
          <p:nvPr/>
        </p:nvSpPr>
        <p:spPr>
          <a:xfrm>
            <a:off x="6149304" y="1305000"/>
            <a:ext cx="3008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Luziânia</a:t>
            </a:r>
            <a:endParaRPr b="1" sz="2200">
              <a:solidFill>
                <a:schemeClr val="dk1"/>
              </a:solidFill>
              <a:latin typeface="Century"/>
              <a:ea typeface="Century"/>
              <a:cs typeface="Century"/>
              <a:sym typeface="Century"/>
            </a:endParaRPr>
          </a:p>
        </p:txBody>
      </p:sp>
      <p:grpSp>
        <p:nvGrpSpPr>
          <p:cNvPr id="9944" name="Google Shape;9944;g176c2708edc_0_413"/>
          <p:cNvGrpSpPr/>
          <p:nvPr/>
        </p:nvGrpSpPr>
        <p:grpSpPr>
          <a:xfrm>
            <a:off x="-10" y="3196891"/>
            <a:ext cx="11936406" cy="1006500"/>
            <a:chOff x="21264" y="3163434"/>
            <a:chExt cx="11936406" cy="1006500"/>
          </a:xfrm>
        </p:grpSpPr>
        <p:sp>
          <p:nvSpPr>
            <p:cNvPr id="9945" name="Google Shape;9945;g176c2708edc_0_413"/>
            <p:cNvSpPr txBox="1"/>
            <p:nvPr/>
          </p:nvSpPr>
          <p:spPr>
            <a:xfrm>
              <a:off x="21264" y="32537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946" name="Google Shape;9946;g176c2708edc_0_413"/>
            <p:cNvSpPr txBox="1"/>
            <p:nvPr/>
          </p:nvSpPr>
          <p:spPr>
            <a:xfrm>
              <a:off x="1587269" y="3163434"/>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48º. Para a participação em curso de especialização lato sensu, o servidor docente poderá computar, em sua carga horária semanal de trabalho, </a:t>
              </a:r>
              <a:r>
                <a:rPr lang="pt-BR" sz="1800">
                  <a:solidFill>
                    <a:srgbClr val="0070C0"/>
                  </a:solidFill>
                </a:rPr>
                <a:t>2 pontos por curso durante dois semestres consecutivos.</a:t>
              </a:r>
              <a:endParaRPr sz="1800">
                <a:solidFill>
                  <a:schemeClr val="dk1"/>
                </a:solidFill>
              </a:endParaRPr>
            </a:p>
          </p:txBody>
        </p:sp>
      </p:grpSp>
      <p:grpSp>
        <p:nvGrpSpPr>
          <p:cNvPr id="9947" name="Google Shape;9947;g176c2708edc_0_413"/>
          <p:cNvGrpSpPr/>
          <p:nvPr/>
        </p:nvGrpSpPr>
        <p:grpSpPr>
          <a:xfrm>
            <a:off x="146678" y="5001038"/>
            <a:ext cx="11880606" cy="1028421"/>
            <a:chOff x="30789" y="3712066"/>
            <a:chExt cx="11880606" cy="1028421"/>
          </a:xfrm>
        </p:grpSpPr>
        <p:sp>
          <p:nvSpPr>
            <p:cNvPr id="9948" name="Google Shape;9948;g176c2708edc_0_413"/>
            <p:cNvSpPr txBox="1"/>
            <p:nvPr/>
          </p:nvSpPr>
          <p:spPr>
            <a:xfrm>
              <a:off x="30789" y="37120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949" name="Google Shape;9949;g176c2708edc_0_413"/>
            <p:cNvSpPr txBox="1"/>
            <p:nvPr/>
          </p:nvSpPr>
          <p:spPr>
            <a:xfrm>
              <a:off x="1540994" y="3733987"/>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O Colegiado atende a demanda de que a especialização possa ser cursada em dois semestres consecutivos, mantendo a pontuação total presente na resolução anterior, mas distribuindo 2 pontos a cada semestre do curso.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4" name="Shape 9954"/>
        <p:cNvGrpSpPr/>
        <p:nvPr/>
      </p:nvGrpSpPr>
      <p:grpSpPr>
        <a:xfrm>
          <a:off x="0" y="0"/>
          <a:ext cx="0" cy="0"/>
          <a:chOff x="0" y="0"/>
          <a:chExt cx="0" cy="0"/>
        </a:xfrm>
      </p:grpSpPr>
      <p:sp>
        <p:nvSpPr>
          <p:cNvPr id="9955" name="Google Shape;9955;g176c2708edc_0_43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956" name="Google Shape;9956;g176c2708edc_0_43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957" name="Google Shape;9957;g176c2708edc_0_43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958" name="Google Shape;9958;g176c2708edc_0_43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959" name="Google Shape;9959;g176c2708edc_0_43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960" name="Google Shape;9960;g176c2708edc_0_431"/>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especialização, o servidor docente poderá computar, em sua carga horária semanal de trabalho, 4 (quatro) pontos por curso durante 1 (um) único semestre. </a:t>
            </a:r>
            <a:endParaRPr/>
          </a:p>
        </p:txBody>
      </p:sp>
      <p:sp>
        <p:nvSpPr>
          <p:cNvPr id="9961" name="Google Shape;9961;g176c2708edc_0_43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9962" name="Google Shape;9962;g176c2708edc_0_431"/>
          <p:cNvSpPr txBox="1"/>
          <p:nvPr/>
        </p:nvSpPr>
        <p:spPr>
          <a:xfrm>
            <a:off x="6149304" y="1305000"/>
            <a:ext cx="30081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Valparaíso</a:t>
            </a:r>
            <a:endParaRPr b="1" sz="2200">
              <a:solidFill>
                <a:schemeClr val="dk1"/>
              </a:solidFill>
              <a:latin typeface="Century"/>
              <a:ea typeface="Century"/>
              <a:cs typeface="Century"/>
              <a:sym typeface="Century"/>
            </a:endParaRPr>
          </a:p>
        </p:txBody>
      </p:sp>
      <p:grpSp>
        <p:nvGrpSpPr>
          <p:cNvPr id="9963" name="Google Shape;9963;g176c2708edc_0_431"/>
          <p:cNvGrpSpPr/>
          <p:nvPr/>
        </p:nvGrpSpPr>
        <p:grpSpPr>
          <a:xfrm>
            <a:off x="-10" y="3196891"/>
            <a:ext cx="11936406" cy="1546800"/>
            <a:chOff x="21264" y="3163434"/>
            <a:chExt cx="11936406" cy="1546800"/>
          </a:xfrm>
        </p:grpSpPr>
        <p:sp>
          <p:nvSpPr>
            <p:cNvPr id="9964" name="Google Shape;9964;g176c2708edc_0_431"/>
            <p:cNvSpPr txBox="1"/>
            <p:nvPr/>
          </p:nvSpPr>
          <p:spPr>
            <a:xfrm>
              <a:off x="21264" y="32537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965" name="Google Shape;9965;g176c2708edc_0_431"/>
            <p:cNvSpPr txBox="1"/>
            <p:nvPr/>
          </p:nvSpPr>
          <p:spPr>
            <a:xfrm>
              <a:off x="1587269" y="3163434"/>
              <a:ext cx="10370400" cy="1546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rPr>
                <a:t>Art. 48º. </a:t>
              </a:r>
              <a:r>
                <a:rPr lang="pt-BR">
                  <a:solidFill>
                    <a:srgbClr val="0070C0"/>
                  </a:solidFill>
                </a:rPr>
                <a:t>Para participação em ações de aperfeiçoamento dos servidores docentes, computar-se-á: I. 1 ponto por curso de formação realizado, sendo pontuado uma única vez em semestre à escolha do docente; II. 2 pontos por semestre de curso de graduação; III. 3 pontos por semestre de curso de especialização;IV. 4 pontos por semestre de curso de mestrado; V. 5 pontos por semestre de curso de doutorado; VI. 6 pontos por semestre de estágio pós-doutoral. Parágrafo único. O servidor docente que tiver usufruído de afastamento integral para aperfeiçoamento, durante o período máximo previsto em regulamentação específica aprovada pelo Conselho Superior, não fará jus à pontuação prevista no artigo</a:t>
              </a:r>
              <a:endParaRPr>
                <a:solidFill>
                  <a:schemeClr val="dk1"/>
                </a:solidFill>
              </a:endParaRPr>
            </a:p>
          </p:txBody>
        </p:sp>
      </p:grpSp>
      <p:grpSp>
        <p:nvGrpSpPr>
          <p:cNvPr id="9966" name="Google Shape;9966;g176c2708edc_0_431"/>
          <p:cNvGrpSpPr/>
          <p:nvPr/>
        </p:nvGrpSpPr>
        <p:grpSpPr>
          <a:xfrm>
            <a:off x="146678" y="5164188"/>
            <a:ext cx="11804731" cy="467100"/>
            <a:chOff x="30789" y="3875216"/>
            <a:chExt cx="11804731" cy="467100"/>
          </a:xfrm>
        </p:grpSpPr>
        <p:sp>
          <p:nvSpPr>
            <p:cNvPr id="9967" name="Google Shape;9967;g176c2708edc_0_431"/>
            <p:cNvSpPr txBox="1"/>
            <p:nvPr/>
          </p:nvSpPr>
          <p:spPr>
            <a:xfrm>
              <a:off x="30789" y="38752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968" name="Google Shape;9968;g176c2708edc_0_431"/>
            <p:cNvSpPr txBox="1"/>
            <p:nvPr/>
          </p:nvSpPr>
          <p:spPr>
            <a:xfrm>
              <a:off x="1465119" y="3954887"/>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rPr>
                <a:t>Condensar a pontuação dos diferentes níveis de qualificação em um único parágrafo. Retirar a limitação de semestres</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3" name="Shape 9973"/>
        <p:cNvGrpSpPr/>
        <p:nvPr/>
      </p:nvGrpSpPr>
      <p:grpSpPr>
        <a:xfrm>
          <a:off x="0" y="0"/>
          <a:ext cx="0" cy="0"/>
          <a:chOff x="0" y="0"/>
          <a:chExt cx="0" cy="0"/>
        </a:xfrm>
      </p:grpSpPr>
      <p:sp>
        <p:nvSpPr>
          <p:cNvPr id="9974" name="Google Shape;9974;p148"/>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975" name="Google Shape;9975;p14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976" name="Google Shape;9976;p14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977" name="Google Shape;9977;p14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978" name="Google Shape;9978;p148"/>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979" name="Google Shape;9979;p148"/>
          <p:cNvSpPr txBox="1"/>
          <p:nvPr/>
        </p:nvSpPr>
        <p:spPr>
          <a:xfrm>
            <a:off x="1551011" y="1944572"/>
            <a:ext cx="10400400" cy="18471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9980" name="Google Shape;9980;p14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9981" name="Google Shape;9981;p14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Goiânia DAA I</a:t>
            </a:r>
            <a:endParaRPr b="1" sz="2200">
              <a:solidFill>
                <a:schemeClr val="dk1"/>
              </a:solidFill>
              <a:latin typeface="Century"/>
              <a:ea typeface="Century"/>
              <a:cs typeface="Century"/>
              <a:sym typeface="Century"/>
            </a:endParaRPr>
          </a:p>
        </p:txBody>
      </p:sp>
      <p:grpSp>
        <p:nvGrpSpPr>
          <p:cNvPr id="9982" name="Google Shape;9982;p148"/>
          <p:cNvGrpSpPr/>
          <p:nvPr/>
        </p:nvGrpSpPr>
        <p:grpSpPr>
          <a:xfrm>
            <a:off x="70903" y="4157541"/>
            <a:ext cx="11880468" cy="1006500"/>
            <a:chOff x="45776" y="3545009"/>
            <a:chExt cx="11880468" cy="1006500"/>
          </a:xfrm>
        </p:grpSpPr>
        <p:sp>
          <p:nvSpPr>
            <p:cNvPr id="9983" name="Google Shape;9983;p148"/>
            <p:cNvSpPr txBox="1"/>
            <p:nvPr/>
          </p:nvSpPr>
          <p:spPr>
            <a:xfrm>
              <a:off x="45776" y="373216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9984" name="Google Shape;9984;p148"/>
            <p:cNvSpPr txBox="1"/>
            <p:nvPr/>
          </p:nvSpPr>
          <p:spPr>
            <a:xfrm>
              <a:off x="1555844" y="3545009"/>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rgbClr val="FF0000"/>
                  </a:solidFill>
                </a:rPr>
                <a:t>Parágrafo único. O servidor docente que tiver usufruído de afastamento integral para cursar mestrado, durante o período máximo previsto em regulamentação específica aprovada pelo Conselho Superior, não fará jus à pontuação prevista no caput.</a:t>
              </a:r>
              <a:endParaRPr sz="1800">
                <a:solidFill>
                  <a:schemeClr val="dk1"/>
                </a:solidFill>
              </a:endParaRPr>
            </a:p>
          </p:txBody>
        </p:sp>
      </p:grpSp>
      <p:grpSp>
        <p:nvGrpSpPr>
          <p:cNvPr id="9985" name="Google Shape;9985;p148"/>
          <p:cNvGrpSpPr/>
          <p:nvPr/>
        </p:nvGrpSpPr>
        <p:grpSpPr>
          <a:xfrm>
            <a:off x="70903" y="5646513"/>
            <a:ext cx="11880603" cy="467175"/>
            <a:chOff x="45776" y="3973141"/>
            <a:chExt cx="11880603" cy="467175"/>
          </a:xfrm>
        </p:grpSpPr>
        <p:sp>
          <p:nvSpPr>
            <p:cNvPr id="9986" name="Google Shape;9986;p14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9987" name="Google Shape;9987;p148"/>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2" name="Shape 9992"/>
        <p:cNvGrpSpPr/>
        <p:nvPr/>
      </p:nvGrpSpPr>
      <p:grpSpPr>
        <a:xfrm>
          <a:off x="0" y="0"/>
          <a:ext cx="0" cy="0"/>
          <a:chOff x="0" y="0"/>
          <a:chExt cx="0" cy="0"/>
        </a:xfrm>
      </p:grpSpPr>
      <p:sp>
        <p:nvSpPr>
          <p:cNvPr id="9993" name="Google Shape;9993;g176c2708edc_0_467"/>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9994" name="Google Shape;9994;g176c2708edc_0_46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9995" name="Google Shape;9995;g176c2708edc_0_46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9996" name="Google Shape;9996;g176c2708edc_0_46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9997" name="Google Shape;9997;g176c2708edc_0_46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9998" name="Google Shape;9998;g176c2708edc_0_467"/>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9999" name="Google Shape;9999;g176c2708edc_0_46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10000" name="Google Shape;10000;g176c2708edc_0_46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Goiânia Oeste</a:t>
            </a:r>
            <a:endParaRPr b="1" sz="2200">
              <a:solidFill>
                <a:schemeClr val="dk1"/>
              </a:solidFill>
              <a:latin typeface="Century"/>
              <a:ea typeface="Century"/>
              <a:cs typeface="Century"/>
              <a:sym typeface="Century"/>
            </a:endParaRPr>
          </a:p>
        </p:txBody>
      </p:sp>
      <p:grpSp>
        <p:nvGrpSpPr>
          <p:cNvPr id="10001" name="Google Shape;10001;g176c2708edc_0_467"/>
          <p:cNvGrpSpPr/>
          <p:nvPr/>
        </p:nvGrpSpPr>
        <p:grpSpPr>
          <a:xfrm>
            <a:off x="55903" y="4157541"/>
            <a:ext cx="11895468" cy="513682"/>
            <a:chOff x="30776" y="3545009"/>
            <a:chExt cx="11895468" cy="513682"/>
          </a:xfrm>
        </p:grpSpPr>
        <p:sp>
          <p:nvSpPr>
            <p:cNvPr id="10002" name="Google Shape;10002;g176c2708edc_0_467"/>
            <p:cNvSpPr txBox="1"/>
            <p:nvPr/>
          </p:nvSpPr>
          <p:spPr>
            <a:xfrm>
              <a:off x="30776" y="35915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003" name="Google Shape;10003;g176c2708edc_0_467"/>
            <p:cNvSpPr txBox="1"/>
            <p:nvPr/>
          </p:nvSpPr>
          <p:spPr>
            <a:xfrm>
              <a:off x="1555844" y="35450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t/>
              </a:r>
              <a:endParaRPr sz="1800">
                <a:solidFill>
                  <a:schemeClr val="dk1"/>
                </a:solidFill>
              </a:endParaRPr>
            </a:p>
          </p:txBody>
        </p:sp>
      </p:grpSp>
      <p:grpSp>
        <p:nvGrpSpPr>
          <p:cNvPr id="10004" name="Google Shape;10004;g176c2708edc_0_467"/>
          <p:cNvGrpSpPr/>
          <p:nvPr/>
        </p:nvGrpSpPr>
        <p:grpSpPr>
          <a:xfrm>
            <a:off x="111078" y="5418659"/>
            <a:ext cx="11940693" cy="687900"/>
            <a:chOff x="85951" y="3715162"/>
            <a:chExt cx="11940693" cy="687900"/>
          </a:xfrm>
        </p:grpSpPr>
        <p:sp>
          <p:nvSpPr>
            <p:cNvPr id="10005" name="Google Shape;10005;g176c2708edc_0_467"/>
            <p:cNvSpPr txBox="1"/>
            <p:nvPr/>
          </p:nvSpPr>
          <p:spPr>
            <a:xfrm>
              <a:off x="85951" y="3772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006" name="Google Shape;10006;g176c2708edc_0_467"/>
            <p:cNvSpPr txBox="1"/>
            <p:nvPr/>
          </p:nvSpPr>
          <p:spPr>
            <a:xfrm>
              <a:off x="1656244" y="3715162"/>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rPr>
                <a:t>As alterações se fazem necessárias para atender à nova lógica de organização que está sendo proposta.</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1" name="Shape 10011"/>
        <p:cNvGrpSpPr/>
        <p:nvPr/>
      </p:nvGrpSpPr>
      <p:grpSpPr>
        <a:xfrm>
          <a:off x="0" y="0"/>
          <a:ext cx="0" cy="0"/>
          <a:chOff x="0" y="0"/>
          <a:chExt cx="0" cy="0"/>
        </a:xfrm>
      </p:grpSpPr>
      <p:sp>
        <p:nvSpPr>
          <p:cNvPr id="10012" name="Google Shape;10012;g176c2708edc_0_50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013" name="Google Shape;10013;g176c2708edc_0_50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014" name="Google Shape;10014;g176c2708edc_0_50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015" name="Google Shape;10015;g176c2708edc_0_50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016" name="Google Shape;10016;g176c2708edc_0_50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017" name="Google Shape;10017;g176c2708edc_0_503"/>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10018" name="Google Shape;10018;g176c2708edc_0_50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10019" name="Google Shape;10019;g176c2708edc_0_50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rPr>
              <a:t>Luziânia</a:t>
            </a:r>
            <a:endParaRPr b="1" sz="2200">
              <a:solidFill>
                <a:schemeClr val="dk1"/>
              </a:solidFill>
            </a:endParaRPr>
          </a:p>
        </p:txBody>
      </p:sp>
      <p:grpSp>
        <p:nvGrpSpPr>
          <p:cNvPr id="10020" name="Google Shape;10020;g176c2708edc_0_503"/>
          <p:cNvGrpSpPr/>
          <p:nvPr/>
        </p:nvGrpSpPr>
        <p:grpSpPr>
          <a:xfrm>
            <a:off x="3" y="4610988"/>
            <a:ext cx="11936393" cy="687921"/>
            <a:chOff x="45776" y="3811191"/>
            <a:chExt cx="11936393" cy="687921"/>
          </a:xfrm>
        </p:grpSpPr>
        <p:sp>
          <p:nvSpPr>
            <p:cNvPr id="10021" name="Google Shape;10021;g176c2708edc_0_503"/>
            <p:cNvSpPr txBox="1"/>
            <p:nvPr/>
          </p:nvSpPr>
          <p:spPr>
            <a:xfrm>
              <a:off x="45776" y="38111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022" name="Google Shape;10022;g176c2708edc_0_503"/>
            <p:cNvSpPr txBox="1"/>
            <p:nvPr/>
          </p:nvSpPr>
          <p:spPr>
            <a:xfrm>
              <a:off x="1611769" y="3811212"/>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rgbClr val="FF0000"/>
                  </a:solidFill>
                </a:rPr>
                <a:t>Excluir o Parágrafo Único: </a:t>
              </a:r>
              <a:r>
                <a:rPr lang="pt-BR" sz="1800">
                  <a:solidFill>
                    <a:schemeClr val="dk2"/>
                  </a:solidFill>
                </a:rPr>
                <a:t>Evitar a repetição deste parágrafo único em diversos artigos, deve ser colocado após os artigos uma única vez indicado sua validade para todos os caput anteriores.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7" name="Shape 10027"/>
        <p:cNvGrpSpPr/>
        <p:nvPr/>
      </p:nvGrpSpPr>
      <p:grpSpPr>
        <a:xfrm>
          <a:off x="0" y="0"/>
          <a:ext cx="0" cy="0"/>
          <a:chOff x="0" y="0"/>
          <a:chExt cx="0" cy="0"/>
        </a:xfrm>
      </p:grpSpPr>
      <p:sp>
        <p:nvSpPr>
          <p:cNvPr id="10028" name="Google Shape;10028;g176c2708edc_0_48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029" name="Google Shape;10029;g176c2708edc_0_48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030" name="Google Shape;10030;g176c2708edc_0_48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031" name="Google Shape;10031;g176c2708edc_0_48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032" name="Google Shape;10032;g176c2708edc_0_48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033" name="Google Shape;10033;g176c2708edc_0_485"/>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10034" name="Google Shape;10034;g176c2708edc_0_48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10035" name="Google Shape;10035;g176c2708edc_0_48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Valparaíso</a:t>
            </a:r>
            <a:endParaRPr b="1" sz="2200">
              <a:solidFill>
                <a:schemeClr val="dk1"/>
              </a:solidFill>
              <a:latin typeface="Century"/>
              <a:ea typeface="Century"/>
              <a:cs typeface="Century"/>
              <a:sym typeface="Century"/>
            </a:endParaRPr>
          </a:p>
        </p:txBody>
      </p:sp>
      <p:grpSp>
        <p:nvGrpSpPr>
          <p:cNvPr id="10036" name="Google Shape;10036;g176c2708edc_0_485"/>
          <p:cNvGrpSpPr/>
          <p:nvPr/>
        </p:nvGrpSpPr>
        <p:grpSpPr>
          <a:xfrm>
            <a:off x="3" y="4772938"/>
            <a:ext cx="11880468" cy="467100"/>
            <a:chOff x="45776" y="3973141"/>
            <a:chExt cx="11880468" cy="467100"/>
          </a:xfrm>
        </p:grpSpPr>
        <p:sp>
          <p:nvSpPr>
            <p:cNvPr id="10037" name="Google Shape;10037;g176c2708edc_0_48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038" name="Google Shape;10038;g176c2708edc_0_485"/>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rPr>
                <a:t>Contemplada na proposta de alteração do Art. 48.</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3" name="Shape 10043"/>
        <p:cNvGrpSpPr/>
        <p:nvPr/>
      </p:nvGrpSpPr>
      <p:grpSpPr>
        <a:xfrm>
          <a:off x="0" y="0"/>
          <a:ext cx="0" cy="0"/>
          <a:chOff x="0" y="0"/>
          <a:chExt cx="0" cy="0"/>
        </a:xfrm>
      </p:grpSpPr>
      <p:sp>
        <p:nvSpPr>
          <p:cNvPr id="10044" name="Google Shape;10044;p149"/>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045" name="Google Shape;10045;p14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046" name="Google Shape;10046;p14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047" name="Google Shape;10047;p14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048" name="Google Shape;10048;p149"/>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049" name="Google Shape;10049;p149"/>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10050" name="Google Shape;10050;p14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051" name="Google Shape;10051;p14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Águas Lindas</a:t>
            </a:r>
            <a:endParaRPr b="1" sz="2200">
              <a:solidFill>
                <a:schemeClr val="dk1"/>
              </a:solidFill>
              <a:latin typeface="Century"/>
              <a:ea typeface="Century"/>
              <a:cs typeface="Century"/>
              <a:sym typeface="Century"/>
            </a:endParaRPr>
          </a:p>
        </p:txBody>
      </p:sp>
      <p:grpSp>
        <p:nvGrpSpPr>
          <p:cNvPr id="10052" name="Google Shape;10052;p149"/>
          <p:cNvGrpSpPr/>
          <p:nvPr/>
        </p:nvGrpSpPr>
        <p:grpSpPr>
          <a:xfrm>
            <a:off x="55915" y="4157541"/>
            <a:ext cx="11895456" cy="1006500"/>
            <a:chOff x="30789" y="3545009"/>
            <a:chExt cx="11895456" cy="1006500"/>
          </a:xfrm>
        </p:grpSpPr>
        <p:sp>
          <p:nvSpPr>
            <p:cNvPr id="10053" name="Google Shape;10053;p149"/>
            <p:cNvSpPr txBox="1"/>
            <p:nvPr/>
          </p:nvSpPr>
          <p:spPr>
            <a:xfrm>
              <a:off x="30789" y="36417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054" name="Google Shape;10054;p149"/>
            <p:cNvSpPr txBox="1"/>
            <p:nvPr/>
          </p:nvSpPr>
          <p:spPr>
            <a:xfrm>
              <a:off x="1555844" y="3545009"/>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rPr>
                <a:t>Art. 49º. Para a participação em curso de mestrado, o servidor docente poderá computar, em sua carga horária semanal de trabalho, </a:t>
              </a:r>
              <a:r>
                <a:rPr lang="pt-BR" sz="1800">
                  <a:solidFill>
                    <a:srgbClr val="0070C0"/>
                  </a:solidFill>
                </a:rPr>
                <a:t>10 (dez) pontos por curso durante </a:t>
              </a:r>
              <a:r>
                <a:rPr lang="pt-BR" sz="1800">
                  <a:solidFill>
                    <a:schemeClr val="dk2"/>
                  </a:solidFill>
                </a:rPr>
                <a:t>4 (quatro) semestres consecutivos.</a:t>
              </a:r>
              <a:endParaRPr sz="1800">
                <a:solidFill>
                  <a:schemeClr val="dk1"/>
                </a:solidFill>
              </a:endParaRPr>
            </a:p>
          </p:txBody>
        </p:sp>
      </p:grpSp>
      <p:grpSp>
        <p:nvGrpSpPr>
          <p:cNvPr id="10055" name="Google Shape;10055;p149"/>
          <p:cNvGrpSpPr/>
          <p:nvPr/>
        </p:nvGrpSpPr>
        <p:grpSpPr>
          <a:xfrm>
            <a:off x="55915" y="5525976"/>
            <a:ext cx="11805481" cy="467100"/>
            <a:chOff x="30789" y="3852604"/>
            <a:chExt cx="11805481" cy="467100"/>
          </a:xfrm>
        </p:grpSpPr>
        <p:sp>
          <p:nvSpPr>
            <p:cNvPr id="10056" name="Google Shape;10056;p149"/>
            <p:cNvSpPr txBox="1"/>
            <p:nvPr/>
          </p:nvSpPr>
          <p:spPr>
            <a:xfrm>
              <a:off x="30789" y="385260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057" name="Google Shape;10057;p149"/>
            <p:cNvSpPr txBox="1"/>
            <p:nvPr/>
          </p:nvSpPr>
          <p:spPr>
            <a:xfrm>
              <a:off x="1465869" y="39015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rPr>
                <a:t>Alteração do fator de ponderação, com a mudança da pontuação atual (de 40 para 100 pontos).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2" name="Shape 10062"/>
        <p:cNvGrpSpPr/>
        <p:nvPr/>
      </p:nvGrpSpPr>
      <p:grpSpPr>
        <a:xfrm>
          <a:off x="0" y="0"/>
          <a:ext cx="0" cy="0"/>
          <a:chOff x="0" y="0"/>
          <a:chExt cx="0" cy="0"/>
        </a:xfrm>
      </p:grpSpPr>
      <p:sp>
        <p:nvSpPr>
          <p:cNvPr id="10063" name="Google Shape;10063;g176c2708edc_0_55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064" name="Google Shape;10064;g176c2708edc_0_55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065" name="Google Shape;10065;g176c2708edc_0_55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066" name="Google Shape;10066;g176c2708edc_0_5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067" name="Google Shape;10067;g176c2708edc_0_55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068" name="Google Shape;10068;g176c2708edc_0_554"/>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10069" name="Google Shape;10069;g176c2708edc_0_55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070" name="Google Shape;10070;g176c2708edc_0_55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Anápolis</a:t>
            </a:r>
            <a:endParaRPr b="1" sz="2200">
              <a:solidFill>
                <a:schemeClr val="dk1"/>
              </a:solidFill>
              <a:latin typeface="Century"/>
              <a:ea typeface="Century"/>
              <a:cs typeface="Century"/>
              <a:sym typeface="Century"/>
            </a:endParaRPr>
          </a:p>
        </p:txBody>
      </p:sp>
      <p:grpSp>
        <p:nvGrpSpPr>
          <p:cNvPr id="10071" name="Google Shape;10071;g176c2708edc_0_554"/>
          <p:cNvGrpSpPr/>
          <p:nvPr/>
        </p:nvGrpSpPr>
        <p:grpSpPr>
          <a:xfrm>
            <a:off x="55890" y="3950454"/>
            <a:ext cx="11880506" cy="687900"/>
            <a:chOff x="30764" y="3337921"/>
            <a:chExt cx="11880506" cy="687900"/>
          </a:xfrm>
        </p:grpSpPr>
        <p:sp>
          <p:nvSpPr>
            <p:cNvPr id="10072" name="Google Shape;10072;g176c2708edc_0_554"/>
            <p:cNvSpPr txBox="1"/>
            <p:nvPr/>
          </p:nvSpPr>
          <p:spPr>
            <a:xfrm>
              <a:off x="30764" y="33807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073" name="Google Shape;10073;g176c2708edc_0_554"/>
            <p:cNvSpPr txBox="1"/>
            <p:nvPr/>
          </p:nvSpPr>
          <p:spPr>
            <a:xfrm>
              <a:off x="1540869" y="3337921"/>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49º. Para a participação em curso de mestrado ou doutorado, </a:t>
              </a:r>
              <a:r>
                <a:rPr lang="pt-BR" sz="1800">
                  <a:solidFill>
                    <a:srgbClr val="0070C0"/>
                  </a:solidFill>
                </a:rPr>
                <a:t>conforme §1º do artigo 47, o servidor docente computará até 12 horas em sua carga horária semanal de trabalho.</a:t>
              </a:r>
              <a:endParaRPr sz="1800">
                <a:solidFill>
                  <a:schemeClr val="dk1"/>
                </a:solidFill>
              </a:endParaRPr>
            </a:p>
          </p:txBody>
        </p:sp>
      </p:grpSp>
      <p:grpSp>
        <p:nvGrpSpPr>
          <p:cNvPr id="10074" name="Google Shape;10074;g176c2708edc_0_554"/>
          <p:cNvGrpSpPr/>
          <p:nvPr/>
        </p:nvGrpSpPr>
        <p:grpSpPr>
          <a:xfrm>
            <a:off x="55890" y="5434351"/>
            <a:ext cx="11805506" cy="467100"/>
            <a:chOff x="30764" y="3760979"/>
            <a:chExt cx="11805506" cy="467100"/>
          </a:xfrm>
        </p:grpSpPr>
        <p:sp>
          <p:nvSpPr>
            <p:cNvPr id="10075" name="Google Shape;10075;g176c2708edc_0_554"/>
            <p:cNvSpPr txBox="1"/>
            <p:nvPr/>
          </p:nvSpPr>
          <p:spPr>
            <a:xfrm>
              <a:off x="30764" y="37609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076" name="Google Shape;10076;g176c2708edc_0_554"/>
            <p:cNvSpPr txBox="1"/>
            <p:nvPr/>
          </p:nvSpPr>
          <p:spPr>
            <a:xfrm>
              <a:off x="1465869" y="37609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Alterações aprovadas pelo colegiado do Câmpus Anápolis.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1" name="Shape 10081"/>
        <p:cNvGrpSpPr/>
        <p:nvPr/>
      </p:nvGrpSpPr>
      <p:grpSpPr>
        <a:xfrm>
          <a:off x="0" y="0"/>
          <a:ext cx="0" cy="0"/>
          <a:chOff x="0" y="0"/>
          <a:chExt cx="0" cy="0"/>
        </a:xfrm>
      </p:grpSpPr>
      <p:sp>
        <p:nvSpPr>
          <p:cNvPr id="10082" name="Google Shape;10082;g176c2708edc_0_53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083" name="Google Shape;10083;g176c2708edc_0_5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084" name="Google Shape;10084;g176c2708edc_0_5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085" name="Google Shape;10085;g176c2708edc_0_5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086" name="Google Shape;10086;g176c2708edc_0_53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087" name="Google Shape;10087;g176c2708edc_0_536"/>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10088" name="Google Shape;10088;g176c2708edc_0_5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089" name="Google Shape;10089;g176c2708edc_0_5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Jataí</a:t>
            </a:r>
            <a:endParaRPr b="1" sz="2200">
              <a:solidFill>
                <a:schemeClr val="dk1"/>
              </a:solidFill>
              <a:latin typeface="Century"/>
              <a:ea typeface="Century"/>
              <a:cs typeface="Century"/>
              <a:sym typeface="Century"/>
            </a:endParaRPr>
          </a:p>
        </p:txBody>
      </p:sp>
      <p:grpSp>
        <p:nvGrpSpPr>
          <p:cNvPr id="10090" name="Google Shape;10090;g176c2708edc_0_536"/>
          <p:cNvGrpSpPr/>
          <p:nvPr/>
        </p:nvGrpSpPr>
        <p:grpSpPr>
          <a:xfrm>
            <a:off x="55890" y="3950454"/>
            <a:ext cx="11880506" cy="1325100"/>
            <a:chOff x="30764" y="3337921"/>
            <a:chExt cx="11880506" cy="1325100"/>
          </a:xfrm>
        </p:grpSpPr>
        <p:sp>
          <p:nvSpPr>
            <p:cNvPr id="10091" name="Google Shape;10091;g176c2708edc_0_536"/>
            <p:cNvSpPr txBox="1"/>
            <p:nvPr/>
          </p:nvSpPr>
          <p:spPr>
            <a:xfrm>
              <a:off x="30764" y="33807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092" name="Google Shape;10092;g176c2708edc_0_536"/>
            <p:cNvSpPr txBox="1"/>
            <p:nvPr/>
          </p:nvSpPr>
          <p:spPr>
            <a:xfrm>
              <a:off x="1540869" y="3337921"/>
              <a:ext cx="10370400" cy="132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49º. </a:t>
              </a:r>
              <a:r>
                <a:rPr lang="pt-BR" sz="1800">
                  <a:solidFill>
                    <a:srgbClr val="0070C0"/>
                  </a:solidFill>
                </a:rPr>
                <a:t>Para a participação em curso com carga horária inferior a 360 horas, o servidor docente poderá computar, em sua carga horária semanal de trabalho, 0,3 (3 décimos) para cursos com carga horária inferior à 20 (vinte) horas e 0,5 (5 décimos) pontos para cada 20 (vinte) horas de curso concluído</a:t>
              </a:r>
              <a:endParaRPr sz="1800">
                <a:solidFill>
                  <a:schemeClr val="dk1"/>
                </a:solidFill>
              </a:endParaRPr>
            </a:p>
          </p:txBody>
        </p:sp>
      </p:grpSp>
      <p:grpSp>
        <p:nvGrpSpPr>
          <p:cNvPr id="10093" name="Google Shape;10093;g176c2708edc_0_536"/>
          <p:cNvGrpSpPr/>
          <p:nvPr/>
        </p:nvGrpSpPr>
        <p:grpSpPr>
          <a:xfrm>
            <a:off x="55899" y="5434354"/>
            <a:ext cx="11879985" cy="467101"/>
            <a:chOff x="30764" y="3760978"/>
            <a:chExt cx="11805609" cy="467101"/>
          </a:xfrm>
        </p:grpSpPr>
        <p:sp>
          <p:nvSpPr>
            <p:cNvPr id="10094" name="Google Shape;10094;g176c2708edc_0_536"/>
            <p:cNvSpPr txBox="1"/>
            <p:nvPr/>
          </p:nvSpPr>
          <p:spPr>
            <a:xfrm>
              <a:off x="30764" y="37609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095" name="Google Shape;10095;g176c2708edc_0_536"/>
            <p:cNvSpPr txBox="1"/>
            <p:nvPr/>
          </p:nvSpPr>
          <p:spPr>
            <a:xfrm>
              <a:off x="1540973" y="3760978"/>
              <a:ext cx="10295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Os cursos de formação devem ser considerados para avaliação docente.</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g1e0f3c47b18_0_29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054" name="Google Shape;1054;g1e0f3c47b18_0_29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55" name="Google Shape;1055;g1e0f3c47b18_0_29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56" name="Google Shape;1056;g1e0f3c47b18_0_29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57" name="Google Shape;1057;g1e0f3c47b18_0_296"/>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58" name="Google Shape;1058;g1e0f3c47b18_0_296"/>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acadêmicas, próprias do servidor docente: </a:t>
            </a:r>
            <a:endParaRPr b="0" i="0" sz="2000" u="none" strike="noStrike">
              <a:solidFill>
                <a:schemeClr val="dk1"/>
              </a:solidFill>
              <a:latin typeface="Calibri"/>
              <a:ea typeface="Calibri"/>
              <a:cs typeface="Calibri"/>
              <a:sym typeface="Calibri"/>
            </a:endParaRPr>
          </a:p>
          <a:p>
            <a:pPr indent="408432" lvl="0" marL="121907" marR="0" rtl="0" algn="l">
              <a:spcBef>
                <a:spcPts val="0"/>
              </a:spcBef>
              <a:spcAft>
                <a:spcPts val="0"/>
              </a:spcAft>
              <a:buNone/>
            </a:pPr>
            <a:r>
              <a:rPr b="0" i="0" lang="pt-BR" sz="2000" u="none" strike="noStrike">
                <a:solidFill>
                  <a:schemeClr val="dk1"/>
                </a:solidFill>
                <a:latin typeface="Calibri"/>
                <a:ea typeface="Calibri"/>
                <a:cs typeface="Calibri"/>
                <a:sym typeface="Calibri"/>
              </a:rPr>
              <a:t>I. atividades</a:t>
            </a:r>
            <a:r>
              <a:rPr lang="pt-BR"/>
              <a:t> </a:t>
            </a:r>
            <a:r>
              <a:rPr b="0" i="0" lang="pt-BR" sz="20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800">
              <a:solidFill>
                <a:schemeClr val="dk1"/>
              </a:solidFill>
              <a:latin typeface="Calibri"/>
              <a:ea typeface="Calibri"/>
              <a:cs typeface="Calibri"/>
              <a:sym typeface="Calibri"/>
            </a:endParaRPr>
          </a:p>
        </p:txBody>
      </p:sp>
      <p:sp>
        <p:nvSpPr>
          <p:cNvPr id="1059" name="Google Shape;1059;g1e0f3c47b18_0_29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60" name="Google Shape;1060;g1e0f3c47b18_0_29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1061" name="Google Shape;1061;g1e0f3c47b18_0_296"/>
          <p:cNvGrpSpPr/>
          <p:nvPr/>
        </p:nvGrpSpPr>
        <p:grpSpPr>
          <a:xfrm>
            <a:off x="70903" y="3455675"/>
            <a:ext cx="11880468" cy="1015800"/>
            <a:chOff x="45776" y="3075159"/>
            <a:chExt cx="11880468" cy="1015800"/>
          </a:xfrm>
        </p:grpSpPr>
        <p:sp>
          <p:nvSpPr>
            <p:cNvPr id="1062" name="Google Shape;1062;g1e0f3c47b18_0_296"/>
            <p:cNvSpPr txBox="1"/>
            <p:nvPr/>
          </p:nvSpPr>
          <p:spPr>
            <a:xfrm>
              <a:off x="45776" y="35033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63" name="Google Shape;1063;g1e0f3c47b18_0_296"/>
            <p:cNvSpPr txBox="1"/>
            <p:nvPr/>
          </p:nvSpPr>
          <p:spPr>
            <a:xfrm>
              <a:off x="1555844" y="307515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acadêmicas, próprias do servidor docente:</a:t>
              </a:r>
              <a:endParaRPr sz="2000">
                <a:solidFill>
                  <a:schemeClr val="dk1"/>
                </a:solidFill>
                <a:latin typeface="Calibri"/>
                <a:ea typeface="Calibri"/>
                <a:cs typeface="Calibri"/>
                <a:sym typeface="Calibri"/>
              </a:endParaRPr>
            </a:p>
            <a:p>
              <a:pPr indent="408432" lvl="0" marL="121907" rtl="0" algn="l">
                <a:spcBef>
                  <a:spcPts val="0"/>
                </a:spcBef>
                <a:spcAft>
                  <a:spcPts val="0"/>
                </a:spcAft>
                <a:buNone/>
              </a:pPr>
              <a:r>
                <a:rPr lang="pt-BR" sz="2000">
                  <a:solidFill>
                    <a:schemeClr val="dk2"/>
                  </a:solidFill>
                  <a:latin typeface="Calibri"/>
                  <a:ea typeface="Calibri"/>
                  <a:cs typeface="Calibri"/>
                  <a:sym typeface="Calibri"/>
                </a:rPr>
                <a:t> I. atividades de ensino; II. atividades de pesquisa; III. atividades de extensão;</a:t>
              </a:r>
              <a:r>
                <a:rPr lang="pt-BR" sz="2000">
                  <a:solidFill>
                    <a:srgbClr val="0000FF"/>
                  </a:solidFill>
                  <a:latin typeface="Calibri"/>
                  <a:ea typeface="Calibri"/>
                  <a:cs typeface="Calibri"/>
                  <a:sym typeface="Calibri"/>
                </a:rPr>
                <a:t> </a:t>
              </a:r>
              <a:r>
                <a:rPr lang="pt-BR" sz="2000">
                  <a:solidFill>
                    <a:srgbClr val="0000FF"/>
                  </a:solidFill>
                  <a:latin typeface="Calibri"/>
                  <a:ea typeface="Calibri"/>
                  <a:cs typeface="Calibri"/>
                  <a:sym typeface="Calibri"/>
                </a:rPr>
                <a:t>IV. produção acadêmico e artístico-cultural; </a:t>
              </a:r>
              <a:r>
                <a:rPr lang="pt-BR" sz="2000">
                  <a:solidFill>
                    <a:schemeClr val="dk2"/>
                  </a:solidFill>
                  <a:latin typeface="Calibri"/>
                  <a:ea typeface="Calibri"/>
                  <a:cs typeface="Calibri"/>
                  <a:sym typeface="Calibri"/>
                </a:rPr>
                <a:t> V. qualificação; VI. atividades de gestão e representação.</a:t>
              </a:r>
              <a:endParaRPr sz="2000">
                <a:solidFill>
                  <a:schemeClr val="dk2"/>
                </a:solidFill>
                <a:latin typeface="Calibri"/>
                <a:ea typeface="Calibri"/>
                <a:cs typeface="Calibri"/>
                <a:sym typeface="Calibri"/>
              </a:endParaRPr>
            </a:p>
          </p:txBody>
        </p:sp>
      </p:grpSp>
      <p:grpSp>
        <p:nvGrpSpPr>
          <p:cNvPr id="1064" name="Google Shape;1064;g1e0f3c47b18_0_296"/>
          <p:cNvGrpSpPr/>
          <p:nvPr/>
        </p:nvGrpSpPr>
        <p:grpSpPr>
          <a:xfrm>
            <a:off x="70903" y="5194913"/>
            <a:ext cx="11880593" cy="467100"/>
            <a:chOff x="45776" y="3521541"/>
            <a:chExt cx="11880593" cy="467100"/>
          </a:xfrm>
        </p:grpSpPr>
        <p:sp>
          <p:nvSpPr>
            <p:cNvPr id="1065" name="Google Shape;1065;g1e0f3c47b18_0_296"/>
            <p:cNvSpPr txBox="1"/>
            <p:nvPr/>
          </p:nvSpPr>
          <p:spPr>
            <a:xfrm>
              <a:off x="45776" y="3521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66" name="Google Shape;1066;g1e0f3c47b18_0_296"/>
            <p:cNvSpPr txBox="1"/>
            <p:nvPr/>
          </p:nvSpPr>
          <p:spPr>
            <a:xfrm>
              <a:off x="1555969" y="36012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0" name="Shape 10100"/>
        <p:cNvGrpSpPr/>
        <p:nvPr/>
      </p:nvGrpSpPr>
      <p:grpSpPr>
        <a:xfrm>
          <a:off x="0" y="0"/>
          <a:ext cx="0" cy="0"/>
          <a:chOff x="0" y="0"/>
          <a:chExt cx="0" cy="0"/>
        </a:xfrm>
      </p:grpSpPr>
      <p:sp>
        <p:nvSpPr>
          <p:cNvPr id="10101" name="Google Shape;10101;g176c2708edc_0_57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102" name="Google Shape;10102;g176c2708edc_0_5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103" name="Google Shape;10103;g176c2708edc_0_5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104" name="Google Shape;10104;g176c2708edc_0_5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105" name="Google Shape;10105;g176c2708edc_0_57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106" name="Google Shape;10106;g176c2708edc_0_572"/>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10107" name="Google Shape;10107;g176c2708edc_0_5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108" name="Google Shape;10108;g176c2708edc_0_57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Formosa</a:t>
            </a:r>
            <a:endParaRPr b="1" sz="2200">
              <a:solidFill>
                <a:schemeClr val="dk1"/>
              </a:solidFill>
              <a:latin typeface="Century"/>
              <a:ea typeface="Century"/>
              <a:cs typeface="Century"/>
              <a:sym typeface="Century"/>
            </a:endParaRPr>
          </a:p>
        </p:txBody>
      </p:sp>
      <p:grpSp>
        <p:nvGrpSpPr>
          <p:cNvPr id="10109" name="Google Shape;10109;g176c2708edc_0_572"/>
          <p:cNvGrpSpPr/>
          <p:nvPr/>
        </p:nvGrpSpPr>
        <p:grpSpPr>
          <a:xfrm>
            <a:off x="55890" y="3950454"/>
            <a:ext cx="11880506" cy="1325100"/>
            <a:chOff x="30764" y="3337921"/>
            <a:chExt cx="11880506" cy="1325100"/>
          </a:xfrm>
        </p:grpSpPr>
        <p:sp>
          <p:nvSpPr>
            <p:cNvPr id="10110" name="Google Shape;10110;g176c2708edc_0_572"/>
            <p:cNvSpPr txBox="1"/>
            <p:nvPr/>
          </p:nvSpPr>
          <p:spPr>
            <a:xfrm>
              <a:off x="30764" y="33807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111" name="Google Shape;10111;g176c2708edc_0_572"/>
            <p:cNvSpPr txBox="1"/>
            <p:nvPr/>
          </p:nvSpPr>
          <p:spPr>
            <a:xfrm>
              <a:off x="1540869" y="3337921"/>
              <a:ext cx="10370400" cy="132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rgbClr val="0070C0"/>
                  </a:solidFill>
                </a:rPr>
                <a:t>Novo parágrafo: De modo a incentivar a formação permanente e continuada, o servidor poderá ter computado, em sua carga horária semanal de trabalho, mais cursos de mestrado, mesmo já tendo a titulação pretendida. Neste caso a pontuação será 2 (dois) pontos por curso durante 1 (um) único ano</a:t>
              </a:r>
              <a:endParaRPr sz="1800">
                <a:solidFill>
                  <a:schemeClr val="dk1"/>
                </a:solidFill>
              </a:endParaRPr>
            </a:p>
          </p:txBody>
        </p:sp>
      </p:grpSp>
      <p:grpSp>
        <p:nvGrpSpPr>
          <p:cNvPr id="10112" name="Google Shape;10112;g176c2708edc_0_572"/>
          <p:cNvGrpSpPr/>
          <p:nvPr/>
        </p:nvGrpSpPr>
        <p:grpSpPr>
          <a:xfrm>
            <a:off x="93390" y="5635175"/>
            <a:ext cx="11843110" cy="467101"/>
            <a:chOff x="30764" y="3760978"/>
            <a:chExt cx="11843110" cy="467101"/>
          </a:xfrm>
        </p:grpSpPr>
        <p:sp>
          <p:nvSpPr>
            <p:cNvPr id="10113" name="Google Shape;10113;g176c2708edc_0_572"/>
            <p:cNvSpPr txBox="1"/>
            <p:nvPr/>
          </p:nvSpPr>
          <p:spPr>
            <a:xfrm>
              <a:off x="30764" y="37609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114" name="Google Shape;10114;g176c2708edc_0_572"/>
            <p:cNvSpPr txBox="1"/>
            <p:nvPr/>
          </p:nvSpPr>
          <p:spPr>
            <a:xfrm>
              <a:off x="1540973" y="3760978"/>
              <a:ext cx="103329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9" name="Shape 10119"/>
        <p:cNvGrpSpPr/>
        <p:nvPr/>
      </p:nvGrpSpPr>
      <p:grpSpPr>
        <a:xfrm>
          <a:off x="0" y="0"/>
          <a:ext cx="0" cy="0"/>
          <a:chOff x="0" y="0"/>
          <a:chExt cx="0" cy="0"/>
        </a:xfrm>
      </p:grpSpPr>
      <p:sp>
        <p:nvSpPr>
          <p:cNvPr id="10120" name="Google Shape;10120;g176c2708edc_0_51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121" name="Google Shape;10121;g176c2708edc_0_5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122" name="Google Shape;10122;g176c2708edc_0_5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123" name="Google Shape;10123;g176c2708edc_0_5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124" name="Google Shape;10124;g176c2708edc_0_51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125" name="Google Shape;10125;g176c2708edc_0_518"/>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49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mestrado, o servidor docente poderá computar, em sua carga horária semanal de trabalho, 4 (quatro) pontos por curso durante 4 (quatro)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mestrado, durante o período máximo previsto em regulamentação específica aprovada pelo Conselho Superior, não fará jus à pontuação prevista no caput. </a:t>
            </a:r>
            <a:endParaRPr/>
          </a:p>
        </p:txBody>
      </p:sp>
      <p:sp>
        <p:nvSpPr>
          <p:cNvPr id="10126" name="Google Shape;10126;g176c2708edc_0_5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127" name="Google Shape;10127;g176c2708edc_0_51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rtl="0" algn="ctr">
              <a:lnSpc>
                <a:spcPct val="115000"/>
              </a:lnSpc>
              <a:spcBef>
                <a:spcPts val="300"/>
              </a:spcBef>
              <a:spcAft>
                <a:spcPts val="300"/>
              </a:spcAft>
              <a:buClr>
                <a:schemeClr val="dk2"/>
              </a:buClr>
              <a:buSzPts val="1100"/>
              <a:buFont typeface="Arial"/>
              <a:buNone/>
            </a:pPr>
            <a:r>
              <a:rPr b="1" lang="pt-BR" sz="2200">
                <a:solidFill>
                  <a:schemeClr val="dk2"/>
                </a:solidFill>
                <a:latin typeface="Century"/>
                <a:ea typeface="Century"/>
                <a:cs typeface="Century"/>
                <a:sym typeface="Century"/>
              </a:rPr>
              <a:t>Uruaçu</a:t>
            </a:r>
            <a:endParaRPr b="1" sz="2200">
              <a:solidFill>
                <a:schemeClr val="dk1"/>
              </a:solidFill>
              <a:latin typeface="Century"/>
              <a:ea typeface="Century"/>
              <a:cs typeface="Century"/>
              <a:sym typeface="Century"/>
            </a:endParaRPr>
          </a:p>
        </p:txBody>
      </p:sp>
      <p:grpSp>
        <p:nvGrpSpPr>
          <p:cNvPr id="10128" name="Google Shape;10128;g176c2708edc_0_518"/>
          <p:cNvGrpSpPr/>
          <p:nvPr/>
        </p:nvGrpSpPr>
        <p:grpSpPr>
          <a:xfrm>
            <a:off x="55915" y="4157541"/>
            <a:ext cx="11895456" cy="1006500"/>
            <a:chOff x="30789" y="3545009"/>
            <a:chExt cx="11895456" cy="1006500"/>
          </a:xfrm>
        </p:grpSpPr>
        <p:sp>
          <p:nvSpPr>
            <p:cNvPr id="10129" name="Google Shape;10129;g176c2708edc_0_518"/>
            <p:cNvSpPr txBox="1"/>
            <p:nvPr/>
          </p:nvSpPr>
          <p:spPr>
            <a:xfrm>
              <a:off x="30789" y="3641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130" name="Google Shape;10130;g176c2708edc_0_518"/>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Art. 49º. Para a participação em curso de mestrado, o servidor docente poderá computar, em sua carga horária semanal de trabalho, </a:t>
              </a:r>
              <a:r>
                <a:rPr lang="pt-BR" sz="1800">
                  <a:solidFill>
                    <a:srgbClr val="0070C0"/>
                  </a:solidFill>
                </a:rPr>
                <a:t>6 (seis) pontos</a:t>
              </a:r>
              <a:r>
                <a:rPr lang="pt-BR" sz="1800">
                  <a:solidFill>
                    <a:schemeClr val="dk2"/>
                  </a:solidFill>
                </a:rPr>
                <a:t> por curso durante 4 (quatro) semestres consecutivos.</a:t>
              </a:r>
              <a:endParaRPr sz="1800">
                <a:solidFill>
                  <a:schemeClr val="dk1"/>
                </a:solidFill>
              </a:endParaRPr>
            </a:p>
          </p:txBody>
        </p:sp>
      </p:grpSp>
      <p:grpSp>
        <p:nvGrpSpPr>
          <p:cNvPr id="10131" name="Google Shape;10131;g176c2708edc_0_518"/>
          <p:cNvGrpSpPr/>
          <p:nvPr/>
        </p:nvGrpSpPr>
        <p:grpSpPr>
          <a:xfrm>
            <a:off x="55890" y="5434351"/>
            <a:ext cx="11805506" cy="1006509"/>
            <a:chOff x="30764" y="3760979"/>
            <a:chExt cx="11805506" cy="1006509"/>
          </a:xfrm>
        </p:grpSpPr>
        <p:sp>
          <p:nvSpPr>
            <p:cNvPr id="10132" name="Google Shape;10132;g176c2708edc_0_518"/>
            <p:cNvSpPr txBox="1"/>
            <p:nvPr/>
          </p:nvSpPr>
          <p:spPr>
            <a:xfrm>
              <a:off x="30764" y="37609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133" name="Google Shape;10133;g176c2708edc_0_518"/>
            <p:cNvSpPr txBox="1"/>
            <p:nvPr/>
          </p:nvSpPr>
          <p:spPr>
            <a:xfrm>
              <a:off x="1465869" y="3760987"/>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rPr>
                <a:t>Com a inclusão de cursos com carga horária menor que especialização e a participação com ouvinte em eventos, viu-se a necessidade de reestruturar a pontuação e, portanto, consideramos 4 pontos para curso de mestrado muito pouco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8" name="Shape 10138"/>
        <p:cNvGrpSpPr/>
        <p:nvPr/>
      </p:nvGrpSpPr>
      <p:grpSpPr>
        <a:xfrm>
          <a:off x="0" y="0"/>
          <a:ext cx="0" cy="0"/>
          <a:chOff x="0" y="0"/>
          <a:chExt cx="0" cy="0"/>
        </a:xfrm>
      </p:grpSpPr>
      <p:sp>
        <p:nvSpPr>
          <p:cNvPr id="10139" name="Google Shape;10139;p151"/>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140" name="Google Shape;10140;p15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141" name="Google Shape;10141;p15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142" name="Google Shape;10142;p1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143" name="Google Shape;10143;p15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144" name="Google Shape;10144;p151"/>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145" name="Google Shape;10145;p15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10146" name="Google Shape;10146;p151"/>
          <p:cNvSpPr txBox="1"/>
          <p:nvPr/>
        </p:nvSpPr>
        <p:spPr>
          <a:xfrm>
            <a:off x="6289877" y="1305000"/>
            <a:ext cx="2519700" cy="467100"/>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Oeste</a:t>
            </a:r>
            <a:endParaRPr b="1" sz="2200">
              <a:solidFill>
                <a:schemeClr val="dk1"/>
              </a:solidFill>
              <a:latin typeface="Century"/>
              <a:ea typeface="Century"/>
              <a:cs typeface="Century"/>
              <a:sym typeface="Century"/>
            </a:endParaRPr>
          </a:p>
        </p:txBody>
      </p:sp>
      <p:grpSp>
        <p:nvGrpSpPr>
          <p:cNvPr id="10147" name="Google Shape;10147;p151"/>
          <p:cNvGrpSpPr/>
          <p:nvPr/>
        </p:nvGrpSpPr>
        <p:grpSpPr>
          <a:xfrm>
            <a:off x="70903" y="4157541"/>
            <a:ext cx="11880603" cy="895307"/>
            <a:chOff x="45776" y="3545009"/>
            <a:chExt cx="11880603" cy="895307"/>
          </a:xfrm>
        </p:grpSpPr>
        <p:sp>
          <p:nvSpPr>
            <p:cNvPr id="10148" name="Google Shape;10148;p15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149" name="Google Shape;10149;p151"/>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50" name="Google Shape;10150;p151"/>
          <p:cNvGrpSpPr/>
          <p:nvPr/>
        </p:nvGrpSpPr>
        <p:grpSpPr>
          <a:xfrm>
            <a:off x="70903" y="5646513"/>
            <a:ext cx="11880468" cy="736821"/>
            <a:chOff x="45776" y="3973141"/>
            <a:chExt cx="11880468" cy="736821"/>
          </a:xfrm>
        </p:grpSpPr>
        <p:sp>
          <p:nvSpPr>
            <p:cNvPr id="10151" name="Google Shape;10151;p15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152" name="Google Shape;10152;p151"/>
            <p:cNvSpPr txBox="1"/>
            <p:nvPr/>
          </p:nvSpPr>
          <p:spPr>
            <a:xfrm>
              <a:off x="1555844" y="4022062"/>
              <a:ext cx="10370400" cy="687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7" name="Shape 10157"/>
        <p:cNvGrpSpPr/>
        <p:nvPr/>
      </p:nvGrpSpPr>
      <p:grpSpPr>
        <a:xfrm>
          <a:off x="0" y="0"/>
          <a:ext cx="0" cy="0"/>
          <a:chOff x="0" y="0"/>
          <a:chExt cx="0" cy="0"/>
        </a:xfrm>
      </p:grpSpPr>
      <p:sp>
        <p:nvSpPr>
          <p:cNvPr id="10158" name="Google Shape;10158;g1771ae4f3d6_0_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159" name="Google Shape;10159;g1771ae4f3d6_0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160" name="Google Shape;10160;g1771ae4f3d6_0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161" name="Google Shape;10161;g1771ae4f3d6_0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162" name="Google Shape;10162;g1771ae4f3d6_0_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163" name="Google Shape;10163;g1771ae4f3d6_0_0"/>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a:t>
            </a:r>
            <a:r>
              <a:rPr b="1" lang="pt-BR" sz="1900">
                <a:solidFill>
                  <a:schemeClr val="dk1"/>
                </a:solidFill>
                <a:latin typeface="Calibri"/>
                <a:ea typeface="Calibri"/>
                <a:cs typeface="Calibri"/>
                <a:sym typeface="Calibri"/>
              </a:rPr>
              <a:t>específica</a:t>
            </a:r>
            <a:r>
              <a:rPr b="1" lang="pt-BR" sz="1900">
                <a:solidFill>
                  <a:schemeClr val="dk1"/>
                </a:solidFill>
                <a:latin typeface="Calibri"/>
                <a:ea typeface="Calibri"/>
                <a:cs typeface="Calibri"/>
                <a:sym typeface="Calibri"/>
              </a:rPr>
              <a:t> aprovada pelo Conselho Superior, não fará jus à pontuação prevista no caput.</a:t>
            </a:r>
            <a:endParaRPr/>
          </a:p>
        </p:txBody>
      </p:sp>
      <p:sp>
        <p:nvSpPr>
          <p:cNvPr id="10164" name="Google Shape;10164;g1771ae4f3d6_0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10165" name="Google Shape;10165;g1771ae4f3d6_0_0"/>
          <p:cNvSpPr txBox="1"/>
          <p:nvPr/>
        </p:nvSpPr>
        <p:spPr>
          <a:xfrm>
            <a:off x="6289877" y="1305000"/>
            <a:ext cx="2519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Valparaíso</a:t>
            </a:r>
            <a:endParaRPr b="1" sz="2200">
              <a:solidFill>
                <a:schemeClr val="dk1"/>
              </a:solidFill>
              <a:latin typeface="Century"/>
              <a:ea typeface="Century"/>
              <a:cs typeface="Century"/>
              <a:sym typeface="Century"/>
            </a:endParaRPr>
          </a:p>
        </p:txBody>
      </p:sp>
      <p:grpSp>
        <p:nvGrpSpPr>
          <p:cNvPr id="10166" name="Google Shape;10166;g1771ae4f3d6_0_0"/>
          <p:cNvGrpSpPr/>
          <p:nvPr/>
        </p:nvGrpSpPr>
        <p:grpSpPr>
          <a:xfrm>
            <a:off x="70903" y="4157541"/>
            <a:ext cx="11880468" cy="895232"/>
            <a:chOff x="45776" y="3545009"/>
            <a:chExt cx="11880468" cy="895232"/>
          </a:xfrm>
        </p:grpSpPr>
        <p:sp>
          <p:nvSpPr>
            <p:cNvPr id="10167" name="Google Shape;10167;g1771ae4f3d6_0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168" name="Google Shape;10168;g1771ae4f3d6_0_0"/>
            <p:cNvSpPr txBox="1"/>
            <p:nvPr/>
          </p:nvSpPr>
          <p:spPr>
            <a:xfrm>
              <a:off x="1555844" y="35450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69" name="Google Shape;10169;g1771ae4f3d6_0_0"/>
          <p:cNvGrpSpPr/>
          <p:nvPr/>
        </p:nvGrpSpPr>
        <p:grpSpPr>
          <a:xfrm>
            <a:off x="70903" y="5646513"/>
            <a:ext cx="11880468" cy="467100"/>
            <a:chOff x="45776" y="3973141"/>
            <a:chExt cx="11880468" cy="467100"/>
          </a:xfrm>
        </p:grpSpPr>
        <p:sp>
          <p:nvSpPr>
            <p:cNvPr id="10170" name="Google Shape;10170;g1771ae4f3d6_0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171" name="Google Shape;10171;g1771ae4f3d6_0_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Contemplada na proposta de alteração do Art. 48.</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6" name="Shape 10176"/>
        <p:cNvGrpSpPr/>
        <p:nvPr/>
      </p:nvGrpSpPr>
      <p:grpSpPr>
        <a:xfrm>
          <a:off x="0" y="0"/>
          <a:ext cx="0" cy="0"/>
          <a:chOff x="0" y="0"/>
          <a:chExt cx="0" cy="0"/>
        </a:xfrm>
      </p:grpSpPr>
      <p:sp>
        <p:nvSpPr>
          <p:cNvPr id="10177" name="Google Shape;10177;g1771ae4f3d6_0_1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178" name="Google Shape;10178;g1771ae4f3d6_0_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179" name="Google Shape;10179;g1771ae4f3d6_0_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180" name="Google Shape;10180;g1771ae4f3d6_0_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181" name="Google Shape;10181;g1771ae4f3d6_0_1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182" name="Google Shape;10182;g1771ae4f3d6_0_18"/>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específica aprovada pelo Conselho Superior, não fará jus à pontuação prevista no caput.</a:t>
            </a:r>
            <a:endParaRPr/>
          </a:p>
        </p:txBody>
      </p:sp>
      <p:sp>
        <p:nvSpPr>
          <p:cNvPr id="10183" name="Google Shape;10183;g1771ae4f3d6_0_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10184" name="Google Shape;10184;g1771ae4f3d6_0_18"/>
          <p:cNvSpPr txBox="1"/>
          <p:nvPr/>
        </p:nvSpPr>
        <p:spPr>
          <a:xfrm>
            <a:off x="6289877" y="1305000"/>
            <a:ext cx="25197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Luziânia</a:t>
            </a:r>
            <a:endParaRPr b="1" sz="2200">
              <a:solidFill>
                <a:schemeClr val="dk1"/>
              </a:solidFill>
              <a:latin typeface="Century"/>
              <a:ea typeface="Century"/>
              <a:cs typeface="Century"/>
              <a:sym typeface="Century"/>
            </a:endParaRPr>
          </a:p>
        </p:txBody>
      </p:sp>
      <p:grpSp>
        <p:nvGrpSpPr>
          <p:cNvPr id="10185" name="Google Shape;10185;g1771ae4f3d6_0_18"/>
          <p:cNvGrpSpPr/>
          <p:nvPr/>
        </p:nvGrpSpPr>
        <p:grpSpPr>
          <a:xfrm>
            <a:off x="70903" y="4157541"/>
            <a:ext cx="11880468" cy="895232"/>
            <a:chOff x="45776" y="3545009"/>
            <a:chExt cx="11880468" cy="895232"/>
          </a:xfrm>
        </p:grpSpPr>
        <p:sp>
          <p:nvSpPr>
            <p:cNvPr id="10186" name="Google Shape;10186;g1771ae4f3d6_0_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187" name="Google Shape;10187;g1771ae4f3d6_0_18"/>
            <p:cNvSpPr txBox="1"/>
            <p:nvPr/>
          </p:nvSpPr>
          <p:spPr>
            <a:xfrm>
              <a:off x="1555844" y="35450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88" name="Google Shape;10188;g1771ae4f3d6_0_18"/>
          <p:cNvGrpSpPr/>
          <p:nvPr/>
        </p:nvGrpSpPr>
        <p:grpSpPr>
          <a:xfrm>
            <a:off x="70903" y="5646513"/>
            <a:ext cx="11880468" cy="736821"/>
            <a:chOff x="45776" y="3973141"/>
            <a:chExt cx="11880468" cy="736821"/>
          </a:xfrm>
        </p:grpSpPr>
        <p:sp>
          <p:nvSpPr>
            <p:cNvPr id="10189" name="Google Shape;10189;g1771ae4f3d6_0_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190" name="Google Shape;10190;g1771ae4f3d6_0_18"/>
            <p:cNvSpPr txBox="1"/>
            <p:nvPr/>
          </p:nvSpPr>
          <p:spPr>
            <a:xfrm>
              <a:off x="1555844" y="4022062"/>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C</a:t>
              </a:r>
              <a:r>
                <a:rPr lang="pt-BR" sz="1800">
                  <a:solidFill>
                    <a:srgbClr val="FF0000"/>
                  </a:solidFill>
                  <a:highlight>
                    <a:srgbClr val="FFFFFF"/>
                  </a:highlight>
                </a:rPr>
                <a:t>Excluir o parágrafo único  </a:t>
              </a:r>
              <a:r>
                <a:rPr lang="pt-BR" sz="1800">
                  <a:solidFill>
                    <a:schemeClr val="dk2"/>
                  </a:solidFill>
                  <a:highlight>
                    <a:srgbClr val="FFFFFF"/>
                  </a:highlight>
                </a:rPr>
                <a:t>Evitar a repetição do mesmo paragrafo único em diversos artigos. Deve ser inserido após os artigos mencionando sua validade para todos os caput anteriores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5" name="Shape 10195"/>
        <p:cNvGrpSpPr/>
        <p:nvPr/>
      </p:nvGrpSpPr>
      <p:grpSpPr>
        <a:xfrm>
          <a:off x="0" y="0"/>
          <a:ext cx="0" cy="0"/>
          <a:chOff x="0" y="0"/>
          <a:chExt cx="0" cy="0"/>
        </a:xfrm>
      </p:grpSpPr>
      <p:sp>
        <p:nvSpPr>
          <p:cNvPr id="10196" name="Google Shape;10196;p152"/>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197" name="Google Shape;10197;p15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198" name="Google Shape;10198;p15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199" name="Google Shape;10199;p15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200" name="Google Shape;10200;p152"/>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201" name="Google Shape;10201;p152"/>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202" name="Google Shape;10202;p15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203" name="Google Shape;10203;p15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Águas Lindas</a:t>
            </a:r>
            <a:endParaRPr b="1" sz="2200">
              <a:solidFill>
                <a:schemeClr val="dk1"/>
              </a:solidFill>
              <a:latin typeface="Century"/>
              <a:ea typeface="Century"/>
              <a:cs typeface="Century"/>
              <a:sym typeface="Century"/>
            </a:endParaRPr>
          </a:p>
        </p:txBody>
      </p:sp>
      <p:grpSp>
        <p:nvGrpSpPr>
          <p:cNvPr id="10204" name="Google Shape;10204;p152"/>
          <p:cNvGrpSpPr/>
          <p:nvPr/>
        </p:nvGrpSpPr>
        <p:grpSpPr>
          <a:xfrm>
            <a:off x="70903" y="4157541"/>
            <a:ext cx="11880468" cy="1006500"/>
            <a:chOff x="45776" y="3545009"/>
            <a:chExt cx="11880468" cy="1006500"/>
          </a:xfrm>
        </p:grpSpPr>
        <p:sp>
          <p:nvSpPr>
            <p:cNvPr id="10205" name="Google Shape;10205;p15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206" name="Google Shape;10206;p152"/>
            <p:cNvSpPr txBox="1"/>
            <p:nvPr/>
          </p:nvSpPr>
          <p:spPr>
            <a:xfrm>
              <a:off x="1555844" y="3545009"/>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Art. 50º. Para a participação em curso de doutorado, o servidor docente poderá computar, em sua carga horária semanal de trabalho, </a:t>
              </a:r>
              <a:r>
                <a:rPr lang="pt-BR" sz="1800">
                  <a:solidFill>
                    <a:srgbClr val="0070C0"/>
                  </a:solidFill>
                  <a:highlight>
                    <a:srgbClr val="FFFFFF"/>
                  </a:highlight>
                </a:rPr>
                <a:t>10 (dez) pontos </a:t>
              </a:r>
              <a:r>
                <a:rPr lang="pt-BR" sz="1800">
                  <a:solidFill>
                    <a:schemeClr val="dk2"/>
                  </a:solidFill>
                  <a:highlight>
                    <a:srgbClr val="FFFFFF"/>
                  </a:highlight>
                </a:rPr>
                <a:t>por curso durante 8 (oito) semestres consecutivos.</a:t>
              </a:r>
              <a:endParaRPr sz="1800">
                <a:solidFill>
                  <a:schemeClr val="dk1"/>
                </a:solidFill>
              </a:endParaRPr>
            </a:p>
          </p:txBody>
        </p:sp>
      </p:grpSp>
      <p:grpSp>
        <p:nvGrpSpPr>
          <p:cNvPr id="10207" name="Google Shape;10207;p152"/>
          <p:cNvGrpSpPr/>
          <p:nvPr/>
        </p:nvGrpSpPr>
        <p:grpSpPr>
          <a:xfrm>
            <a:off x="70903" y="5646513"/>
            <a:ext cx="11880468" cy="467175"/>
            <a:chOff x="45776" y="3973141"/>
            <a:chExt cx="11880468" cy="467175"/>
          </a:xfrm>
        </p:grpSpPr>
        <p:sp>
          <p:nvSpPr>
            <p:cNvPr id="10208" name="Google Shape;10208;p15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209" name="Google Shape;10209;p152"/>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Alteração do fator de ponderação, com a mudança da pontuação atual (de 40 para 100 pontos).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4" name="Shape 10214"/>
        <p:cNvGrpSpPr/>
        <p:nvPr/>
      </p:nvGrpSpPr>
      <p:grpSpPr>
        <a:xfrm>
          <a:off x="0" y="0"/>
          <a:ext cx="0" cy="0"/>
          <a:chOff x="0" y="0"/>
          <a:chExt cx="0" cy="0"/>
        </a:xfrm>
      </p:grpSpPr>
      <p:sp>
        <p:nvSpPr>
          <p:cNvPr id="10215" name="Google Shape;10215;g1771ae4f3d6_0_16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216" name="Google Shape;10216;g1771ae4f3d6_0_16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217" name="Google Shape;10217;g1771ae4f3d6_0_16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218" name="Google Shape;10218;g1771ae4f3d6_0_16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219" name="Google Shape;10219;g1771ae4f3d6_0_16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220" name="Google Shape;10220;g1771ae4f3d6_0_162"/>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221" name="Google Shape;10221;g1771ae4f3d6_0_16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222" name="Google Shape;10222;g1771ae4f3d6_0_16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Anápolis</a:t>
            </a:r>
            <a:endParaRPr b="1" sz="2200">
              <a:solidFill>
                <a:schemeClr val="dk1"/>
              </a:solidFill>
              <a:latin typeface="Century"/>
              <a:ea typeface="Century"/>
              <a:cs typeface="Century"/>
              <a:sym typeface="Century"/>
            </a:endParaRPr>
          </a:p>
        </p:txBody>
      </p:sp>
      <p:grpSp>
        <p:nvGrpSpPr>
          <p:cNvPr id="10223" name="Google Shape;10223;g1771ae4f3d6_0_162"/>
          <p:cNvGrpSpPr/>
          <p:nvPr/>
        </p:nvGrpSpPr>
        <p:grpSpPr>
          <a:xfrm>
            <a:off x="70903" y="3864600"/>
            <a:ext cx="12010697" cy="2281200"/>
            <a:chOff x="45776" y="3252068"/>
            <a:chExt cx="12010697" cy="2281200"/>
          </a:xfrm>
        </p:grpSpPr>
        <p:sp>
          <p:nvSpPr>
            <p:cNvPr id="10224" name="Google Shape;10224;g1771ae4f3d6_0_16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225" name="Google Shape;10225;g1771ae4f3d6_0_162"/>
            <p:cNvSpPr txBox="1"/>
            <p:nvPr/>
          </p:nvSpPr>
          <p:spPr>
            <a:xfrm>
              <a:off x="1525873" y="3252068"/>
              <a:ext cx="10530600" cy="228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Art. 51 – </a:t>
              </a:r>
              <a:r>
                <a:rPr lang="pt-BR" sz="1800">
                  <a:solidFill>
                    <a:srgbClr val="0070C0"/>
                  </a:solidFill>
                  <a:highlight>
                    <a:srgbClr val="FFFFFF"/>
                  </a:highlight>
                </a:rPr>
                <a:t>As atividades de aperfeiçoamento serão computadas na jornada de trabalho da seguinte forma: I. Curso de curta duração; II. Estágio pós-doutoral; III. Segundo curso de formação lato e ou stricto sensu. §1º. O aperfeiçoamento profissional, ainda que de nível já obtido pelo docente, será computado na carga horária docente quando estiverem relacionadas às atividades desempenhadas na função atual. § 2º. Para as atividades enquadradas no inciso I, o servidor docente computará a carga horária total do curso dividida pelas semanas letivas. § 3º. Para as atividades descritas nos incisos II e III serão computadas 4 horas na carga horária semanal de trabalho.</a:t>
              </a:r>
              <a:endParaRPr sz="1800">
                <a:solidFill>
                  <a:schemeClr val="dk1"/>
                </a:solidFill>
              </a:endParaRPr>
            </a:p>
          </p:txBody>
        </p:sp>
      </p:grpSp>
      <p:grpSp>
        <p:nvGrpSpPr>
          <p:cNvPr id="10226" name="Google Shape;10226;g1771ae4f3d6_0_162"/>
          <p:cNvGrpSpPr/>
          <p:nvPr/>
        </p:nvGrpSpPr>
        <p:grpSpPr>
          <a:xfrm>
            <a:off x="55903" y="6218738"/>
            <a:ext cx="12025568" cy="467100"/>
            <a:chOff x="30776" y="4545366"/>
            <a:chExt cx="12025568" cy="467100"/>
          </a:xfrm>
        </p:grpSpPr>
        <p:sp>
          <p:nvSpPr>
            <p:cNvPr id="10227" name="Google Shape;10227;g1771ae4f3d6_0_162"/>
            <p:cNvSpPr txBox="1"/>
            <p:nvPr/>
          </p:nvSpPr>
          <p:spPr>
            <a:xfrm>
              <a:off x="30776" y="4545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228" name="Google Shape;10228;g1771ae4f3d6_0_162"/>
            <p:cNvSpPr txBox="1"/>
            <p:nvPr/>
          </p:nvSpPr>
          <p:spPr>
            <a:xfrm>
              <a:off x="1685944" y="45942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Alterações aprovadas pelo colegiado do Câmpus Anápolis.</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3" name="Shape 10233"/>
        <p:cNvGrpSpPr/>
        <p:nvPr/>
      </p:nvGrpSpPr>
      <p:grpSpPr>
        <a:xfrm>
          <a:off x="0" y="0"/>
          <a:ext cx="0" cy="0"/>
          <a:chOff x="0" y="0"/>
          <a:chExt cx="0" cy="0"/>
        </a:xfrm>
      </p:grpSpPr>
      <p:sp>
        <p:nvSpPr>
          <p:cNvPr id="10234" name="Google Shape;10234;g1771ae4f3d6_0_10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235" name="Google Shape;10235;g1771ae4f3d6_0_10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236" name="Google Shape;10236;g1771ae4f3d6_0_10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237" name="Google Shape;10237;g1771ae4f3d6_0_10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238" name="Google Shape;10238;g1771ae4f3d6_0_10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239" name="Google Shape;10239;g1771ae4f3d6_0_108"/>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240" name="Google Shape;10240;g1771ae4f3d6_0_10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241" name="Google Shape;10241;g1771ae4f3d6_0_10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Formosa</a:t>
            </a:r>
            <a:endParaRPr b="1" sz="2200">
              <a:solidFill>
                <a:schemeClr val="dk1"/>
              </a:solidFill>
              <a:latin typeface="Century"/>
              <a:ea typeface="Century"/>
              <a:cs typeface="Century"/>
              <a:sym typeface="Century"/>
            </a:endParaRPr>
          </a:p>
        </p:txBody>
      </p:sp>
      <p:grpSp>
        <p:nvGrpSpPr>
          <p:cNvPr id="10242" name="Google Shape;10242;g1771ae4f3d6_0_108"/>
          <p:cNvGrpSpPr/>
          <p:nvPr/>
        </p:nvGrpSpPr>
        <p:grpSpPr>
          <a:xfrm>
            <a:off x="70903" y="4157541"/>
            <a:ext cx="11880468" cy="1325100"/>
            <a:chOff x="45776" y="3545009"/>
            <a:chExt cx="11880468" cy="1325100"/>
          </a:xfrm>
        </p:grpSpPr>
        <p:sp>
          <p:nvSpPr>
            <p:cNvPr id="10243" name="Google Shape;10243;g1771ae4f3d6_0_1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244" name="Google Shape;10244;g1771ae4f3d6_0_108"/>
            <p:cNvSpPr txBox="1"/>
            <p:nvPr/>
          </p:nvSpPr>
          <p:spPr>
            <a:xfrm>
              <a:off x="1555844" y="3545009"/>
              <a:ext cx="10370400" cy="132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Inclusão de novo parágrafo: </a:t>
              </a:r>
              <a:r>
                <a:rPr lang="pt-BR" sz="1800">
                  <a:solidFill>
                    <a:srgbClr val="0070C0"/>
                  </a:solidFill>
                  <a:highlight>
                    <a:srgbClr val="FFFFFF"/>
                  </a:highlight>
                </a:rPr>
                <a:t>De modo a incentivar a formação permanente e continuada, o servidor poderá ter computado, em sua carga horária semanal de trabalho, mais cursos de doutorado, mesmo já tendo a titulação pretendida. Neste caso a pontuação será 2 (dois) pontos por curso durante 1 (um) único ano.</a:t>
              </a:r>
              <a:endParaRPr sz="1800">
                <a:solidFill>
                  <a:schemeClr val="dk1"/>
                </a:solidFill>
              </a:endParaRPr>
            </a:p>
          </p:txBody>
        </p:sp>
      </p:grpSp>
      <p:grpSp>
        <p:nvGrpSpPr>
          <p:cNvPr id="10245" name="Google Shape;10245;g1771ae4f3d6_0_108"/>
          <p:cNvGrpSpPr/>
          <p:nvPr/>
        </p:nvGrpSpPr>
        <p:grpSpPr>
          <a:xfrm>
            <a:off x="70903" y="5646513"/>
            <a:ext cx="11880468" cy="467100"/>
            <a:chOff x="45776" y="3973141"/>
            <a:chExt cx="11880468" cy="467100"/>
          </a:xfrm>
        </p:grpSpPr>
        <p:sp>
          <p:nvSpPr>
            <p:cNvPr id="10246" name="Google Shape;10246;g1771ae4f3d6_0_1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247" name="Google Shape;10247;g1771ae4f3d6_0_10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2" name="Shape 10252"/>
        <p:cNvGrpSpPr/>
        <p:nvPr/>
      </p:nvGrpSpPr>
      <p:grpSpPr>
        <a:xfrm>
          <a:off x="0" y="0"/>
          <a:ext cx="0" cy="0"/>
          <a:chOff x="0" y="0"/>
          <a:chExt cx="0" cy="0"/>
        </a:xfrm>
      </p:grpSpPr>
      <p:sp>
        <p:nvSpPr>
          <p:cNvPr id="10253" name="Google Shape;10253;g1771ae4f3d6_0_3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254" name="Google Shape;10254;g1771ae4f3d6_0_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255" name="Google Shape;10255;g1771ae4f3d6_0_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256" name="Google Shape;10256;g1771ae4f3d6_0_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257" name="Google Shape;10257;g1771ae4f3d6_0_3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258" name="Google Shape;10258;g1771ae4f3d6_0_36"/>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específica aprovada pelo Conselho Superior, não fará jus à pontuação prevista no caput.</a:t>
            </a:r>
            <a:endParaRPr/>
          </a:p>
        </p:txBody>
      </p:sp>
      <p:sp>
        <p:nvSpPr>
          <p:cNvPr id="10259" name="Google Shape;10259;g1771ae4f3d6_0_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260" name="Google Shape;10260;g1771ae4f3d6_0_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Inhumas</a:t>
            </a:r>
            <a:endParaRPr b="1" sz="2200">
              <a:solidFill>
                <a:schemeClr val="dk1"/>
              </a:solidFill>
              <a:latin typeface="Century"/>
              <a:ea typeface="Century"/>
              <a:cs typeface="Century"/>
              <a:sym typeface="Century"/>
            </a:endParaRPr>
          </a:p>
        </p:txBody>
      </p:sp>
      <p:grpSp>
        <p:nvGrpSpPr>
          <p:cNvPr id="10261" name="Google Shape;10261;g1771ae4f3d6_0_36"/>
          <p:cNvGrpSpPr/>
          <p:nvPr/>
        </p:nvGrpSpPr>
        <p:grpSpPr>
          <a:xfrm>
            <a:off x="70903" y="4157541"/>
            <a:ext cx="11880468" cy="1006500"/>
            <a:chOff x="45776" y="3545009"/>
            <a:chExt cx="11880468" cy="1006500"/>
          </a:xfrm>
        </p:grpSpPr>
        <p:sp>
          <p:nvSpPr>
            <p:cNvPr id="10262" name="Google Shape;10262;g1771ae4f3d6_0_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263" name="Google Shape;10263;g1771ae4f3d6_0_36"/>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Art. 50. Para a participação em curso de doutorado, o servidor docente poderá computar, em sua carga horária semanal de trabalho, 4 (quatro) pontos por curso se estendendo no máximo por durante </a:t>
              </a:r>
              <a:r>
                <a:rPr lang="pt-BR" sz="1800">
                  <a:solidFill>
                    <a:srgbClr val="0070C0"/>
                  </a:solidFill>
                  <a:highlight>
                    <a:srgbClr val="FFFFFF"/>
                  </a:highlight>
                </a:rPr>
                <a:t>10 (dez) semestres </a:t>
              </a:r>
              <a:r>
                <a:rPr lang="pt-BR" sz="1800">
                  <a:solidFill>
                    <a:schemeClr val="dk2"/>
                  </a:solidFill>
                  <a:highlight>
                    <a:srgbClr val="FFFFFF"/>
                  </a:highlight>
                </a:rPr>
                <a:t>consecutivos.</a:t>
              </a:r>
              <a:endParaRPr sz="1800">
                <a:solidFill>
                  <a:schemeClr val="dk1"/>
                </a:solidFill>
              </a:endParaRPr>
            </a:p>
          </p:txBody>
        </p:sp>
      </p:grpSp>
      <p:grpSp>
        <p:nvGrpSpPr>
          <p:cNvPr id="10264" name="Google Shape;10264;g1771ae4f3d6_0_36"/>
          <p:cNvGrpSpPr/>
          <p:nvPr/>
        </p:nvGrpSpPr>
        <p:grpSpPr>
          <a:xfrm>
            <a:off x="70903" y="5646513"/>
            <a:ext cx="11880468" cy="467100"/>
            <a:chOff x="45776" y="3973141"/>
            <a:chExt cx="11880468" cy="467100"/>
          </a:xfrm>
        </p:grpSpPr>
        <p:sp>
          <p:nvSpPr>
            <p:cNvPr id="10265" name="Google Shape;10265;g1771ae4f3d6_0_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266" name="Google Shape;10266;g1771ae4f3d6_0_36"/>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Adequar o tempo às possibilidades de duração do doutorado.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1" name="Shape 10271"/>
        <p:cNvGrpSpPr/>
        <p:nvPr/>
      </p:nvGrpSpPr>
      <p:grpSpPr>
        <a:xfrm>
          <a:off x="0" y="0"/>
          <a:ext cx="0" cy="0"/>
          <a:chOff x="0" y="0"/>
          <a:chExt cx="0" cy="0"/>
        </a:xfrm>
      </p:grpSpPr>
      <p:sp>
        <p:nvSpPr>
          <p:cNvPr id="10272" name="Google Shape;10272;g1771ae4f3d6_0_12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273" name="Google Shape;10273;g1771ae4f3d6_0_12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274" name="Google Shape;10274;g1771ae4f3d6_0_12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275" name="Google Shape;10275;g1771ae4f3d6_0_12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276" name="Google Shape;10276;g1771ae4f3d6_0_12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277" name="Google Shape;10277;g1771ae4f3d6_0_126"/>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278" name="Google Shape;10278;g1771ae4f3d6_0_12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279" name="Google Shape;10279;g1771ae4f3d6_0_12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Itumbiara</a:t>
            </a:r>
            <a:endParaRPr b="1" sz="2200">
              <a:solidFill>
                <a:schemeClr val="dk1"/>
              </a:solidFill>
              <a:latin typeface="Century"/>
              <a:ea typeface="Century"/>
              <a:cs typeface="Century"/>
              <a:sym typeface="Century"/>
            </a:endParaRPr>
          </a:p>
        </p:txBody>
      </p:sp>
      <p:grpSp>
        <p:nvGrpSpPr>
          <p:cNvPr id="10280" name="Google Shape;10280;g1771ae4f3d6_0_126"/>
          <p:cNvGrpSpPr/>
          <p:nvPr/>
        </p:nvGrpSpPr>
        <p:grpSpPr>
          <a:xfrm>
            <a:off x="70903" y="3964141"/>
            <a:ext cx="11865493" cy="1794600"/>
            <a:chOff x="45776" y="3351609"/>
            <a:chExt cx="11865493" cy="1794600"/>
          </a:xfrm>
        </p:grpSpPr>
        <p:sp>
          <p:nvSpPr>
            <p:cNvPr id="10281" name="Google Shape;10281;g1771ae4f3d6_0_12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282" name="Google Shape;10282;g1771ae4f3d6_0_126"/>
            <p:cNvSpPr txBox="1"/>
            <p:nvPr/>
          </p:nvSpPr>
          <p:spPr>
            <a:xfrm>
              <a:off x="1540869" y="3351609"/>
              <a:ext cx="10370400" cy="1794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PROPOSTA 1 Alteração Modificação Art. 50 Art.50 Para a participação em curso de doutorado, o servidor docente poderá computar, em sua carga horária semanal de trabalho, </a:t>
              </a:r>
              <a:r>
                <a:rPr lang="pt-BR">
                  <a:solidFill>
                    <a:srgbClr val="0070C0"/>
                  </a:solidFill>
                  <a:highlight>
                    <a:srgbClr val="FFFFFF"/>
                  </a:highlight>
                </a:rPr>
                <a:t>6(seis) pontos </a:t>
              </a:r>
              <a:r>
                <a:rPr lang="pt-BR">
                  <a:solidFill>
                    <a:schemeClr val="dk2"/>
                  </a:solidFill>
                  <a:highlight>
                    <a:srgbClr val="FFFFFF"/>
                  </a:highlight>
                </a:rPr>
                <a:t>por curso durante 8 (oito) semestres consecutivos; Parágrafo único. O servidor ... , não fará jus à pontuação prevista no caput. Justificativa: Essas modificações e inclusões tem como objetivo dar cobertura para um maior espectro de formações docentes, possibilitando e incentivando a atualização da formação, demanda que será cada vez maior com a interação e trabalho em rede cada vez maior da instituição frente a outras instituições, nacionais e internacionais. PROPOSTA 2 Inclusão de novo artigo Inclusão dos Art.51 e Art.52 </a:t>
              </a:r>
              <a:r>
                <a:rPr lang="pt-BR">
                  <a:solidFill>
                    <a:srgbClr val="0070C0"/>
                  </a:solidFill>
                  <a:highlight>
                    <a:srgbClr val="FFFFFF"/>
                  </a:highlight>
                </a:rPr>
                <a:t>Art.51 Para a participação em curso de pós-doutorado, o servidor docente poderá </a:t>
              </a:r>
              <a:endParaRPr>
                <a:solidFill>
                  <a:schemeClr val="dk1"/>
                </a:solidFill>
              </a:endParaRPr>
            </a:p>
          </p:txBody>
        </p:sp>
      </p:grpSp>
      <p:grpSp>
        <p:nvGrpSpPr>
          <p:cNvPr id="10283" name="Google Shape;10283;g1771ae4f3d6_0_126"/>
          <p:cNvGrpSpPr/>
          <p:nvPr/>
        </p:nvGrpSpPr>
        <p:grpSpPr>
          <a:xfrm>
            <a:off x="55903" y="5931234"/>
            <a:ext cx="11880493" cy="803400"/>
            <a:chOff x="30776" y="4257862"/>
            <a:chExt cx="11880493" cy="803400"/>
          </a:xfrm>
        </p:grpSpPr>
        <p:sp>
          <p:nvSpPr>
            <p:cNvPr id="10284" name="Google Shape;10284;g1771ae4f3d6_0_126"/>
            <p:cNvSpPr txBox="1"/>
            <p:nvPr/>
          </p:nvSpPr>
          <p:spPr>
            <a:xfrm>
              <a:off x="30776" y="4387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285" name="Google Shape;10285;g1771ae4f3d6_0_126"/>
            <p:cNvSpPr txBox="1"/>
            <p:nvPr/>
          </p:nvSpPr>
          <p:spPr>
            <a:xfrm>
              <a:off x="1540869" y="4257862"/>
              <a:ext cx="10370400" cy="80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 Essas modificações e inclusões tem como objetivo dar cobertura para um maior espectro de formações docentes, possibilitando e incentivando a atualização da formação, demanda que será cada vez maior com a interação e trabalho em rede cada vez maior da instituição frente a outras instituições, nacionais e internacionais.</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g1e0f3c47b18_0_31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073" name="Google Shape;1073;g1e0f3c47b18_0_31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74" name="Google Shape;1074;g1e0f3c47b18_0_31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75" name="Google Shape;1075;g1e0f3c47b18_0_31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76" name="Google Shape;1076;g1e0f3c47b18_0_315"/>
          <p:cNvSpPr txBox="1"/>
          <p:nvPr>
            <p:ph idx="1" type="body"/>
          </p:nvPr>
        </p:nvSpPr>
        <p:spPr>
          <a:xfrm>
            <a:off x="70903" y="19625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77" name="Google Shape;1077;g1e0f3c47b18_0_315"/>
          <p:cNvSpPr txBox="1"/>
          <p:nvPr/>
        </p:nvSpPr>
        <p:spPr>
          <a:xfrm>
            <a:off x="1580972" y="1792171"/>
            <a:ext cx="10370400" cy="9234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800">
                <a:solidFill>
                  <a:schemeClr val="dk1"/>
                </a:solidFill>
                <a:latin typeface="Calibri"/>
                <a:ea typeface="Calibri"/>
                <a:cs typeface="Calibri"/>
                <a:sym typeface="Calibri"/>
              </a:rPr>
              <a:t>Art. 4</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São consideradas atividades acadêmicas, próprias do servidor docente: </a:t>
            </a:r>
            <a:endParaRPr b="0" i="0" sz="1800" u="none" strike="noStrike">
              <a:solidFill>
                <a:schemeClr val="dk1"/>
              </a:solidFill>
              <a:latin typeface="Calibri"/>
              <a:ea typeface="Calibri"/>
              <a:cs typeface="Calibri"/>
              <a:sym typeface="Calibri"/>
            </a:endParaRPr>
          </a:p>
          <a:p>
            <a:pPr indent="408432" lvl="0" marL="121907" marR="0" rtl="0" algn="l">
              <a:spcBef>
                <a:spcPts val="0"/>
              </a:spcBef>
              <a:spcAft>
                <a:spcPts val="0"/>
              </a:spcAft>
              <a:buNone/>
            </a:pPr>
            <a:r>
              <a:rPr b="0" i="0" lang="pt-BR" sz="1800" u="none" strike="noStrike">
                <a:solidFill>
                  <a:schemeClr val="dk1"/>
                </a:solidFill>
                <a:latin typeface="Calibri"/>
                <a:ea typeface="Calibri"/>
                <a:cs typeface="Calibri"/>
                <a:sym typeface="Calibri"/>
              </a:rPr>
              <a:t>I. atividades</a:t>
            </a:r>
            <a:r>
              <a:rPr lang="pt-BR" sz="1200"/>
              <a:t> </a:t>
            </a:r>
            <a:r>
              <a:rPr b="0" i="0" lang="pt-BR" sz="18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600">
              <a:solidFill>
                <a:schemeClr val="dk1"/>
              </a:solidFill>
              <a:latin typeface="Calibri"/>
              <a:ea typeface="Calibri"/>
              <a:cs typeface="Calibri"/>
              <a:sym typeface="Calibri"/>
            </a:endParaRPr>
          </a:p>
        </p:txBody>
      </p:sp>
      <p:sp>
        <p:nvSpPr>
          <p:cNvPr id="1078" name="Google Shape;1078;g1e0f3c47b18_0_31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79" name="Google Shape;1079;g1e0f3c47b18_0_31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080" name="Google Shape;1080;g1e0f3c47b18_0_315"/>
          <p:cNvGrpSpPr/>
          <p:nvPr/>
        </p:nvGrpSpPr>
        <p:grpSpPr>
          <a:xfrm>
            <a:off x="70903" y="2680813"/>
            <a:ext cx="11880468" cy="923400"/>
            <a:chOff x="45776" y="2300297"/>
            <a:chExt cx="11880468" cy="923400"/>
          </a:xfrm>
        </p:grpSpPr>
        <p:sp>
          <p:nvSpPr>
            <p:cNvPr id="1081" name="Google Shape;1081;g1e0f3c47b18_0_315"/>
            <p:cNvSpPr txBox="1"/>
            <p:nvPr/>
          </p:nvSpPr>
          <p:spPr>
            <a:xfrm>
              <a:off x="45776" y="26208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82" name="Google Shape;1082;g1e0f3c47b18_0_315"/>
            <p:cNvSpPr txBox="1"/>
            <p:nvPr/>
          </p:nvSpPr>
          <p:spPr>
            <a:xfrm>
              <a:off x="1555844" y="2300297"/>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800">
                  <a:solidFill>
                    <a:schemeClr val="dk1"/>
                  </a:solidFill>
                  <a:latin typeface="Calibri"/>
                  <a:ea typeface="Calibri"/>
                  <a:cs typeface="Calibri"/>
                  <a:sym typeface="Calibri"/>
                </a:rPr>
                <a:t>Art. 4</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lang="pt-BR" sz="1800">
                  <a:solidFill>
                    <a:schemeClr val="dk1"/>
                  </a:solidFill>
                  <a:latin typeface="Calibri"/>
                  <a:ea typeface="Calibri"/>
                  <a:cs typeface="Calibri"/>
                  <a:sym typeface="Calibri"/>
                </a:rPr>
                <a:t>São consideradas atividades acadêmicas, próprias do servidor docente: I. atividades de ensino; II. atividades de pesquisa; III. atividades de extensão; </a:t>
              </a:r>
              <a:r>
                <a:rPr lang="pt-BR" sz="1800">
                  <a:solidFill>
                    <a:srgbClr val="0000FF"/>
                  </a:solidFill>
                  <a:latin typeface="Calibri"/>
                  <a:ea typeface="Calibri"/>
                  <a:cs typeface="Calibri"/>
                  <a:sym typeface="Calibri"/>
                </a:rPr>
                <a:t>IV. produção acadêmica, cultural e técnica;</a:t>
              </a:r>
              <a:r>
                <a:rPr lang="pt-BR" sz="1800">
                  <a:solidFill>
                    <a:schemeClr val="dk1"/>
                  </a:solidFill>
                  <a:latin typeface="Calibri"/>
                  <a:ea typeface="Calibri"/>
                  <a:cs typeface="Calibri"/>
                  <a:sym typeface="Calibri"/>
                </a:rPr>
                <a:t> </a:t>
              </a:r>
              <a:r>
                <a:rPr lang="pt-BR" sz="1800">
                  <a:solidFill>
                    <a:srgbClr val="0000FF"/>
                  </a:solidFill>
                  <a:latin typeface="Calibri"/>
                  <a:ea typeface="Calibri"/>
                  <a:cs typeface="Calibri"/>
                  <a:sym typeface="Calibri"/>
                </a:rPr>
                <a:t>V. formação continuada VI. gestão institucional.</a:t>
              </a:r>
              <a:endParaRPr sz="1800">
                <a:solidFill>
                  <a:srgbClr val="0000FF"/>
                </a:solidFill>
                <a:latin typeface="Calibri"/>
                <a:ea typeface="Calibri"/>
                <a:cs typeface="Calibri"/>
                <a:sym typeface="Calibri"/>
              </a:endParaRPr>
            </a:p>
          </p:txBody>
        </p:sp>
      </p:grpSp>
      <p:grpSp>
        <p:nvGrpSpPr>
          <p:cNvPr id="1083" name="Google Shape;1083;g1e0f3c47b18_0_315"/>
          <p:cNvGrpSpPr/>
          <p:nvPr/>
        </p:nvGrpSpPr>
        <p:grpSpPr>
          <a:xfrm>
            <a:off x="70900" y="3645675"/>
            <a:ext cx="12048575" cy="3340200"/>
            <a:chOff x="45773" y="2505703"/>
            <a:chExt cx="12048575" cy="3340200"/>
          </a:xfrm>
        </p:grpSpPr>
        <p:sp>
          <p:nvSpPr>
            <p:cNvPr id="1084" name="Google Shape;1084;g1e0f3c47b18_0_315"/>
            <p:cNvSpPr txBox="1"/>
            <p:nvPr/>
          </p:nvSpPr>
          <p:spPr>
            <a:xfrm>
              <a:off x="45773" y="3521553"/>
              <a:ext cx="13479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85" name="Google Shape;1085;g1e0f3c47b18_0_315"/>
            <p:cNvSpPr txBox="1"/>
            <p:nvPr/>
          </p:nvSpPr>
          <p:spPr>
            <a:xfrm>
              <a:off x="1324648" y="2505703"/>
              <a:ext cx="10769700" cy="334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600">
                  <a:solidFill>
                    <a:schemeClr val="dk1"/>
                  </a:solidFill>
                  <a:latin typeface="Calibri"/>
                  <a:ea typeface="Calibri"/>
                  <a:cs typeface="Calibri"/>
                  <a:sym typeface="Calibri"/>
                </a:rPr>
                <a:t>C</a:t>
              </a:r>
              <a:r>
                <a:rPr lang="pt-BR" sz="1500">
                  <a:solidFill>
                    <a:schemeClr val="dk1"/>
                  </a:solidFill>
                  <a:latin typeface="Calibri"/>
                  <a:ea typeface="Calibri"/>
                  <a:cs typeface="Calibri"/>
                  <a:sym typeface="Calibri"/>
                </a:rPr>
                <a:t>onforme justificativas que serão apresentadas, há inserção da produção técnica que estava fora das possibilidades até então estabelecidas. Como produção técnica podemos ter como exemplo: boletins epidemiológicos, protocolos, documentos orientadores, etc. Há também a proposta de junção das atividades de gestão e representação, por considerarmos que a subdivisão vigente faz parecer que as atividades de representação contém um fim em si mesma, sendo que sua finalidade está ou deve estar diretamente vinculada ao processo permanente de busca por melhorias da instituição, sendo, portanto, um trabalho docente co-partícipe dos processos de gestão institucional. O fato de haver representatividade na forma de composição das comissões indica o modo democrático dessa composição, mas não que por isso esse seja um trabalho com fim em si mesmo ou de uma natureza que não seja constitutiva dos processos de gestão. Outra razão para a proposição dessa aglutinação está na Lei nº 12.772, de 28/12/2012 que trata, dentre outros aspectos, do Plano de Carreira do Magistério Superior. A referida lei, ainda não alterada pelas reformas administrativas em curso, dispõe no Capítulo V, que trata do Regime de Trabalho do Plano de Carreiras e Cargos de Magistério Federal, os seguintes regimes de trabalho: Art. 20. O Professor das IFE, ocupante de cargo efetivo do Plano de Carreiras e Cargos de Magistério Federal, será submetido a um dos seguintes regimes de trabalho: I - 40 (quarenta) horas semanais de trabalho, em tempo integral, com dedicação exclusiva às atividades de ensino, pesquisa, extensão e "gestão institucional" (destaque nosso); ou II - tempo parcial de 20 (vinte) horas semanais de trabalho.</a:t>
              </a:r>
              <a:endParaRPr sz="15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0" name="Shape 10290"/>
        <p:cNvGrpSpPr/>
        <p:nvPr/>
      </p:nvGrpSpPr>
      <p:grpSpPr>
        <a:xfrm>
          <a:off x="0" y="0"/>
          <a:ext cx="0" cy="0"/>
          <a:chOff x="0" y="0"/>
          <a:chExt cx="0" cy="0"/>
        </a:xfrm>
      </p:grpSpPr>
      <p:sp>
        <p:nvSpPr>
          <p:cNvPr id="10291" name="Google Shape;10291;g1771ae4f3d6_0_14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292" name="Google Shape;10292;g1771ae4f3d6_0_14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293" name="Google Shape;10293;g1771ae4f3d6_0_14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294" name="Google Shape;10294;g1771ae4f3d6_0_14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295" name="Google Shape;10295;g1771ae4f3d6_0_14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296" name="Google Shape;10296;g1771ae4f3d6_0_144"/>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297" name="Google Shape;10297;g1771ae4f3d6_0_14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298" name="Google Shape;10298;g1771ae4f3d6_0_14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DAA I</a:t>
            </a:r>
            <a:endParaRPr b="1" sz="2200">
              <a:solidFill>
                <a:schemeClr val="dk1"/>
              </a:solidFill>
              <a:latin typeface="Century"/>
              <a:ea typeface="Century"/>
              <a:cs typeface="Century"/>
              <a:sym typeface="Century"/>
            </a:endParaRPr>
          </a:p>
        </p:txBody>
      </p:sp>
      <p:grpSp>
        <p:nvGrpSpPr>
          <p:cNvPr id="10299" name="Google Shape;10299;g1771ae4f3d6_0_144"/>
          <p:cNvGrpSpPr/>
          <p:nvPr/>
        </p:nvGrpSpPr>
        <p:grpSpPr>
          <a:xfrm>
            <a:off x="70903" y="3964141"/>
            <a:ext cx="11865493" cy="1088632"/>
            <a:chOff x="45776" y="3351609"/>
            <a:chExt cx="11865493" cy="1088632"/>
          </a:xfrm>
        </p:grpSpPr>
        <p:sp>
          <p:nvSpPr>
            <p:cNvPr id="10300" name="Google Shape;10300;g1771ae4f3d6_0_14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301" name="Google Shape;10301;g1771ae4f3d6_0_144"/>
            <p:cNvSpPr txBox="1"/>
            <p:nvPr/>
          </p:nvSpPr>
          <p:spPr>
            <a:xfrm>
              <a:off x="1540869" y="33516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rgbClr val="0070C0"/>
                  </a:solidFill>
                  <a:highlight>
                    <a:srgbClr val="FFFFFF"/>
                  </a:highlight>
                </a:rPr>
                <a:t>Parágrafo 1º - Para participação em curso de doutorado (para a obtenção de um novo doutoramento), o servidor docente poderá computar, em sua carga horária semanal de trabalho, 2 (dois) pontos por curso durante 8 (oito) semestres consecutivos.</a:t>
              </a:r>
              <a:endParaRPr sz="1800">
                <a:solidFill>
                  <a:schemeClr val="dk1"/>
                </a:solidFill>
              </a:endParaRPr>
            </a:p>
          </p:txBody>
        </p:sp>
      </p:grpSp>
      <p:grpSp>
        <p:nvGrpSpPr>
          <p:cNvPr id="10302" name="Google Shape;10302;g1771ae4f3d6_0_144"/>
          <p:cNvGrpSpPr/>
          <p:nvPr/>
        </p:nvGrpSpPr>
        <p:grpSpPr>
          <a:xfrm>
            <a:off x="55903" y="5931234"/>
            <a:ext cx="11880493" cy="596329"/>
            <a:chOff x="30776" y="4257862"/>
            <a:chExt cx="11880493" cy="596329"/>
          </a:xfrm>
        </p:grpSpPr>
        <p:sp>
          <p:nvSpPr>
            <p:cNvPr id="10303" name="Google Shape;10303;g1771ae4f3d6_0_144"/>
            <p:cNvSpPr txBox="1"/>
            <p:nvPr/>
          </p:nvSpPr>
          <p:spPr>
            <a:xfrm>
              <a:off x="30776" y="4387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304" name="Google Shape;10304;g1771ae4f3d6_0_144"/>
            <p:cNvSpPr txBox="1"/>
            <p:nvPr/>
          </p:nvSpPr>
          <p:spPr>
            <a:xfrm>
              <a:off x="1540869" y="4257862"/>
              <a:ext cx="10370400" cy="307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chemeClr val="dk2"/>
                  </a:solidFill>
                  <a:highlight>
                    <a:srgbClr val="FFFFFF"/>
                  </a:highlight>
                </a:rPr>
                <a:t> </a:t>
              </a:r>
              <a:endParaRPr>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9" name="Shape 10309"/>
        <p:cNvGrpSpPr/>
        <p:nvPr/>
      </p:nvGrpSpPr>
      <p:grpSpPr>
        <a:xfrm>
          <a:off x="0" y="0"/>
          <a:ext cx="0" cy="0"/>
          <a:chOff x="0" y="0"/>
          <a:chExt cx="0" cy="0"/>
        </a:xfrm>
      </p:grpSpPr>
      <p:sp>
        <p:nvSpPr>
          <p:cNvPr id="10310" name="Google Shape;10310;g1771ae4f3d6_0_5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311" name="Google Shape;10311;g1771ae4f3d6_0_5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312" name="Google Shape;10312;g1771ae4f3d6_0_5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313" name="Google Shape;10313;g1771ae4f3d6_0_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314" name="Google Shape;10314;g1771ae4f3d6_0_5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315" name="Google Shape;10315;g1771ae4f3d6_0_54"/>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316" name="Google Shape;10316;g1771ae4f3d6_0_5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317" name="Google Shape;10317;g1771ae4f3d6_0_54"/>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DAA II</a:t>
            </a:r>
            <a:endParaRPr b="1" sz="2200">
              <a:solidFill>
                <a:schemeClr val="dk1"/>
              </a:solidFill>
              <a:latin typeface="Century"/>
              <a:ea typeface="Century"/>
              <a:cs typeface="Century"/>
              <a:sym typeface="Century"/>
            </a:endParaRPr>
          </a:p>
        </p:txBody>
      </p:sp>
      <p:grpSp>
        <p:nvGrpSpPr>
          <p:cNvPr id="10318" name="Google Shape;10318;g1771ae4f3d6_0_54"/>
          <p:cNvGrpSpPr/>
          <p:nvPr/>
        </p:nvGrpSpPr>
        <p:grpSpPr>
          <a:xfrm>
            <a:off x="70903" y="4157541"/>
            <a:ext cx="11880468" cy="1006500"/>
            <a:chOff x="45776" y="3545009"/>
            <a:chExt cx="11880468" cy="1006500"/>
          </a:xfrm>
        </p:grpSpPr>
        <p:sp>
          <p:nvSpPr>
            <p:cNvPr id="10319" name="Google Shape;10319;g1771ae4f3d6_0_5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320" name="Google Shape;10320;g1771ae4f3d6_0_54"/>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aumentar para </a:t>
              </a:r>
              <a:r>
                <a:rPr lang="pt-BR" sz="1800">
                  <a:solidFill>
                    <a:srgbClr val="0070C0"/>
                  </a:solidFill>
                  <a:highlight>
                    <a:srgbClr val="FFFFFF"/>
                  </a:highlight>
                </a:rPr>
                <a:t>6 pontos </a:t>
              </a:r>
              <a:r>
                <a:rPr lang="pt-BR" sz="1800">
                  <a:solidFill>
                    <a:schemeClr val="dk2"/>
                  </a:solidFill>
                  <a:highlight>
                    <a:srgbClr val="FFFFFF"/>
                  </a:highlight>
                </a:rPr>
                <a:t>e incluir o artigo: </a:t>
              </a:r>
              <a:r>
                <a:rPr lang="pt-BR" sz="1800">
                  <a:solidFill>
                    <a:srgbClr val="0070C0"/>
                  </a:solidFill>
                  <a:highlight>
                    <a:srgbClr val="FFFFFF"/>
                  </a:highlight>
                </a:rPr>
                <a:t>Art. 50a. O docente que tiver cursando uma disciplina na condição de aluno especial, em programa de pós-graduação stricto sensu, poderá computar, em sua carga horária semanal de trabalho 2 (dois) pontos, limitado a uma disciplina.</a:t>
              </a:r>
              <a:endParaRPr sz="1800">
                <a:solidFill>
                  <a:schemeClr val="dk1"/>
                </a:solidFill>
              </a:endParaRPr>
            </a:p>
          </p:txBody>
        </p:sp>
      </p:grpSp>
      <p:grpSp>
        <p:nvGrpSpPr>
          <p:cNvPr id="10321" name="Google Shape;10321;g1771ae4f3d6_0_54"/>
          <p:cNvGrpSpPr/>
          <p:nvPr/>
        </p:nvGrpSpPr>
        <p:grpSpPr>
          <a:xfrm>
            <a:off x="70903" y="5646513"/>
            <a:ext cx="11880468" cy="467100"/>
            <a:chOff x="45776" y="3973141"/>
            <a:chExt cx="11880468" cy="467100"/>
          </a:xfrm>
        </p:grpSpPr>
        <p:sp>
          <p:nvSpPr>
            <p:cNvPr id="10322" name="Google Shape;10322;g1771ae4f3d6_0_5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323" name="Google Shape;10323;g1771ae4f3d6_0_54"/>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Inclusão necessária</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8" name="Shape 10328"/>
        <p:cNvGrpSpPr/>
        <p:nvPr/>
      </p:nvGrpSpPr>
      <p:grpSpPr>
        <a:xfrm>
          <a:off x="0" y="0"/>
          <a:ext cx="0" cy="0"/>
          <a:chOff x="0" y="0"/>
          <a:chExt cx="0" cy="0"/>
        </a:xfrm>
      </p:grpSpPr>
      <p:sp>
        <p:nvSpPr>
          <p:cNvPr id="10329" name="Google Shape;10329;g1771ae4f3d6_0_9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330" name="Google Shape;10330;g1771ae4f3d6_0_9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331" name="Google Shape;10331;g1771ae4f3d6_0_9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332" name="Google Shape;10332;g1771ae4f3d6_0_9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333" name="Google Shape;10333;g1771ae4f3d6_0_9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334" name="Google Shape;10334;g1771ae4f3d6_0_90"/>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335" name="Google Shape;10335;g1771ae4f3d6_0_9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336" name="Google Shape;10336;g1771ae4f3d6_0_90"/>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DAA IV</a:t>
            </a:r>
            <a:endParaRPr b="1" sz="2200">
              <a:solidFill>
                <a:schemeClr val="dk1"/>
              </a:solidFill>
              <a:latin typeface="Century"/>
              <a:ea typeface="Century"/>
              <a:cs typeface="Century"/>
              <a:sym typeface="Century"/>
            </a:endParaRPr>
          </a:p>
        </p:txBody>
      </p:sp>
      <p:grpSp>
        <p:nvGrpSpPr>
          <p:cNvPr id="10337" name="Google Shape;10337;g1771ae4f3d6_0_90"/>
          <p:cNvGrpSpPr/>
          <p:nvPr/>
        </p:nvGrpSpPr>
        <p:grpSpPr>
          <a:xfrm>
            <a:off x="70903" y="4157541"/>
            <a:ext cx="11880468" cy="1006500"/>
            <a:chOff x="45776" y="3545009"/>
            <a:chExt cx="11880468" cy="1006500"/>
          </a:xfrm>
        </p:grpSpPr>
        <p:sp>
          <p:nvSpPr>
            <p:cNvPr id="10338" name="Google Shape;10338;g1771ae4f3d6_0_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339" name="Google Shape;10339;g1771ae4f3d6_0_90"/>
            <p:cNvSpPr txBox="1"/>
            <p:nvPr/>
          </p:nvSpPr>
          <p:spPr>
            <a:xfrm>
              <a:off x="1555844" y="35450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Após o artigo 50, participação em doutorado. (INSERIR ARTIGO): </a:t>
              </a:r>
              <a:r>
                <a:rPr lang="pt-BR" sz="1800">
                  <a:solidFill>
                    <a:srgbClr val="0070C0"/>
                  </a:solidFill>
                  <a:highlight>
                    <a:srgbClr val="FFFFFF"/>
                  </a:highlight>
                </a:rPr>
                <a:t>Para a participação em curso de pós doutorado, o servidor docente poderá computar, em sua carga horária semanal de trabalho 4 (quatro) pontos, por curso durante o período de realização do pós-doutorado.</a:t>
              </a:r>
              <a:endParaRPr sz="1800">
                <a:solidFill>
                  <a:schemeClr val="dk1"/>
                </a:solidFill>
              </a:endParaRPr>
            </a:p>
          </p:txBody>
        </p:sp>
      </p:grpSp>
      <p:grpSp>
        <p:nvGrpSpPr>
          <p:cNvPr id="10340" name="Google Shape;10340;g1771ae4f3d6_0_90"/>
          <p:cNvGrpSpPr/>
          <p:nvPr/>
        </p:nvGrpSpPr>
        <p:grpSpPr>
          <a:xfrm>
            <a:off x="70903" y="5646513"/>
            <a:ext cx="11880468" cy="467100"/>
            <a:chOff x="45776" y="3973141"/>
            <a:chExt cx="11880468" cy="467100"/>
          </a:xfrm>
        </p:grpSpPr>
        <p:sp>
          <p:nvSpPr>
            <p:cNvPr id="10341" name="Google Shape;10341;g1771ae4f3d6_0_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342" name="Google Shape;10342;g1771ae4f3d6_0_9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I</a:t>
              </a:r>
              <a:r>
                <a:rPr lang="pt-BR" sz="1800">
                  <a:solidFill>
                    <a:schemeClr val="dk2"/>
                  </a:solidFill>
                  <a:highlight>
                    <a:srgbClr val="FFFFFF"/>
                  </a:highlight>
                </a:rPr>
                <a:t>Assunto pós-doutorado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7" name="Shape 10347"/>
        <p:cNvGrpSpPr/>
        <p:nvPr/>
      </p:nvGrpSpPr>
      <p:grpSpPr>
        <a:xfrm>
          <a:off x="0" y="0"/>
          <a:ext cx="0" cy="0"/>
          <a:chOff x="0" y="0"/>
          <a:chExt cx="0" cy="0"/>
        </a:xfrm>
      </p:grpSpPr>
      <p:sp>
        <p:nvSpPr>
          <p:cNvPr id="10348" name="Google Shape;10348;g1771ae4f3d6_0_7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349" name="Google Shape;10349;g1771ae4f3d6_0_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350" name="Google Shape;10350;g1771ae4f3d6_0_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351" name="Google Shape;10351;g1771ae4f3d6_0_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352" name="Google Shape;10352;g1771ae4f3d6_0_7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353" name="Google Shape;10353;g1771ae4f3d6_0_72"/>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354" name="Google Shape;10354;g1771ae4f3d6_0_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355" name="Google Shape;10355;g1771ae4f3d6_0_72"/>
          <p:cNvSpPr txBox="1"/>
          <p:nvPr/>
        </p:nvSpPr>
        <p:spPr>
          <a:xfrm>
            <a:off x="6289876" y="1305000"/>
            <a:ext cx="2384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Uruaçú</a:t>
            </a:r>
            <a:endParaRPr b="1" sz="2200">
              <a:solidFill>
                <a:schemeClr val="dk1"/>
              </a:solidFill>
              <a:latin typeface="Century"/>
              <a:ea typeface="Century"/>
              <a:cs typeface="Century"/>
              <a:sym typeface="Century"/>
            </a:endParaRPr>
          </a:p>
        </p:txBody>
      </p:sp>
      <p:grpSp>
        <p:nvGrpSpPr>
          <p:cNvPr id="10356" name="Google Shape;10356;g1771ae4f3d6_0_72"/>
          <p:cNvGrpSpPr/>
          <p:nvPr/>
        </p:nvGrpSpPr>
        <p:grpSpPr>
          <a:xfrm>
            <a:off x="70903" y="4157541"/>
            <a:ext cx="11880468" cy="895232"/>
            <a:chOff x="45776" y="3545009"/>
            <a:chExt cx="11880468" cy="895232"/>
          </a:xfrm>
        </p:grpSpPr>
        <p:sp>
          <p:nvSpPr>
            <p:cNvPr id="10357" name="Google Shape;10357;g1771ae4f3d6_0_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358" name="Google Shape;10358;g1771ae4f3d6_0_72"/>
            <p:cNvSpPr txBox="1"/>
            <p:nvPr/>
          </p:nvSpPr>
          <p:spPr>
            <a:xfrm>
              <a:off x="1555844" y="3545009"/>
              <a:ext cx="10370400" cy="687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Para a participação em curso de doutorado, o servidor docente poderá computar, em sua carga horária semanal de trabalho, </a:t>
              </a:r>
              <a:r>
                <a:rPr lang="pt-BR" sz="1800">
                  <a:solidFill>
                    <a:srgbClr val="0070C0"/>
                  </a:solidFill>
                  <a:highlight>
                    <a:srgbClr val="FFFFFF"/>
                  </a:highlight>
                </a:rPr>
                <a:t>8 (oito) pontos</a:t>
              </a:r>
              <a:r>
                <a:rPr lang="pt-BR" sz="1800">
                  <a:solidFill>
                    <a:schemeClr val="dk2"/>
                  </a:solidFill>
                  <a:highlight>
                    <a:srgbClr val="FFFFFF"/>
                  </a:highlight>
                </a:rPr>
                <a:t> por curso durante 8 (oito) semestres consecutivos</a:t>
              </a:r>
              <a:endParaRPr sz="1800">
                <a:solidFill>
                  <a:schemeClr val="dk1"/>
                </a:solidFill>
              </a:endParaRPr>
            </a:p>
          </p:txBody>
        </p:sp>
      </p:grpSp>
      <p:grpSp>
        <p:nvGrpSpPr>
          <p:cNvPr id="10359" name="Google Shape;10359;g1771ae4f3d6_0_72"/>
          <p:cNvGrpSpPr/>
          <p:nvPr/>
        </p:nvGrpSpPr>
        <p:grpSpPr>
          <a:xfrm>
            <a:off x="70903" y="5646513"/>
            <a:ext cx="11880468" cy="467100"/>
            <a:chOff x="45776" y="3973141"/>
            <a:chExt cx="11880468" cy="467100"/>
          </a:xfrm>
        </p:grpSpPr>
        <p:sp>
          <p:nvSpPr>
            <p:cNvPr id="10360" name="Google Shape;10360;g1771ae4f3d6_0_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361" name="Google Shape;10361;g1771ae4f3d6_0_72"/>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chemeClr val="dk2"/>
                  </a:solidFill>
                  <a:highlight>
                    <a:srgbClr val="FFFFFF"/>
                  </a:highlight>
                </a:rPr>
                <a:t>I</a:t>
              </a:r>
              <a:r>
                <a:rPr lang="pt-BR" sz="1800">
                  <a:solidFill>
                    <a:schemeClr val="dk2"/>
                  </a:solidFill>
                  <a:highlight>
                    <a:srgbClr val="FFFFFF"/>
                  </a:highlight>
                </a:rPr>
                <a:t>Mesma justificativa do parágrafo anterior: 4 pontos é muito pouco</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6" name="Shape 10366"/>
        <p:cNvGrpSpPr/>
        <p:nvPr/>
      </p:nvGrpSpPr>
      <p:grpSpPr>
        <a:xfrm>
          <a:off x="0" y="0"/>
          <a:ext cx="0" cy="0"/>
          <a:chOff x="0" y="0"/>
          <a:chExt cx="0" cy="0"/>
        </a:xfrm>
      </p:grpSpPr>
      <p:sp>
        <p:nvSpPr>
          <p:cNvPr id="10367" name="Google Shape;10367;p153"/>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368" name="Google Shape;10368;p15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369" name="Google Shape;10369;p15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370" name="Google Shape;10370;p1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371" name="Google Shape;10371;p153"/>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372" name="Google Shape;10372;p153"/>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373" name="Google Shape;10373;p15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374" name="Google Shape;10374;p15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Águas Lindas</a:t>
            </a:r>
            <a:endParaRPr b="1" sz="2200">
              <a:solidFill>
                <a:schemeClr val="dk1"/>
              </a:solidFill>
              <a:latin typeface="Century"/>
              <a:ea typeface="Century"/>
              <a:cs typeface="Century"/>
              <a:sym typeface="Century"/>
            </a:endParaRPr>
          </a:p>
        </p:txBody>
      </p:sp>
      <p:grpSp>
        <p:nvGrpSpPr>
          <p:cNvPr id="10375" name="Google Shape;10375;p153"/>
          <p:cNvGrpSpPr/>
          <p:nvPr/>
        </p:nvGrpSpPr>
        <p:grpSpPr>
          <a:xfrm>
            <a:off x="55915" y="3896866"/>
            <a:ext cx="11880531" cy="1644000"/>
            <a:chOff x="30789" y="3284334"/>
            <a:chExt cx="11880531" cy="1644000"/>
          </a:xfrm>
        </p:grpSpPr>
        <p:sp>
          <p:nvSpPr>
            <p:cNvPr id="10376" name="Google Shape;10376;p153"/>
            <p:cNvSpPr txBox="1"/>
            <p:nvPr/>
          </p:nvSpPr>
          <p:spPr>
            <a:xfrm>
              <a:off x="30789" y="339222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377" name="Google Shape;10377;p153"/>
            <p:cNvSpPr txBox="1"/>
            <p:nvPr/>
          </p:nvSpPr>
          <p:spPr>
            <a:xfrm>
              <a:off x="1540919" y="3284334"/>
              <a:ext cx="10370400" cy="164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rgbClr val="0070C0"/>
                  </a:solidFill>
                  <a:highlight>
                    <a:srgbClr val="FFFFFF"/>
                  </a:highlight>
                </a:rPr>
                <a:t>1- Para a participação em estágio pós-doutoral, o servidor docente poderá computar, em sua carga horária semanal de trabalho, 10 (dez) pontos por curso durante o período de vigência do curso. 2- Para a matrícula como aluno especial em disciplina de programa de pós-graduação, o servidor docente poderá computar, em sua carga horária semanal de trabalho, 2 (dois) pontos por disciplina, limitado a 2 (duas) disciplinas</a:t>
              </a:r>
              <a:endParaRPr sz="1800">
                <a:solidFill>
                  <a:schemeClr val="dk1"/>
                </a:solidFill>
              </a:endParaRPr>
            </a:p>
          </p:txBody>
        </p:sp>
      </p:grpSp>
      <p:grpSp>
        <p:nvGrpSpPr>
          <p:cNvPr id="10378" name="Google Shape;10378;p153"/>
          <p:cNvGrpSpPr/>
          <p:nvPr/>
        </p:nvGrpSpPr>
        <p:grpSpPr>
          <a:xfrm>
            <a:off x="70903" y="5646513"/>
            <a:ext cx="11865556" cy="1096021"/>
            <a:chOff x="45776" y="3973141"/>
            <a:chExt cx="11865556" cy="1096021"/>
          </a:xfrm>
        </p:grpSpPr>
        <p:sp>
          <p:nvSpPr>
            <p:cNvPr id="10379" name="Google Shape;10379;p15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380" name="Google Shape;10380;p153"/>
            <p:cNvSpPr txBox="1"/>
            <p:nvPr/>
          </p:nvSpPr>
          <p:spPr>
            <a:xfrm>
              <a:off x="1540932" y="4062662"/>
              <a:ext cx="10370400" cy="100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1- Incluir o estágio pós-doutoral com objetivo de reconhecimento da atividade como qualificação docente. 2- Incluir a matrícula como aluno especial em disciplina de programa de pós-graduação com objetivo de reconhecimento da atividade como qualificação docente</a:t>
              </a:r>
              <a:endParaRPr sz="1800">
                <a:solidFill>
                  <a:schemeClr val="dk1"/>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5" name="Shape 10385"/>
        <p:cNvGrpSpPr/>
        <p:nvPr/>
      </p:nvGrpSpPr>
      <p:grpSpPr>
        <a:xfrm>
          <a:off x="0" y="0"/>
          <a:ext cx="0" cy="0"/>
          <a:chOff x="0" y="0"/>
          <a:chExt cx="0" cy="0"/>
        </a:xfrm>
      </p:grpSpPr>
      <p:sp>
        <p:nvSpPr>
          <p:cNvPr id="10386" name="Google Shape;10386;g1771ae4f3d6_0_18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387" name="Google Shape;10387;g1771ae4f3d6_0_18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388" name="Google Shape;10388;g1771ae4f3d6_0_18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389" name="Google Shape;10389;g1771ae4f3d6_0_18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390" name="Google Shape;10390;g1771ae4f3d6_0_18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391" name="Google Shape;10391;g1771ae4f3d6_0_180"/>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392" name="Google Shape;10392;g1771ae4f3d6_0_18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393" name="Google Shape;10393;g1771ae4f3d6_0_180"/>
          <p:cNvSpPr txBox="1"/>
          <p:nvPr/>
        </p:nvSpPr>
        <p:spPr>
          <a:xfrm>
            <a:off x="6289875" y="1305000"/>
            <a:ext cx="33558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Aparecida de Goiânia</a:t>
            </a:r>
            <a:endParaRPr b="1" sz="2200">
              <a:solidFill>
                <a:schemeClr val="dk1"/>
              </a:solidFill>
              <a:latin typeface="Century"/>
              <a:ea typeface="Century"/>
              <a:cs typeface="Century"/>
              <a:sym typeface="Century"/>
            </a:endParaRPr>
          </a:p>
        </p:txBody>
      </p:sp>
      <p:grpSp>
        <p:nvGrpSpPr>
          <p:cNvPr id="10394" name="Google Shape;10394;g1771ae4f3d6_0_180"/>
          <p:cNvGrpSpPr/>
          <p:nvPr/>
        </p:nvGrpSpPr>
        <p:grpSpPr>
          <a:xfrm>
            <a:off x="55915" y="3964141"/>
            <a:ext cx="11880481" cy="507720"/>
            <a:chOff x="30789" y="3351609"/>
            <a:chExt cx="11880481" cy="507720"/>
          </a:xfrm>
        </p:grpSpPr>
        <p:sp>
          <p:nvSpPr>
            <p:cNvPr id="10395" name="Google Shape;10395;g1771ae4f3d6_0_180"/>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396" name="Google Shape;10396;g1771ae4f3d6_0_180"/>
            <p:cNvSpPr txBox="1"/>
            <p:nvPr/>
          </p:nvSpPr>
          <p:spPr>
            <a:xfrm>
              <a:off x="1540869" y="33516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rgbClr val="0070C0"/>
                  </a:solidFill>
                  <a:highlight>
                    <a:srgbClr val="FFFFFF"/>
                  </a:highlight>
                </a:rPr>
                <a:t>Participação em Eventos Nacionais e internacionais Científicos, Artísticos ou Culturais</a:t>
              </a:r>
              <a:endParaRPr sz="1800">
                <a:solidFill>
                  <a:schemeClr val="dk1"/>
                </a:solidFill>
              </a:endParaRPr>
            </a:p>
          </p:txBody>
        </p:sp>
      </p:grpSp>
      <p:grpSp>
        <p:nvGrpSpPr>
          <p:cNvPr id="10397" name="Google Shape;10397;g1771ae4f3d6_0_180"/>
          <p:cNvGrpSpPr/>
          <p:nvPr/>
        </p:nvGrpSpPr>
        <p:grpSpPr>
          <a:xfrm>
            <a:off x="70903" y="5646513"/>
            <a:ext cx="11865556" cy="467100"/>
            <a:chOff x="45776" y="3973141"/>
            <a:chExt cx="11865556" cy="467100"/>
          </a:xfrm>
        </p:grpSpPr>
        <p:sp>
          <p:nvSpPr>
            <p:cNvPr id="10398" name="Google Shape;10398;g1771ae4f3d6_0_18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399" name="Google Shape;10399;g1771ae4f3d6_0_180"/>
            <p:cNvSpPr txBox="1"/>
            <p:nvPr/>
          </p:nvSpPr>
          <p:spPr>
            <a:xfrm>
              <a:off x="1540932" y="40626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Atividades não especificadas na atual contabilização da jornada docente.</a:t>
              </a:r>
              <a:endParaRPr sz="1800"/>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4" name="Shape 10404"/>
        <p:cNvGrpSpPr/>
        <p:nvPr/>
      </p:nvGrpSpPr>
      <p:grpSpPr>
        <a:xfrm>
          <a:off x="0" y="0"/>
          <a:ext cx="0" cy="0"/>
          <a:chOff x="0" y="0"/>
          <a:chExt cx="0" cy="0"/>
        </a:xfrm>
      </p:grpSpPr>
      <p:sp>
        <p:nvSpPr>
          <p:cNvPr id="10405" name="Google Shape;10405;g1771ae4f3d6_0_19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406" name="Google Shape;10406;g1771ae4f3d6_0_19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407" name="Google Shape;10407;g1771ae4f3d6_0_19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408" name="Google Shape;10408;g1771ae4f3d6_0_19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409" name="Google Shape;10409;g1771ae4f3d6_0_19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410" name="Google Shape;10410;g1771ae4f3d6_0_198"/>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411" name="Google Shape;10411;g1771ae4f3d6_0_19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412" name="Google Shape;10412;g1771ae4f3d6_0_198"/>
          <p:cNvSpPr txBox="1"/>
          <p:nvPr/>
        </p:nvSpPr>
        <p:spPr>
          <a:xfrm>
            <a:off x="6289875" y="1305000"/>
            <a:ext cx="33558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Formosa</a:t>
            </a:r>
            <a:endParaRPr b="1" sz="2200">
              <a:solidFill>
                <a:schemeClr val="dk1"/>
              </a:solidFill>
              <a:latin typeface="Century"/>
              <a:ea typeface="Century"/>
              <a:cs typeface="Century"/>
              <a:sym typeface="Century"/>
            </a:endParaRPr>
          </a:p>
        </p:txBody>
      </p:sp>
      <p:grpSp>
        <p:nvGrpSpPr>
          <p:cNvPr id="10413" name="Google Shape;10413;g1771ae4f3d6_0_198"/>
          <p:cNvGrpSpPr/>
          <p:nvPr/>
        </p:nvGrpSpPr>
        <p:grpSpPr>
          <a:xfrm>
            <a:off x="55915" y="3964141"/>
            <a:ext cx="11880481" cy="2133300"/>
            <a:chOff x="30789" y="3351609"/>
            <a:chExt cx="11880481" cy="2133300"/>
          </a:xfrm>
        </p:grpSpPr>
        <p:sp>
          <p:nvSpPr>
            <p:cNvPr id="10414" name="Google Shape;10414;g1771ae4f3d6_0_198"/>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415" name="Google Shape;10415;g1771ae4f3d6_0_198"/>
            <p:cNvSpPr txBox="1"/>
            <p:nvPr/>
          </p:nvSpPr>
          <p:spPr>
            <a:xfrm>
              <a:off x="1540869" y="3351609"/>
              <a:ext cx="10370400" cy="2133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300">
                  <a:solidFill>
                    <a:srgbClr val="0070C0"/>
                  </a:solidFill>
                  <a:highlight>
                    <a:srgbClr val="FFFFFF"/>
                  </a:highlight>
                </a:rPr>
                <a:t>Art. 50a. Para a participação em estágio pós-doutoral, o servidor docente poderá computar, em sua carga horária semanal de trabalho, 4 (quatro) pontos por curso durante 2 (dois) semestres consecutivos. §1° O servidor docente que tiver usufruído de afastamento integral para o estágio pós-doutoral, durante o período máximo previsto em regulamentação específica aprovada pelo Conselho Superior, não fará jus à pontuação prevista no caput. §2°. De modo a incentivar a formação permanente e continuada, o servidor poderá ter computado, em sua carga horária semanal de trabalho, mais de um estágio doutoral, não simultâneos. Neste caso a pontuação será 2 (dois) pontos por curso durante 1 (um) único ano. Art. 50b. Para a matrícula em disciplinas de pós-graduação como aluno especial, o servidor docente poderá computar, em sua carga horária semanal de trabalho, 0,5 (meio) ponto por disciplina, sendo o máximo 2 (duas) disciplinas por semestre. Art. 50c. Para a matrícula em Cursos de Aperfeiçoamento/ Aprimoramento (180h ou mais), o servidor docente poderá computar, em sua carga horária semanal de trabalho, 0,5 (meio) ponto por curso, sendo o máximo 1 (um) curso por semestre</a:t>
              </a:r>
              <a:endParaRPr sz="1300">
                <a:solidFill>
                  <a:schemeClr val="dk1"/>
                </a:solidFill>
              </a:endParaRPr>
            </a:p>
          </p:txBody>
        </p:sp>
      </p:grpSp>
      <p:grpSp>
        <p:nvGrpSpPr>
          <p:cNvPr id="10416" name="Google Shape;10416;g1771ae4f3d6_0_198"/>
          <p:cNvGrpSpPr/>
          <p:nvPr/>
        </p:nvGrpSpPr>
        <p:grpSpPr>
          <a:xfrm>
            <a:off x="154225" y="6188898"/>
            <a:ext cx="11880506" cy="555666"/>
            <a:chOff x="30776" y="4574012"/>
            <a:chExt cx="11880506" cy="1835700"/>
          </a:xfrm>
        </p:grpSpPr>
        <p:sp>
          <p:nvSpPr>
            <p:cNvPr id="10417" name="Google Shape;10417;g1771ae4f3d6_0_198"/>
            <p:cNvSpPr txBox="1"/>
            <p:nvPr/>
          </p:nvSpPr>
          <p:spPr>
            <a:xfrm>
              <a:off x="30776" y="46182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700">
                  <a:solidFill>
                    <a:schemeClr val="dk1"/>
                  </a:solidFill>
                  <a:latin typeface="Century"/>
                  <a:ea typeface="Century"/>
                  <a:cs typeface="Century"/>
                  <a:sym typeface="Century"/>
                </a:rPr>
                <a:t>Justificativa </a:t>
              </a:r>
              <a:endParaRPr sz="1700">
                <a:solidFill>
                  <a:schemeClr val="dk1"/>
                </a:solidFill>
                <a:latin typeface="Calibri"/>
                <a:ea typeface="Calibri"/>
                <a:cs typeface="Calibri"/>
                <a:sym typeface="Calibri"/>
              </a:endParaRPr>
            </a:p>
          </p:txBody>
        </p:sp>
        <p:sp>
          <p:nvSpPr>
            <p:cNvPr id="10418" name="Google Shape;10418;g1771ae4f3d6_0_198"/>
            <p:cNvSpPr txBox="1"/>
            <p:nvPr/>
          </p:nvSpPr>
          <p:spPr>
            <a:xfrm>
              <a:off x="1540882" y="4574012"/>
              <a:ext cx="10370400" cy="183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None/>
              </a:pPr>
              <a:r>
                <a:rPr lang="pt-BR">
                  <a:highlight>
                    <a:srgbClr val="FFFFFF"/>
                  </a:highlight>
                </a:rPr>
                <a:t>Incentivo à qualificação docente.</a:t>
              </a:r>
              <a:endParaRPr>
                <a:highlight>
                  <a:srgbClr val="FFFFFF"/>
                </a:highlight>
              </a:endParaRPr>
            </a:p>
            <a:p>
              <a:pPr indent="0" lvl="0" marL="0" rtl="0" algn="l">
                <a:lnSpc>
                  <a:spcPct val="115000"/>
                </a:lnSpc>
                <a:spcBef>
                  <a:spcPts val="0"/>
                </a:spcBef>
                <a:spcAft>
                  <a:spcPts val="0"/>
                </a:spcAft>
                <a:buNone/>
              </a:pPr>
              <a:r>
                <a:t/>
              </a:r>
              <a:endParaRPr>
                <a:solidFill>
                  <a:schemeClr val="dk2"/>
                </a:solidFill>
                <a:highlight>
                  <a:srgbClr val="FFFFFF"/>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3" name="Shape 10423"/>
        <p:cNvGrpSpPr/>
        <p:nvPr/>
      </p:nvGrpSpPr>
      <p:grpSpPr>
        <a:xfrm>
          <a:off x="0" y="0"/>
          <a:ext cx="0" cy="0"/>
          <a:chOff x="0" y="0"/>
          <a:chExt cx="0" cy="0"/>
        </a:xfrm>
      </p:grpSpPr>
      <p:sp>
        <p:nvSpPr>
          <p:cNvPr id="10424" name="Google Shape;10424;g1771ae4f3d6_0_217"/>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425" name="Google Shape;10425;g1771ae4f3d6_0_21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426" name="Google Shape;10426;g1771ae4f3d6_0_21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427" name="Google Shape;10427;g1771ae4f3d6_0_2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428" name="Google Shape;10428;g1771ae4f3d6_0_21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429" name="Google Shape;10429;g1771ae4f3d6_0_217"/>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430" name="Google Shape;10430;g1771ae4f3d6_0_21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431" name="Google Shape;10431;g1771ae4f3d6_0_217"/>
          <p:cNvSpPr txBox="1"/>
          <p:nvPr/>
        </p:nvSpPr>
        <p:spPr>
          <a:xfrm>
            <a:off x="6289875" y="1305000"/>
            <a:ext cx="33558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Inhumas</a:t>
            </a:r>
            <a:endParaRPr b="1" sz="2200">
              <a:solidFill>
                <a:schemeClr val="dk1"/>
              </a:solidFill>
              <a:latin typeface="Century"/>
              <a:ea typeface="Century"/>
              <a:cs typeface="Century"/>
              <a:sym typeface="Century"/>
            </a:endParaRPr>
          </a:p>
        </p:txBody>
      </p:sp>
      <p:grpSp>
        <p:nvGrpSpPr>
          <p:cNvPr id="10432" name="Google Shape;10432;g1771ae4f3d6_0_217"/>
          <p:cNvGrpSpPr/>
          <p:nvPr/>
        </p:nvGrpSpPr>
        <p:grpSpPr>
          <a:xfrm>
            <a:off x="55915" y="3964141"/>
            <a:ext cx="11880481" cy="1325100"/>
            <a:chOff x="30789" y="3351609"/>
            <a:chExt cx="11880481" cy="1325100"/>
          </a:xfrm>
        </p:grpSpPr>
        <p:sp>
          <p:nvSpPr>
            <p:cNvPr id="10433" name="Google Shape;10433;g1771ae4f3d6_0_217"/>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434" name="Google Shape;10434;g1771ae4f3d6_0_217"/>
            <p:cNvSpPr txBox="1"/>
            <p:nvPr/>
          </p:nvSpPr>
          <p:spPr>
            <a:xfrm>
              <a:off x="1540869" y="3351609"/>
              <a:ext cx="10370400" cy="132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rgbClr val="0070C0"/>
                  </a:solidFill>
                  <a:highlight>
                    <a:srgbClr val="FFFFFF"/>
                  </a:highlight>
                </a:rPr>
                <a:t>Art. (***). Para a participação em cursos de qualificação de curta duração serão aceitos cursos de 40 até 160 horas e pontuará 2 pontos por curso limitado a um curso por semestre. Art. (***). Para a participação em estágio pós-doutoral, o servidor docente poderá computar, em sua carga horário semanal de trabalho, 4  (pontos) pontos, enquanto durar o estágio.</a:t>
              </a:r>
              <a:endParaRPr sz="1800">
                <a:solidFill>
                  <a:schemeClr val="dk1"/>
                </a:solidFill>
              </a:endParaRPr>
            </a:p>
          </p:txBody>
        </p:sp>
      </p:grpSp>
      <p:grpSp>
        <p:nvGrpSpPr>
          <p:cNvPr id="10435" name="Google Shape;10435;g1771ae4f3d6_0_217"/>
          <p:cNvGrpSpPr/>
          <p:nvPr/>
        </p:nvGrpSpPr>
        <p:grpSpPr>
          <a:xfrm>
            <a:off x="228575" y="5761423"/>
            <a:ext cx="11806256" cy="687977"/>
            <a:chOff x="105126" y="3161805"/>
            <a:chExt cx="11806256" cy="2272800"/>
          </a:xfrm>
        </p:grpSpPr>
        <p:sp>
          <p:nvSpPr>
            <p:cNvPr id="10436" name="Google Shape;10436;g1771ae4f3d6_0_217"/>
            <p:cNvSpPr txBox="1"/>
            <p:nvPr/>
          </p:nvSpPr>
          <p:spPr>
            <a:xfrm>
              <a:off x="105126" y="3635833"/>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700">
                  <a:solidFill>
                    <a:schemeClr val="dk1"/>
                  </a:solidFill>
                  <a:latin typeface="Century"/>
                  <a:ea typeface="Century"/>
                  <a:cs typeface="Century"/>
                  <a:sym typeface="Century"/>
                </a:rPr>
                <a:t>Justificativa </a:t>
              </a:r>
              <a:endParaRPr sz="1700">
                <a:solidFill>
                  <a:schemeClr val="dk1"/>
                </a:solidFill>
                <a:latin typeface="Calibri"/>
                <a:ea typeface="Calibri"/>
                <a:cs typeface="Calibri"/>
                <a:sym typeface="Calibri"/>
              </a:endParaRPr>
            </a:p>
          </p:txBody>
        </p:sp>
        <p:sp>
          <p:nvSpPr>
            <p:cNvPr id="10437" name="Google Shape;10437;g1771ae4f3d6_0_217"/>
            <p:cNvSpPr txBox="1"/>
            <p:nvPr/>
          </p:nvSpPr>
          <p:spPr>
            <a:xfrm>
              <a:off x="1540982" y="3161805"/>
              <a:ext cx="10370400" cy="2272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pt-BR" sz="1800">
                  <a:solidFill>
                    <a:schemeClr val="dk2"/>
                  </a:solidFill>
                  <a:highlight>
                    <a:srgbClr val="FFFFFF"/>
                  </a:highlight>
                </a:rPr>
                <a:t>Incluir artigos regulatórios da proposta de inclusão de incisos no artigo 47</a:t>
              </a:r>
              <a:endParaRPr sz="1800">
                <a:highlight>
                  <a:srgbClr val="FFFFFF"/>
                </a:highlight>
              </a:endParaRPr>
            </a:p>
            <a:p>
              <a:pPr indent="0" lvl="0" marL="0" rtl="0" algn="l">
                <a:lnSpc>
                  <a:spcPct val="115000"/>
                </a:lnSpc>
                <a:spcBef>
                  <a:spcPts val="0"/>
                </a:spcBef>
                <a:spcAft>
                  <a:spcPts val="0"/>
                </a:spcAft>
                <a:buNone/>
              </a:pPr>
              <a:r>
                <a:t/>
              </a:r>
              <a:endParaRPr sz="1800">
                <a:solidFill>
                  <a:schemeClr val="dk2"/>
                </a:solidFill>
                <a:highlight>
                  <a:srgbClr val="FFFFFF"/>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2" name="Shape 10442"/>
        <p:cNvGrpSpPr/>
        <p:nvPr/>
      </p:nvGrpSpPr>
      <p:grpSpPr>
        <a:xfrm>
          <a:off x="0" y="0"/>
          <a:ext cx="0" cy="0"/>
          <a:chOff x="0" y="0"/>
          <a:chExt cx="0" cy="0"/>
        </a:xfrm>
      </p:grpSpPr>
      <p:sp>
        <p:nvSpPr>
          <p:cNvPr id="10443" name="Google Shape;10443;g1771ae4f3d6_0_23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444" name="Google Shape;10444;g1771ae4f3d6_0_23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445" name="Google Shape;10445;g1771ae4f3d6_0_23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446" name="Google Shape;10446;g1771ae4f3d6_0_23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447" name="Google Shape;10447;g1771ae4f3d6_0_23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448" name="Google Shape;10448;g1771ae4f3d6_0_235"/>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50</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449" name="Google Shape;10449;g1771ae4f3d6_0_23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450" name="Google Shape;10450;g1771ae4f3d6_0_235"/>
          <p:cNvSpPr txBox="1"/>
          <p:nvPr/>
        </p:nvSpPr>
        <p:spPr>
          <a:xfrm>
            <a:off x="6289875" y="1305000"/>
            <a:ext cx="33558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Goiânia DAA IV</a:t>
            </a:r>
            <a:endParaRPr b="1" sz="2200">
              <a:solidFill>
                <a:schemeClr val="dk1"/>
              </a:solidFill>
              <a:latin typeface="Century"/>
              <a:ea typeface="Century"/>
              <a:cs typeface="Century"/>
              <a:sym typeface="Century"/>
            </a:endParaRPr>
          </a:p>
        </p:txBody>
      </p:sp>
      <p:grpSp>
        <p:nvGrpSpPr>
          <p:cNvPr id="10451" name="Google Shape;10451;g1771ae4f3d6_0_235"/>
          <p:cNvGrpSpPr/>
          <p:nvPr/>
        </p:nvGrpSpPr>
        <p:grpSpPr>
          <a:xfrm>
            <a:off x="55915" y="3964141"/>
            <a:ext cx="11880481" cy="1006500"/>
            <a:chOff x="30789" y="3351609"/>
            <a:chExt cx="11880481" cy="1006500"/>
          </a:xfrm>
        </p:grpSpPr>
        <p:sp>
          <p:nvSpPr>
            <p:cNvPr id="10452" name="Google Shape;10452;g1771ae4f3d6_0_235"/>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453" name="Google Shape;10453;g1771ae4f3d6_0_235"/>
            <p:cNvSpPr txBox="1"/>
            <p:nvPr/>
          </p:nvSpPr>
          <p:spPr>
            <a:xfrm>
              <a:off x="1540869" y="3351609"/>
              <a:ext cx="10370400" cy="100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800">
                  <a:solidFill>
                    <a:srgbClr val="0070C0"/>
                  </a:solidFill>
                  <a:highlight>
                    <a:srgbClr val="FFFFFF"/>
                  </a:highlight>
                </a:rPr>
                <a:t>(INSERIR ARTIGO): Para a participação em curso de pós-doutorado, o servidor docente poderá computar, em sua carga horária semanal de trabalho 4 (quatro) pontos, por curso durante o período de realização do pós-doutorado</a:t>
              </a:r>
              <a:endParaRPr sz="1800">
                <a:solidFill>
                  <a:schemeClr val="dk1"/>
                </a:solidFill>
              </a:endParaRPr>
            </a:p>
          </p:txBody>
        </p:sp>
      </p:grpSp>
      <p:grpSp>
        <p:nvGrpSpPr>
          <p:cNvPr id="10454" name="Google Shape;10454;g1771ae4f3d6_0_235"/>
          <p:cNvGrpSpPr/>
          <p:nvPr/>
        </p:nvGrpSpPr>
        <p:grpSpPr>
          <a:xfrm>
            <a:off x="70901" y="5761427"/>
            <a:ext cx="11880183" cy="687977"/>
            <a:chOff x="-52549" y="3161805"/>
            <a:chExt cx="11963931" cy="2272800"/>
          </a:xfrm>
        </p:grpSpPr>
        <p:sp>
          <p:nvSpPr>
            <p:cNvPr id="10455" name="Google Shape;10455;g1771ae4f3d6_0_235"/>
            <p:cNvSpPr txBox="1"/>
            <p:nvPr/>
          </p:nvSpPr>
          <p:spPr>
            <a:xfrm>
              <a:off x="-52549" y="3161811"/>
              <a:ext cx="1638000" cy="941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700">
                  <a:solidFill>
                    <a:schemeClr val="dk1"/>
                  </a:solidFill>
                  <a:latin typeface="Century"/>
                  <a:ea typeface="Century"/>
                  <a:cs typeface="Century"/>
                  <a:sym typeface="Century"/>
                </a:rPr>
                <a:t>Justificativa </a:t>
              </a:r>
              <a:endParaRPr sz="1700">
                <a:solidFill>
                  <a:schemeClr val="dk1"/>
                </a:solidFill>
                <a:latin typeface="Calibri"/>
                <a:ea typeface="Calibri"/>
                <a:cs typeface="Calibri"/>
                <a:sym typeface="Calibri"/>
              </a:endParaRPr>
            </a:p>
          </p:txBody>
        </p:sp>
        <p:sp>
          <p:nvSpPr>
            <p:cNvPr id="10456" name="Google Shape;10456;g1771ae4f3d6_0_235"/>
            <p:cNvSpPr txBox="1"/>
            <p:nvPr/>
          </p:nvSpPr>
          <p:spPr>
            <a:xfrm>
              <a:off x="1540982" y="3161805"/>
              <a:ext cx="10370400" cy="2272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None/>
              </a:pPr>
              <a:r>
                <a:rPr lang="pt-BR" sz="1800">
                  <a:solidFill>
                    <a:schemeClr val="dk2"/>
                  </a:solidFill>
                  <a:highlight>
                    <a:srgbClr val="FFFFFF"/>
                  </a:highlight>
                </a:rPr>
                <a:t>pós-doutorado</a:t>
              </a:r>
              <a:endParaRPr sz="1800">
                <a:highlight>
                  <a:srgbClr val="FFFFFF"/>
                </a:highlight>
              </a:endParaRPr>
            </a:p>
            <a:p>
              <a:pPr indent="0" lvl="0" marL="0" rtl="0" algn="l">
                <a:lnSpc>
                  <a:spcPct val="115000"/>
                </a:lnSpc>
                <a:spcBef>
                  <a:spcPts val="0"/>
                </a:spcBef>
                <a:spcAft>
                  <a:spcPts val="0"/>
                </a:spcAft>
                <a:buNone/>
              </a:pPr>
              <a:r>
                <a:t/>
              </a:r>
              <a:endParaRPr sz="1800">
                <a:solidFill>
                  <a:schemeClr val="dk2"/>
                </a:solidFill>
                <a:highlight>
                  <a:srgbClr val="FFFFFF"/>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1" name="Shape 10461"/>
        <p:cNvGrpSpPr/>
        <p:nvPr/>
      </p:nvGrpSpPr>
      <p:grpSpPr>
        <a:xfrm>
          <a:off x="0" y="0"/>
          <a:ext cx="0" cy="0"/>
          <a:chOff x="0" y="0"/>
          <a:chExt cx="0" cy="0"/>
        </a:xfrm>
      </p:grpSpPr>
      <p:sp>
        <p:nvSpPr>
          <p:cNvPr id="10462" name="Google Shape;10462;g1771ae4f3d6_0_25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463" name="Google Shape;10463;g1771ae4f3d6_0_25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464" name="Google Shape;10464;g1771ae4f3d6_0_25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465" name="Google Shape;10465;g1771ae4f3d6_0_2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466" name="Google Shape;10466;g1771ae4f3d6_0_25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467" name="Google Shape;10467;g1771ae4f3d6_0_253"/>
          <p:cNvSpPr txBox="1"/>
          <p:nvPr/>
        </p:nvSpPr>
        <p:spPr>
          <a:xfrm>
            <a:off x="1551011" y="1944572"/>
            <a:ext cx="10400400" cy="954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a:solidFill>
                  <a:schemeClr val="dk1"/>
                </a:solidFill>
                <a:latin typeface="Calibri"/>
                <a:ea typeface="Calibri"/>
                <a:cs typeface="Calibri"/>
                <a:sym typeface="Calibri"/>
              </a:rPr>
              <a:t>Art. 50</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a:p>
          <a:p>
            <a:pPr indent="452603" lvl="0" marL="97853" marR="0" rtl="0" algn="just">
              <a:spcBef>
                <a:spcPts val="0"/>
              </a:spcBef>
              <a:spcAft>
                <a:spcPts val="0"/>
              </a:spcAft>
              <a:buNone/>
            </a:pPr>
            <a:r>
              <a:rPr b="1" lang="pt-BR">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a:p>
        </p:txBody>
      </p:sp>
      <p:sp>
        <p:nvSpPr>
          <p:cNvPr id="10468" name="Google Shape;10468;g1771ae4f3d6_0_25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469" name="Google Shape;10469;g1771ae4f3d6_0_253"/>
          <p:cNvSpPr txBox="1"/>
          <p:nvPr/>
        </p:nvSpPr>
        <p:spPr>
          <a:xfrm>
            <a:off x="6289875" y="1305000"/>
            <a:ext cx="33558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Luziânia</a:t>
            </a:r>
            <a:endParaRPr b="1" sz="2200">
              <a:solidFill>
                <a:schemeClr val="dk1"/>
              </a:solidFill>
              <a:latin typeface="Century"/>
              <a:ea typeface="Century"/>
              <a:cs typeface="Century"/>
              <a:sym typeface="Century"/>
            </a:endParaRPr>
          </a:p>
        </p:txBody>
      </p:sp>
      <p:grpSp>
        <p:nvGrpSpPr>
          <p:cNvPr id="10470" name="Google Shape;10470;g1771ae4f3d6_0_253"/>
          <p:cNvGrpSpPr/>
          <p:nvPr/>
        </p:nvGrpSpPr>
        <p:grpSpPr>
          <a:xfrm>
            <a:off x="154228" y="3071341"/>
            <a:ext cx="11880606" cy="2014200"/>
            <a:chOff x="30789" y="2511072"/>
            <a:chExt cx="11880606" cy="2014200"/>
          </a:xfrm>
        </p:grpSpPr>
        <p:sp>
          <p:nvSpPr>
            <p:cNvPr id="10471" name="Google Shape;10471;g1771ae4f3d6_0_253"/>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472" name="Google Shape;10472;g1771ae4f3d6_0_253"/>
            <p:cNvSpPr txBox="1"/>
            <p:nvPr/>
          </p:nvSpPr>
          <p:spPr>
            <a:xfrm>
              <a:off x="1540994" y="2511071"/>
              <a:ext cx="10370400" cy="201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sz="1100">
                  <a:solidFill>
                    <a:srgbClr val="0070C0"/>
                  </a:solidFill>
                  <a:highlight>
                    <a:srgbClr val="FFFFFF"/>
                  </a:highlight>
                </a:rPr>
                <a:t>Art. 48A. Para a participação em curso de curta duração de até 40 horas, o servidor docente poderá computar, em sua carga horária semanal de trabalho, 0,25 ponto por curso concluído, no semestre subsequente, limitado a 4 cursos por semestre. Art. 48B. Para a participação em curso de curta duração de 40 horas até 180 horas, o servidor docente poderá computar, em sua carga horária semanal de trabalho, 0,5 ponto por curso concluído, no semestre subsequente, limitado a 2 cursos por semestre. Art. 48C. Para a participação em curso de curta duração de 180 horas até 360 horas, o servidor docente poderá computar, em sua carga horária semanal de trabalho, 1 (um) ponto por semestre durante 2 (dois) semestres consecutivos. Art. 50A. Para a participação em projeto/estágio de Pós-doutorado, o servidor docente poderá computar, em sua carga horária semanal de trabalho, 4 (quatro) pontos durante 2 (dois) semestres consecutivos. Art. 50 B. O servidor docente que tiver usufruído de afastamento integral para cursos stricto sensu, durante o período máximo previsto em regulamentação específica aprovada pelo Conselho Superior, não fará jus à pontuação prevista nos respectivos caputs. Art. 50C. O servidor docente que concluir uma ou mais disciplinas em programa de pós-graduação stricto sensu como aluno especial poderá computar, em sua carga horária semanal de trabalho, 2 pontos no semestre consecutivo a conclusão das disciplinas, limitado a dois semestres por grau  acadêmico do programa (Mestrado ou Doutorado).</a:t>
              </a:r>
              <a:endParaRPr sz="1100">
                <a:solidFill>
                  <a:schemeClr val="dk1"/>
                </a:solidFill>
              </a:endParaRPr>
            </a:p>
          </p:txBody>
        </p:sp>
      </p:grpSp>
      <p:grpSp>
        <p:nvGrpSpPr>
          <p:cNvPr id="10473" name="Google Shape;10473;g1771ae4f3d6_0_253"/>
          <p:cNvGrpSpPr/>
          <p:nvPr/>
        </p:nvGrpSpPr>
        <p:grpSpPr>
          <a:xfrm>
            <a:off x="192875" y="5258023"/>
            <a:ext cx="11806256" cy="1429894"/>
            <a:chOff x="105126" y="3120593"/>
            <a:chExt cx="11806256" cy="4723800"/>
          </a:xfrm>
        </p:grpSpPr>
        <p:sp>
          <p:nvSpPr>
            <p:cNvPr id="10474" name="Google Shape;10474;g1771ae4f3d6_0_253"/>
            <p:cNvSpPr txBox="1"/>
            <p:nvPr/>
          </p:nvSpPr>
          <p:spPr>
            <a:xfrm>
              <a:off x="105126" y="444827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700">
                  <a:solidFill>
                    <a:schemeClr val="dk1"/>
                  </a:solidFill>
                  <a:latin typeface="Century"/>
                  <a:ea typeface="Century"/>
                  <a:cs typeface="Century"/>
                  <a:sym typeface="Century"/>
                </a:rPr>
                <a:t>Justificativa </a:t>
              </a:r>
              <a:endParaRPr sz="1700">
                <a:solidFill>
                  <a:schemeClr val="dk1"/>
                </a:solidFill>
                <a:latin typeface="Calibri"/>
                <a:ea typeface="Calibri"/>
                <a:cs typeface="Calibri"/>
                <a:sym typeface="Calibri"/>
              </a:endParaRPr>
            </a:p>
          </p:txBody>
        </p:sp>
        <p:sp>
          <p:nvSpPr>
            <p:cNvPr id="10475" name="Google Shape;10475;g1771ae4f3d6_0_253"/>
            <p:cNvSpPr txBox="1"/>
            <p:nvPr/>
          </p:nvSpPr>
          <p:spPr>
            <a:xfrm>
              <a:off x="1540982" y="3120593"/>
              <a:ext cx="10370400" cy="472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None/>
              </a:pPr>
              <a:r>
                <a:rPr lang="pt-BR" sz="1100">
                  <a:solidFill>
                    <a:schemeClr val="dk2"/>
                  </a:solidFill>
                  <a:highlight>
                    <a:srgbClr val="FFFFFF"/>
                  </a:highlight>
                </a:rPr>
                <a:t>O colegiado entende que os cursos de curta duração devem ser contemplados como qualificação profissional, em diferentes pontuações dependendo das suas cargas horárias, assim foram elaborados os artigos 48A a 48C correspondentes as cargas horárias determinadas pelo colegiado baseados na tabela de pontuação para progressão a titular. O artigo 50A atende a demanda de pós-doutorado atualizando as novas necessidades resultantes do aumento do nível de formação acadêmica dos professores. O artigo 50B corresponde ao parágrafo único retirado dos artigos anteriores para evitar repetição excessiva, esse e único artigo se remete a todos os caput em que esse parágrafo único estava presente, evitando a repetição. O Colegiado entende ser necessário atender a demanda dos professores que iniciam formação acadêmica em atividades de pesquisa ainda como alunos especiais em programas de pós-graduação stricto sensu, limitando a 2 semestres por grau acadêmico.</a:t>
              </a:r>
              <a:endParaRPr sz="1100">
                <a:solidFill>
                  <a:schemeClr val="dk2"/>
                </a:solidFill>
                <a:highlight>
                  <a:srgbClr val="FFFFFF"/>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g1e0f3c47b18_0_33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092" name="Google Shape;1092;g1e0f3c47b18_0_3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93" name="Google Shape;1093;g1e0f3c47b18_0_3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94" name="Google Shape;1094;g1e0f3c47b18_0_3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95" name="Google Shape;1095;g1e0f3c47b18_0_336"/>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96" name="Google Shape;1096;g1e0f3c47b18_0_336"/>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acadêmicas, próprias do servidor docente: </a:t>
            </a:r>
            <a:endParaRPr b="0" i="0" sz="2000" u="none" strike="noStrike">
              <a:solidFill>
                <a:schemeClr val="dk1"/>
              </a:solidFill>
              <a:latin typeface="Calibri"/>
              <a:ea typeface="Calibri"/>
              <a:cs typeface="Calibri"/>
              <a:sym typeface="Calibri"/>
            </a:endParaRPr>
          </a:p>
          <a:p>
            <a:pPr indent="408432" lvl="0" marL="121907" marR="0" rtl="0" algn="l">
              <a:spcBef>
                <a:spcPts val="0"/>
              </a:spcBef>
              <a:spcAft>
                <a:spcPts val="0"/>
              </a:spcAft>
              <a:buNone/>
            </a:pPr>
            <a:r>
              <a:rPr b="0" i="0" lang="pt-BR" sz="2000" u="none" strike="noStrike">
                <a:solidFill>
                  <a:schemeClr val="dk1"/>
                </a:solidFill>
                <a:latin typeface="Calibri"/>
                <a:ea typeface="Calibri"/>
                <a:cs typeface="Calibri"/>
                <a:sym typeface="Calibri"/>
              </a:rPr>
              <a:t>I. atividades</a:t>
            </a:r>
            <a:r>
              <a:rPr lang="pt-BR"/>
              <a:t> </a:t>
            </a:r>
            <a:r>
              <a:rPr b="0" i="0" lang="pt-BR" sz="20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800">
              <a:solidFill>
                <a:schemeClr val="dk1"/>
              </a:solidFill>
              <a:latin typeface="Calibri"/>
              <a:ea typeface="Calibri"/>
              <a:cs typeface="Calibri"/>
              <a:sym typeface="Calibri"/>
            </a:endParaRPr>
          </a:p>
        </p:txBody>
      </p:sp>
      <p:sp>
        <p:nvSpPr>
          <p:cNvPr id="1097" name="Google Shape;1097;g1e0f3c47b18_0_3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98" name="Google Shape;1098;g1e0f3c47b18_0_3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099" name="Google Shape;1099;g1e0f3c47b18_0_336"/>
          <p:cNvGrpSpPr/>
          <p:nvPr/>
        </p:nvGrpSpPr>
        <p:grpSpPr>
          <a:xfrm>
            <a:off x="70903" y="3455675"/>
            <a:ext cx="11880468" cy="1015800"/>
            <a:chOff x="45776" y="3075159"/>
            <a:chExt cx="11880468" cy="1015800"/>
          </a:xfrm>
        </p:grpSpPr>
        <p:sp>
          <p:nvSpPr>
            <p:cNvPr id="1100" name="Google Shape;1100;g1e0f3c47b18_0_336"/>
            <p:cNvSpPr txBox="1"/>
            <p:nvPr/>
          </p:nvSpPr>
          <p:spPr>
            <a:xfrm>
              <a:off x="45776" y="35033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01" name="Google Shape;1101;g1e0f3c47b18_0_336"/>
            <p:cNvSpPr txBox="1"/>
            <p:nvPr/>
          </p:nvSpPr>
          <p:spPr>
            <a:xfrm>
              <a:off x="1555844" y="307515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rgbClr val="0000FF"/>
                  </a:solidFill>
                  <a:latin typeface="Calibri"/>
                  <a:ea typeface="Calibri"/>
                  <a:cs typeface="Calibri"/>
                  <a:sym typeface="Calibri"/>
                </a:rPr>
                <a:t>Próprias do servidor docente, são consideradas atividades acadêmicas de: </a:t>
              </a:r>
              <a:endParaRPr sz="2000">
                <a:solidFill>
                  <a:srgbClr val="0000FF"/>
                </a:solidFill>
                <a:latin typeface="Calibri"/>
                <a:ea typeface="Calibri"/>
                <a:cs typeface="Calibri"/>
                <a:sym typeface="Calibri"/>
              </a:endParaRPr>
            </a:p>
            <a:p>
              <a:pPr indent="408432" lvl="0" marL="121907" rtl="0" algn="l">
                <a:spcBef>
                  <a:spcPts val="0"/>
                </a:spcBef>
                <a:spcAft>
                  <a:spcPts val="0"/>
                </a:spcAft>
                <a:buSzPts val="1100"/>
                <a:buNone/>
              </a:pPr>
              <a:r>
                <a:rPr lang="pt-BR" sz="2000">
                  <a:solidFill>
                    <a:srgbClr val="0000FF"/>
                  </a:solidFill>
                  <a:latin typeface="Calibri"/>
                  <a:ea typeface="Calibri"/>
                  <a:cs typeface="Calibri"/>
                  <a:sym typeface="Calibri"/>
                </a:rPr>
                <a:t>I. ensino; II. pesquisa; III. extensão; IV. produções acadêmicas; V. qualificação e formação continuada; VI. gestão e representação.</a:t>
              </a:r>
              <a:endParaRPr sz="2000">
                <a:solidFill>
                  <a:srgbClr val="0000FF"/>
                </a:solidFill>
                <a:latin typeface="Calibri"/>
                <a:ea typeface="Calibri"/>
                <a:cs typeface="Calibri"/>
                <a:sym typeface="Calibri"/>
              </a:endParaRPr>
            </a:p>
          </p:txBody>
        </p:sp>
      </p:grpSp>
      <p:grpSp>
        <p:nvGrpSpPr>
          <p:cNvPr id="1102" name="Google Shape;1102;g1e0f3c47b18_0_336"/>
          <p:cNvGrpSpPr/>
          <p:nvPr/>
        </p:nvGrpSpPr>
        <p:grpSpPr>
          <a:xfrm>
            <a:off x="70903" y="5050559"/>
            <a:ext cx="11880468" cy="923400"/>
            <a:chOff x="45776" y="3377187"/>
            <a:chExt cx="11880468" cy="923400"/>
          </a:xfrm>
        </p:grpSpPr>
        <p:sp>
          <p:nvSpPr>
            <p:cNvPr id="1103" name="Google Shape;1103;g1e0f3c47b18_0_336"/>
            <p:cNvSpPr txBox="1"/>
            <p:nvPr/>
          </p:nvSpPr>
          <p:spPr>
            <a:xfrm>
              <a:off x="45776" y="3521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04" name="Google Shape;1104;g1e0f3c47b18_0_336"/>
            <p:cNvSpPr txBox="1"/>
            <p:nvPr/>
          </p:nvSpPr>
          <p:spPr>
            <a:xfrm>
              <a:off x="1555844" y="3377187"/>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Para melhor redimensionar as atividades acadêmicas, em especial as produções acadêmicas, reestruturada com foco mais detalhado nesse tipo de atividade incluindo, dentre outros, eventos, produções técnicas, de inovação e tecnologia.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0" name="Shape 10480"/>
        <p:cNvGrpSpPr/>
        <p:nvPr/>
      </p:nvGrpSpPr>
      <p:grpSpPr>
        <a:xfrm>
          <a:off x="0" y="0"/>
          <a:ext cx="0" cy="0"/>
          <a:chOff x="0" y="0"/>
          <a:chExt cx="0" cy="0"/>
        </a:xfrm>
      </p:grpSpPr>
      <p:sp>
        <p:nvSpPr>
          <p:cNvPr id="10481" name="Google Shape;10481;g1771ae4f3d6_0_27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482" name="Google Shape;10482;g1771ae4f3d6_0_27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483" name="Google Shape;10483;g1771ae4f3d6_0_27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484" name="Google Shape;10484;g1771ae4f3d6_0_27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485" name="Google Shape;10485;g1771ae4f3d6_0_27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486" name="Google Shape;10486;g1771ae4f3d6_0_271"/>
          <p:cNvSpPr txBox="1"/>
          <p:nvPr/>
        </p:nvSpPr>
        <p:spPr>
          <a:xfrm>
            <a:off x="1551011" y="1944572"/>
            <a:ext cx="10400400" cy="147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Art. 50</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Para a participação em curso de doutorado, o servidor docente poderá computar, em sua carga horária semanal de trabalho, 4 (quatro) pontos por curso durante 8 (oito) semestres consecutivos. </a:t>
            </a:r>
            <a:endParaRPr sz="1800"/>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Parágrafo único. O servidor docente que tiver usufruído de afastamento integral para cursar doutorado, durante o período máximo previsto em regulamentação especifica aprovada pelo Conselho Superior, não fará jus à pontuação prevista no caput.</a:t>
            </a:r>
            <a:endParaRPr sz="1800"/>
          </a:p>
        </p:txBody>
      </p:sp>
      <p:sp>
        <p:nvSpPr>
          <p:cNvPr id="10487" name="Google Shape;10487;g1771ae4f3d6_0_27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488" name="Google Shape;10488;g1771ae4f3d6_0_271"/>
          <p:cNvSpPr txBox="1"/>
          <p:nvPr/>
        </p:nvSpPr>
        <p:spPr>
          <a:xfrm>
            <a:off x="6289875" y="1305000"/>
            <a:ext cx="33558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Uruaçú</a:t>
            </a:r>
            <a:endParaRPr b="1" sz="2200">
              <a:solidFill>
                <a:schemeClr val="dk1"/>
              </a:solidFill>
              <a:latin typeface="Century"/>
              <a:ea typeface="Century"/>
              <a:cs typeface="Century"/>
              <a:sym typeface="Century"/>
            </a:endParaRPr>
          </a:p>
        </p:txBody>
      </p:sp>
      <p:grpSp>
        <p:nvGrpSpPr>
          <p:cNvPr id="10489" name="Google Shape;10489;g1771ae4f3d6_0_271"/>
          <p:cNvGrpSpPr/>
          <p:nvPr/>
        </p:nvGrpSpPr>
        <p:grpSpPr>
          <a:xfrm>
            <a:off x="192878" y="3563266"/>
            <a:ext cx="11880606" cy="2042400"/>
            <a:chOff x="30789" y="2511072"/>
            <a:chExt cx="11880606" cy="2042400"/>
          </a:xfrm>
        </p:grpSpPr>
        <p:sp>
          <p:nvSpPr>
            <p:cNvPr id="10490" name="Google Shape;10490;g1771ae4f3d6_0_271"/>
            <p:cNvSpPr txBox="1"/>
            <p:nvPr/>
          </p:nvSpPr>
          <p:spPr>
            <a:xfrm>
              <a:off x="30789" y="339222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a:solidFill>
                    <a:schemeClr val="dk1"/>
                  </a:solidFill>
                  <a:latin typeface="Century"/>
                  <a:ea typeface="Century"/>
                  <a:cs typeface="Century"/>
                  <a:sym typeface="Century"/>
                </a:rPr>
                <a:t>Proposta </a:t>
              </a:r>
              <a:endParaRPr>
                <a:solidFill>
                  <a:schemeClr val="dk1"/>
                </a:solidFill>
                <a:latin typeface="Calibri"/>
                <a:ea typeface="Calibri"/>
                <a:cs typeface="Calibri"/>
                <a:sym typeface="Calibri"/>
              </a:endParaRPr>
            </a:p>
          </p:txBody>
        </p:sp>
        <p:sp>
          <p:nvSpPr>
            <p:cNvPr id="10491" name="Google Shape;10491;g1771ae4f3d6_0_271"/>
            <p:cNvSpPr txBox="1"/>
            <p:nvPr/>
          </p:nvSpPr>
          <p:spPr>
            <a:xfrm>
              <a:off x="1540994" y="2511071"/>
              <a:ext cx="10370400" cy="2042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pt-BR">
                  <a:solidFill>
                    <a:srgbClr val="0070C0"/>
                  </a:solidFill>
                  <a:highlight>
                    <a:srgbClr val="FFFFFF"/>
                  </a:highlight>
                </a:rPr>
                <a:t>art. 47 ... (Art.) Para a participação como ouvinte em eventos conforme §1° do artigo ..., o servidor docente poderá computar, em sua carga horária semanal de trabalho: a. 1 (um) ponto em eventos locais; b. 2 (dois) pontos em eventos regionais; c. 3 (três) pontos em eventos nacionais; d. 4 (quatro) pontos em eventos internacionais. Parágrafo único: Cada um deles limitado a 2 (dois) participações. (Art.) Para a participação em curso de formação de 30 a 50 horas, o servidor docente poderá computar, em sua carga horária semanal de trabalho, 1 (um) ponto por curso durante 1 (um) único semestre. (Art.) Para a participação em curso de formação de, até, 120 horas, o servidor docente poderá computar, em sua carga horária semanal de trabalho, 2 (dois) pontos por curso durante 1 (um) único semestre. (Art.) Para a participação em curso de formação de, até, 200 horas, o servidor docente poderá computar, em sua carga horária semanal de trabalho, 3 (dois) pontos por curso durante 1 (um) único semestre</a:t>
              </a:r>
              <a:endParaRPr>
                <a:solidFill>
                  <a:schemeClr val="dk1"/>
                </a:solidFill>
              </a:endParaRPr>
            </a:p>
          </p:txBody>
        </p:sp>
      </p:grpSp>
      <p:grpSp>
        <p:nvGrpSpPr>
          <p:cNvPr id="10492" name="Google Shape;10492;g1771ae4f3d6_0_271"/>
          <p:cNvGrpSpPr/>
          <p:nvPr/>
        </p:nvGrpSpPr>
        <p:grpSpPr>
          <a:xfrm>
            <a:off x="192875" y="5885976"/>
            <a:ext cx="11880606" cy="367443"/>
            <a:chOff x="105126" y="5195099"/>
            <a:chExt cx="11880606" cy="1213884"/>
          </a:xfrm>
        </p:grpSpPr>
        <p:sp>
          <p:nvSpPr>
            <p:cNvPr id="10493" name="Google Shape;10493;g1771ae4f3d6_0_271"/>
            <p:cNvSpPr txBox="1"/>
            <p:nvPr/>
          </p:nvSpPr>
          <p:spPr>
            <a:xfrm>
              <a:off x="105126" y="5195099"/>
              <a:ext cx="1510200" cy="1017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Noto Sans Symbols"/>
                <a:buNone/>
              </a:pPr>
              <a:r>
                <a:rPr b="1" lang="pt-BR" sz="1700">
                  <a:solidFill>
                    <a:schemeClr val="dk1"/>
                  </a:solidFill>
                  <a:latin typeface="Century"/>
                  <a:ea typeface="Century"/>
                  <a:cs typeface="Century"/>
                  <a:sym typeface="Century"/>
                </a:rPr>
                <a:t>Justificativa </a:t>
              </a:r>
              <a:endParaRPr sz="1700">
                <a:solidFill>
                  <a:schemeClr val="dk1"/>
                </a:solidFill>
                <a:latin typeface="Calibri"/>
                <a:ea typeface="Calibri"/>
                <a:cs typeface="Calibri"/>
                <a:sym typeface="Calibri"/>
              </a:endParaRPr>
            </a:p>
          </p:txBody>
        </p:sp>
        <p:sp>
          <p:nvSpPr>
            <p:cNvPr id="10494" name="Google Shape;10494;g1771ae4f3d6_0_271"/>
            <p:cNvSpPr txBox="1"/>
            <p:nvPr/>
          </p:nvSpPr>
          <p:spPr>
            <a:xfrm>
              <a:off x="1615332" y="5391984"/>
              <a:ext cx="10370400" cy="1017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None/>
              </a:pPr>
              <a:r>
                <a:rPr lang="pt-BR">
                  <a:solidFill>
                    <a:schemeClr val="dk2"/>
                  </a:solidFill>
                  <a:highlight>
                    <a:srgbClr val="FFFFFF"/>
                  </a:highlight>
                </a:rPr>
                <a:t>Devido a inclusão de novos itens, viu-se a necessidade de incluir artigos que expliquem e delimitem as atividades.</a:t>
              </a:r>
              <a:endParaRPr>
                <a:solidFill>
                  <a:schemeClr val="dk2"/>
                </a:solidFill>
                <a:highlight>
                  <a:srgbClr val="FFFFFF"/>
                </a:highlight>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9" name="Shape 10499"/>
        <p:cNvGrpSpPr/>
        <p:nvPr/>
      </p:nvGrpSpPr>
      <p:grpSpPr>
        <a:xfrm>
          <a:off x="0" y="0"/>
          <a:ext cx="0" cy="0"/>
          <a:chOff x="0" y="0"/>
          <a:chExt cx="0" cy="0"/>
        </a:xfrm>
      </p:grpSpPr>
      <p:sp>
        <p:nvSpPr>
          <p:cNvPr id="10500" name="Google Shape;10500;p154"/>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 QUALIFICAÇÃO</a:t>
            </a:r>
            <a:endParaRPr/>
          </a:p>
        </p:txBody>
      </p:sp>
      <p:sp>
        <p:nvSpPr>
          <p:cNvPr id="10501" name="Google Shape;10501;p15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502" name="Google Shape;10502;p15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503" name="Google Shape;10503;p15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504" name="Google Shape;10504;p154"/>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505" name="Google Shape;10505;p154"/>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______</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t>
            </a:r>
            <a:endParaRPr/>
          </a:p>
        </p:txBody>
      </p:sp>
      <p:sp>
        <p:nvSpPr>
          <p:cNvPr id="10506" name="Google Shape;10506;p15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507" name="Google Shape;10507;p15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508" name="Google Shape;10508;p154"/>
          <p:cNvGrpSpPr/>
          <p:nvPr/>
        </p:nvGrpSpPr>
        <p:grpSpPr>
          <a:xfrm>
            <a:off x="70903" y="4157541"/>
            <a:ext cx="11880603" cy="895307"/>
            <a:chOff x="45776" y="3545009"/>
            <a:chExt cx="11880603" cy="895307"/>
          </a:xfrm>
        </p:grpSpPr>
        <p:sp>
          <p:nvSpPr>
            <p:cNvPr id="10509" name="Google Shape;10509;p15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510" name="Google Shape;10510;p154"/>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511" name="Google Shape;10511;p154"/>
          <p:cNvGrpSpPr/>
          <p:nvPr/>
        </p:nvGrpSpPr>
        <p:grpSpPr>
          <a:xfrm>
            <a:off x="70903" y="5646513"/>
            <a:ext cx="11880603" cy="467175"/>
            <a:chOff x="45776" y="3973141"/>
            <a:chExt cx="11880603" cy="467175"/>
          </a:xfrm>
        </p:grpSpPr>
        <p:sp>
          <p:nvSpPr>
            <p:cNvPr id="10512" name="Google Shape;10512;p15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513" name="Google Shape;10513;p154"/>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8" name="Shape 10518"/>
        <p:cNvGrpSpPr/>
        <p:nvPr/>
      </p:nvGrpSpPr>
      <p:grpSpPr>
        <a:xfrm>
          <a:off x="0" y="0"/>
          <a:ext cx="0" cy="0"/>
          <a:chOff x="0" y="0"/>
          <a:chExt cx="0" cy="0"/>
        </a:xfrm>
      </p:grpSpPr>
      <p:sp>
        <p:nvSpPr>
          <p:cNvPr id="10519" name="Google Shape;10519;p155"/>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520" name="Google Shape;10520;p15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521" name="Google Shape;10521;p15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522" name="Google Shape;10522;p15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523" name="Google Shape;10523;p155"/>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524" name="Google Shape;10524;p155"/>
          <p:cNvSpPr txBox="1"/>
          <p:nvPr/>
        </p:nvSpPr>
        <p:spPr>
          <a:xfrm>
            <a:off x="1551011" y="1944572"/>
            <a:ext cx="10400495" cy="206210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I. Ao servidor docente ocupante do cargo de Reitor, Diretor Executivo, Pró-Reitor e Diretor-Geral de Campus será destinada carga horária de 40 (quarenta) horas 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a:p>
        </p:txBody>
      </p:sp>
      <p:sp>
        <p:nvSpPr>
          <p:cNvPr id="10525" name="Google Shape;10525;p15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526" name="Google Shape;10526;p15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a:t>
            </a:r>
            <a:endParaRPr sz="2200">
              <a:solidFill>
                <a:schemeClr val="dk1"/>
              </a:solidFill>
              <a:latin typeface="Calibri"/>
              <a:ea typeface="Calibri"/>
              <a:cs typeface="Calibri"/>
              <a:sym typeface="Calibri"/>
            </a:endParaRPr>
          </a:p>
        </p:txBody>
      </p:sp>
      <p:grpSp>
        <p:nvGrpSpPr>
          <p:cNvPr id="10527" name="Google Shape;10527;p155"/>
          <p:cNvGrpSpPr/>
          <p:nvPr/>
        </p:nvGrpSpPr>
        <p:grpSpPr>
          <a:xfrm>
            <a:off x="70903" y="4430499"/>
            <a:ext cx="11880468" cy="895307"/>
            <a:chOff x="45776" y="3545009"/>
            <a:chExt cx="11880468" cy="895307"/>
          </a:xfrm>
        </p:grpSpPr>
        <p:sp>
          <p:nvSpPr>
            <p:cNvPr id="10528" name="Google Shape;10528;p15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529" name="Google Shape;10529;p155"/>
            <p:cNvSpPr txBox="1"/>
            <p:nvPr/>
          </p:nvSpPr>
          <p:spPr>
            <a:xfrm>
              <a:off x="1555844" y="3545009"/>
              <a:ext cx="10370400" cy="456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l. Ao servidor docente ocupante do cargo de Reitor, Diretor Executivo, Pró-Reitor e Diretor-Geral de Campus será destinada carga horária de 40 (quarenta) horas semanais para o cumprimento de suas atribuições. </a:t>
              </a:r>
              <a:endParaRPr sz="1800">
                <a:solidFill>
                  <a:schemeClr val="dk1"/>
                </a:solidFill>
                <a:latin typeface="Calibri"/>
                <a:ea typeface="Calibri"/>
                <a:cs typeface="Calibri"/>
                <a:sym typeface="Calibri"/>
              </a:endParaRPr>
            </a:p>
          </p:txBody>
        </p:sp>
      </p:grpSp>
      <p:grpSp>
        <p:nvGrpSpPr>
          <p:cNvPr id="10530" name="Google Shape;10530;p155"/>
          <p:cNvGrpSpPr/>
          <p:nvPr/>
        </p:nvGrpSpPr>
        <p:grpSpPr>
          <a:xfrm>
            <a:off x="70903" y="5646513"/>
            <a:ext cx="11880603" cy="467175"/>
            <a:chOff x="45776" y="3973141"/>
            <a:chExt cx="11880603" cy="467175"/>
          </a:xfrm>
        </p:grpSpPr>
        <p:sp>
          <p:nvSpPr>
            <p:cNvPr id="10531" name="Google Shape;10531;p15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532" name="Google Shape;10532;p155"/>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7" name="Shape 10537"/>
        <p:cNvGrpSpPr/>
        <p:nvPr/>
      </p:nvGrpSpPr>
      <p:grpSpPr>
        <a:xfrm>
          <a:off x="0" y="0"/>
          <a:ext cx="0" cy="0"/>
          <a:chOff x="0" y="0"/>
          <a:chExt cx="0" cy="0"/>
        </a:xfrm>
      </p:grpSpPr>
      <p:sp>
        <p:nvSpPr>
          <p:cNvPr id="10538" name="Google Shape;10538;p156"/>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539" name="Google Shape;10539;p15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540" name="Google Shape;10540;p15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541" name="Google Shape;10541;p15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542" name="Google Shape;10542;p156"/>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543" name="Google Shape;10543;p156"/>
          <p:cNvSpPr txBox="1"/>
          <p:nvPr/>
        </p:nvSpPr>
        <p:spPr>
          <a:xfrm>
            <a:off x="1551011" y="1944572"/>
            <a:ext cx="10400400" cy="20625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Areas Acadêmicas, juntamente com o Colegiado de Áreas, por avaliação de necessidade, a responsabilidade da distribuição de 4 (quatro) a 8 (oito) aulas semanais;</a:t>
            </a:r>
            <a:endParaRPr/>
          </a:p>
        </p:txBody>
      </p:sp>
      <p:sp>
        <p:nvSpPr>
          <p:cNvPr id="10544" name="Google Shape;10544;p15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545" name="Google Shape;10545;p15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546" name="Google Shape;10546;p156"/>
          <p:cNvGrpSpPr/>
          <p:nvPr/>
        </p:nvGrpSpPr>
        <p:grpSpPr>
          <a:xfrm>
            <a:off x="70903" y="4430499"/>
            <a:ext cx="11880468" cy="1188300"/>
            <a:chOff x="45776" y="3545009"/>
            <a:chExt cx="11880468" cy="1188300"/>
          </a:xfrm>
        </p:grpSpPr>
        <p:sp>
          <p:nvSpPr>
            <p:cNvPr id="10547" name="Google Shape;10547;p156"/>
            <p:cNvSpPr txBox="1"/>
            <p:nvPr/>
          </p:nvSpPr>
          <p:spPr>
            <a:xfrm>
              <a:off x="45776" y="39731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548" name="Google Shape;10548;p156"/>
            <p:cNvSpPr txBox="1"/>
            <p:nvPr/>
          </p:nvSpPr>
          <p:spPr>
            <a:xfrm>
              <a:off x="1555844" y="3545009"/>
              <a:ext cx="10370400" cy="1188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600">
                  <a:solidFill>
                    <a:schemeClr val="dk2"/>
                  </a:solidFill>
                  <a:highlight>
                    <a:srgbClr val="FFFFFF"/>
                  </a:highlight>
                </a:rPr>
                <a:t>II. Ao servidor docente ocupante de cargo de Diretor, Gerente, Chefe de Departamento será destinada uma carga horária de 40 (quarenta) horas semanais para o cumprimento de suas atribuições, sendo atribuída ao Departamento de Áreas Acadêmicas, juntamente com o Colegiado de Áreas, por avaliação de necessidade, a responsabilidade da distribuição de até 4 (quatro) aulas semanais</a:t>
              </a:r>
              <a:r>
                <a:rPr lang="pt-BR" sz="1100">
                  <a:solidFill>
                    <a:schemeClr val="dk2"/>
                  </a:solidFill>
                  <a:highlight>
                    <a:srgbClr val="FFFFFF"/>
                  </a:highlight>
                </a:rPr>
                <a:t>;</a:t>
              </a:r>
              <a:endParaRPr sz="1800">
                <a:solidFill>
                  <a:schemeClr val="dk1"/>
                </a:solidFill>
                <a:latin typeface="Calibri"/>
                <a:ea typeface="Calibri"/>
                <a:cs typeface="Calibri"/>
                <a:sym typeface="Calibri"/>
              </a:endParaRPr>
            </a:p>
          </p:txBody>
        </p:sp>
      </p:grpSp>
      <p:grpSp>
        <p:nvGrpSpPr>
          <p:cNvPr id="10549" name="Google Shape;10549;p156"/>
          <p:cNvGrpSpPr/>
          <p:nvPr/>
        </p:nvGrpSpPr>
        <p:grpSpPr>
          <a:xfrm>
            <a:off x="70903" y="5646513"/>
            <a:ext cx="11880603" cy="467175"/>
            <a:chOff x="45776" y="3973141"/>
            <a:chExt cx="11880603" cy="467175"/>
          </a:xfrm>
        </p:grpSpPr>
        <p:sp>
          <p:nvSpPr>
            <p:cNvPr id="10550" name="Google Shape;10550;p15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551" name="Google Shape;10551;p15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552" name="Google Shape;10552;p15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7" name="Shape 10557"/>
        <p:cNvGrpSpPr/>
        <p:nvPr/>
      </p:nvGrpSpPr>
      <p:grpSpPr>
        <a:xfrm>
          <a:off x="0" y="0"/>
          <a:ext cx="0" cy="0"/>
          <a:chOff x="0" y="0"/>
          <a:chExt cx="0" cy="0"/>
        </a:xfrm>
      </p:grpSpPr>
      <p:sp>
        <p:nvSpPr>
          <p:cNvPr id="10558" name="Google Shape;10558;p157"/>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559" name="Google Shape;10559;p15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560" name="Google Shape;10560;p15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561" name="Google Shape;10561;p15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562" name="Google Shape;10562;p157"/>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563" name="Google Shape;10563;p157"/>
          <p:cNvSpPr txBox="1"/>
          <p:nvPr/>
        </p:nvSpPr>
        <p:spPr>
          <a:xfrm>
            <a:off x="1551011" y="1944572"/>
            <a:ext cx="10400495" cy="1785104"/>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564" name="Google Shape;10564;p15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565" name="Google Shape;10565;p15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566" name="Google Shape;10566;p157"/>
          <p:cNvGrpSpPr/>
          <p:nvPr/>
        </p:nvGrpSpPr>
        <p:grpSpPr>
          <a:xfrm>
            <a:off x="70903" y="4430499"/>
            <a:ext cx="11880468" cy="1119900"/>
            <a:chOff x="45776" y="3545009"/>
            <a:chExt cx="11880468" cy="1119900"/>
          </a:xfrm>
        </p:grpSpPr>
        <p:sp>
          <p:nvSpPr>
            <p:cNvPr id="10567" name="Google Shape;10567;p15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568" name="Google Shape;10568;p157"/>
            <p:cNvSpPr txBox="1"/>
            <p:nvPr/>
          </p:nvSpPr>
          <p:spPr>
            <a:xfrm>
              <a:off x="1555844" y="3545009"/>
              <a:ext cx="10370400" cy="1119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500">
                  <a:solidFill>
                    <a:schemeClr val="dk2"/>
                  </a:solidFill>
                  <a:highlight>
                    <a:srgbClr val="FFFFFF"/>
                  </a:highlight>
                </a:rPr>
                <a:t>III. Ao servidor docente ocupante de cargo de </a:t>
              </a:r>
              <a:r>
                <a:rPr lang="pt-BR" sz="1500">
                  <a:solidFill>
                    <a:srgbClr val="0000FF"/>
                  </a:solidFill>
                  <a:highlight>
                    <a:srgbClr val="FFFFFF"/>
                  </a:highlight>
                </a:rPr>
                <a:t>Coordenador Acadêmico</a:t>
              </a:r>
              <a:r>
                <a:rPr lang="pt-BR" sz="1500">
                  <a:solidFill>
                    <a:schemeClr val="dk2"/>
                  </a:solidFill>
                  <a:highlight>
                    <a:srgbClr val="FFFFFF"/>
                  </a:highlight>
                </a:rPr>
                <a:t>, Coordenador de curso, </a:t>
              </a:r>
              <a:r>
                <a:rPr lang="pt-BR" sz="1500">
                  <a:solidFill>
                    <a:srgbClr val="0070C0"/>
                  </a:solidFill>
                  <a:highlight>
                    <a:srgbClr val="FFFFFF"/>
                  </a:highlight>
                </a:rPr>
                <a:t>Coordenador </a:t>
              </a:r>
              <a:r>
                <a:rPr lang="pt-BR" sz="1500">
                  <a:solidFill>
                    <a:schemeClr val="dk2"/>
                  </a:solidFill>
                  <a:highlight>
                    <a:srgbClr val="FFFFFF"/>
                  </a:highlight>
                </a:rPr>
                <a:t>de Área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a:t>
              </a:r>
              <a:endParaRPr sz="2200">
                <a:solidFill>
                  <a:schemeClr val="dk1"/>
                </a:solidFill>
                <a:latin typeface="Calibri"/>
                <a:ea typeface="Calibri"/>
                <a:cs typeface="Calibri"/>
                <a:sym typeface="Calibri"/>
              </a:endParaRPr>
            </a:p>
          </p:txBody>
        </p:sp>
      </p:grpSp>
      <p:grpSp>
        <p:nvGrpSpPr>
          <p:cNvPr id="10569" name="Google Shape;10569;p157"/>
          <p:cNvGrpSpPr/>
          <p:nvPr/>
        </p:nvGrpSpPr>
        <p:grpSpPr>
          <a:xfrm>
            <a:off x="70903" y="5646513"/>
            <a:ext cx="11880603" cy="467175"/>
            <a:chOff x="45776" y="3973141"/>
            <a:chExt cx="11880603" cy="467175"/>
          </a:xfrm>
        </p:grpSpPr>
        <p:sp>
          <p:nvSpPr>
            <p:cNvPr id="10570" name="Google Shape;10570;p15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571" name="Google Shape;10571;p157"/>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572" name="Google Shape;10572;p15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7" name="Shape 10577"/>
        <p:cNvGrpSpPr/>
        <p:nvPr/>
      </p:nvGrpSpPr>
      <p:grpSpPr>
        <a:xfrm>
          <a:off x="0" y="0"/>
          <a:ext cx="0" cy="0"/>
          <a:chOff x="0" y="0"/>
          <a:chExt cx="0" cy="0"/>
        </a:xfrm>
      </p:grpSpPr>
      <p:sp>
        <p:nvSpPr>
          <p:cNvPr id="10578" name="Google Shape;10578;g14cd349e792_0_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579" name="Google Shape;10579;g14cd349e792_0_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580" name="Google Shape;10580;g14cd349e792_0_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581" name="Google Shape;10581;g14cd349e792_0_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582" name="Google Shape;10582;g14cd349e792_0_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583" name="Google Shape;10583;g14cd349e792_0_2"/>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Ao servidor docente ocupante do cargo de Reitor, Diretor Executivo, Pró-Reitor e Diretor-Geral de Campus será destinada carga horária de 40 (quarenta) horas 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a:p>
        </p:txBody>
      </p:sp>
      <p:sp>
        <p:nvSpPr>
          <p:cNvPr id="10584" name="Google Shape;10584;g14cd349e792_0_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585" name="Google Shape;10585;g14cd349e792_0_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0586" name="Google Shape;10586;g14cd349e792_0_2"/>
          <p:cNvGrpSpPr/>
          <p:nvPr/>
        </p:nvGrpSpPr>
        <p:grpSpPr>
          <a:xfrm>
            <a:off x="70903" y="4430499"/>
            <a:ext cx="11880468" cy="895232"/>
            <a:chOff x="45776" y="3545009"/>
            <a:chExt cx="11880468" cy="895232"/>
          </a:xfrm>
        </p:grpSpPr>
        <p:sp>
          <p:nvSpPr>
            <p:cNvPr id="10587" name="Google Shape;10587;g14cd349e792_0_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588" name="Google Shape;10588;g14cd349e792_0_2"/>
            <p:cNvSpPr txBox="1"/>
            <p:nvPr/>
          </p:nvSpPr>
          <p:spPr>
            <a:xfrm>
              <a:off x="1555844" y="3545009"/>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 Ao servidor docente ocupante do cargo de Reitor, Diretor Executivo, Pró-Reitor e Diretor-Geral de Câmpus </a:t>
              </a:r>
              <a:r>
                <a:rPr lang="pt-BR" sz="1100">
                  <a:solidFill>
                    <a:srgbClr val="0000FF"/>
                  </a:solidFill>
                  <a:highlight>
                    <a:srgbClr val="FFFFFF"/>
                  </a:highlight>
                </a:rPr>
                <a:t>será destinada 100 (cem) pontos</a:t>
              </a:r>
              <a:r>
                <a:rPr lang="pt-BR" sz="1100">
                  <a:solidFill>
                    <a:srgbClr val="0070C0"/>
                  </a:solidFill>
                  <a:highlight>
                    <a:srgbClr val="FFFFFF"/>
                  </a:highlight>
                </a:rPr>
                <a:t> </a:t>
              </a:r>
              <a:r>
                <a:rPr lang="pt-BR" sz="1100">
                  <a:solidFill>
                    <a:schemeClr val="dk2"/>
                  </a:solidFill>
                  <a:highlight>
                    <a:srgbClr val="FFFFFF"/>
                  </a:highlight>
                </a:rPr>
                <a:t>para o cumprimento de suas atribuições, sendo facultada ao Departamento de Áreas Acadêmicas juntamente, com o Colegiado de Áreas, por avaliação de necessidade, a distribuição de, no máximo e, preferencialmente, 4 (quatro) aulas semanais, desde que não haja a contratação de professor substituto para a vaga do ocupante desses cargos; </a:t>
              </a:r>
              <a:endParaRPr sz="1800">
                <a:solidFill>
                  <a:schemeClr val="dk1"/>
                </a:solidFill>
                <a:latin typeface="Calibri"/>
                <a:ea typeface="Calibri"/>
                <a:cs typeface="Calibri"/>
                <a:sym typeface="Calibri"/>
              </a:endParaRPr>
            </a:p>
          </p:txBody>
        </p:sp>
      </p:grpSp>
      <p:grpSp>
        <p:nvGrpSpPr>
          <p:cNvPr id="10589" name="Google Shape;10589;g14cd349e792_0_2"/>
          <p:cNvGrpSpPr/>
          <p:nvPr/>
        </p:nvGrpSpPr>
        <p:grpSpPr>
          <a:xfrm>
            <a:off x="70903" y="5646513"/>
            <a:ext cx="11880468" cy="467100"/>
            <a:chOff x="45776" y="3973141"/>
            <a:chExt cx="11880468" cy="467100"/>
          </a:xfrm>
        </p:grpSpPr>
        <p:sp>
          <p:nvSpPr>
            <p:cNvPr id="10590" name="Google Shape;10590;g14cd349e792_0_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591" name="Google Shape;10591;g14cd349e792_0_2"/>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6" name="Shape 10596"/>
        <p:cNvGrpSpPr/>
        <p:nvPr/>
      </p:nvGrpSpPr>
      <p:grpSpPr>
        <a:xfrm>
          <a:off x="0" y="0"/>
          <a:ext cx="0" cy="0"/>
          <a:chOff x="0" y="0"/>
          <a:chExt cx="0" cy="0"/>
        </a:xfrm>
      </p:grpSpPr>
      <p:sp>
        <p:nvSpPr>
          <p:cNvPr id="10597" name="Google Shape;10597;g14cd349e792_0_2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598" name="Google Shape;10598;g14cd349e792_0_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599" name="Google Shape;10599;g14cd349e792_0_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600" name="Google Shape;10600;g14cd349e792_0_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601" name="Google Shape;10601;g14cd349e792_0_2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602" name="Google Shape;10602;g14cd349e792_0_20"/>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Areas Acadêmicas, juntamente com o Colegiado de Áreas, por avaliação de necessidade, a responsabilidade da distribuição de 4 (quatro) a 8 (oito) aulas semanais;</a:t>
            </a:r>
            <a:endParaRPr/>
          </a:p>
        </p:txBody>
      </p:sp>
      <p:sp>
        <p:nvSpPr>
          <p:cNvPr id="10603" name="Google Shape;10603;g14cd349e792_0_2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604" name="Google Shape;10604;g14cd349e792_0_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605" name="Google Shape;10605;g14cd349e792_0_20"/>
          <p:cNvGrpSpPr/>
          <p:nvPr/>
        </p:nvGrpSpPr>
        <p:grpSpPr>
          <a:xfrm>
            <a:off x="70903" y="4430499"/>
            <a:ext cx="11880468" cy="895232"/>
            <a:chOff x="45776" y="3545009"/>
            <a:chExt cx="11880468" cy="895232"/>
          </a:xfrm>
        </p:grpSpPr>
        <p:sp>
          <p:nvSpPr>
            <p:cNvPr id="10606" name="Google Shape;10606;g14cd349e792_0_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607" name="Google Shape;10607;g14cd349e792_0_20"/>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 Ao servidor docente ocupante de cargo de Diretor, Gerente, Chefe de Departamento, Coordenador Acadêmico e Coordenador Administrativo será destinada </a:t>
              </a:r>
              <a:r>
                <a:rPr lang="pt-BR" sz="1100">
                  <a:solidFill>
                    <a:srgbClr val="0000FF"/>
                  </a:solidFill>
                  <a:highlight>
                    <a:srgbClr val="FFFFFF"/>
                  </a:highlight>
                </a:rPr>
                <a:t>100 (cem) pontos</a:t>
              </a:r>
              <a:r>
                <a:rPr lang="pt-BR" sz="1100">
                  <a:solidFill>
                    <a:srgbClr val="0070C0"/>
                  </a:solidFill>
                  <a:highlight>
                    <a:srgbClr val="FFFFFF"/>
                  </a:highlight>
                </a:rPr>
                <a:t> </a:t>
              </a:r>
              <a:r>
                <a:rPr lang="pt-BR" sz="1100">
                  <a:solidFill>
                    <a:schemeClr val="dk2"/>
                  </a:solidFill>
                  <a:highlight>
                    <a:srgbClr val="FFFFFF"/>
                  </a:highlight>
                </a:rPr>
                <a:t>para o cumprimento de suas atribuições, sendo atribuída ao Departamento de Áreas Acadêmicas, juntamente com o Colegiado de Áreas, por avaliação de necessidade, a responsabilidade da distribuição de 4 (quatro) a 8 (oito) aulas semanais; </a:t>
              </a:r>
              <a:endParaRPr sz="1800">
                <a:solidFill>
                  <a:schemeClr val="dk1"/>
                </a:solidFill>
                <a:latin typeface="Calibri"/>
                <a:ea typeface="Calibri"/>
                <a:cs typeface="Calibri"/>
                <a:sym typeface="Calibri"/>
              </a:endParaRPr>
            </a:p>
          </p:txBody>
        </p:sp>
      </p:grpSp>
      <p:grpSp>
        <p:nvGrpSpPr>
          <p:cNvPr id="10608" name="Google Shape;10608;g14cd349e792_0_20"/>
          <p:cNvGrpSpPr/>
          <p:nvPr/>
        </p:nvGrpSpPr>
        <p:grpSpPr>
          <a:xfrm>
            <a:off x="70903" y="5646513"/>
            <a:ext cx="11880468" cy="467100"/>
            <a:chOff x="45776" y="3973141"/>
            <a:chExt cx="11880468" cy="467100"/>
          </a:xfrm>
        </p:grpSpPr>
        <p:sp>
          <p:nvSpPr>
            <p:cNvPr id="10609" name="Google Shape;10609;g14cd349e792_0_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610" name="Google Shape;10610;g14cd349e792_0_20"/>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
        <p:nvSpPr>
          <p:cNvPr id="10611" name="Google Shape;10611;g14cd349e792_0_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6" name="Shape 10616"/>
        <p:cNvGrpSpPr/>
        <p:nvPr/>
      </p:nvGrpSpPr>
      <p:grpSpPr>
        <a:xfrm>
          <a:off x="0" y="0"/>
          <a:ext cx="0" cy="0"/>
          <a:chOff x="0" y="0"/>
          <a:chExt cx="0" cy="0"/>
        </a:xfrm>
      </p:grpSpPr>
      <p:sp>
        <p:nvSpPr>
          <p:cNvPr id="10617" name="Google Shape;10617;g14cd349e792_0_3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618" name="Google Shape;10618;g14cd349e792_0_3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619" name="Google Shape;10619;g14cd349e792_0_3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620" name="Google Shape;10620;g14cd349e792_0_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621" name="Google Shape;10621;g14cd349e792_0_3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622" name="Google Shape;10622;g14cd349e792_0_39"/>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623" name="Google Shape;10623;g14cd349e792_0_3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624" name="Google Shape;10624;g14cd349e792_0_3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625" name="Google Shape;10625;g14cd349e792_0_39"/>
          <p:cNvGrpSpPr/>
          <p:nvPr/>
        </p:nvGrpSpPr>
        <p:grpSpPr>
          <a:xfrm>
            <a:off x="70903" y="4430499"/>
            <a:ext cx="11880468" cy="895232"/>
            <a:chOff x="45776" y="3545009"/>
            <a:chExt cx="11880468" cy="895232"/>
          </a:xfrm>
        </p:grpSpPr>
        <p:sp>
          <p:nvSpPr>
            <p:cNvPr id="10626" name="Google Shape;10626;g14cd349e792_0_3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627" name="Google Shape;10627;g14cd349e792_0_39"/>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III. Ao servidor docente ocupante de cargo de Coordenador de curso, áreas e de Educação a Distância (EaD), designado por portaria, será </a:t>
              </a:r>
              <a:r>
                <a:rPr lang="pt-BR" sz="1100">
                  <a:solidFill>
                    <a:srgbClr val="0000FF"/>
                  </a:solidFill>
                  <a:highlight>
                    <a:srgbClr val="FFFFFF"/>
                  </a:highlight>
                </a:rPr>
                <a:t>destinada 75 (setenta e cinco) pontos</a:t>
              </a:r>
              <a:r>
                <a:rPr lang="pt-BR" sz="1100">
                  <a:solidFill>
                    <a:srgbClr val="0070C0"/>
                  </a:solidFill>
                  <a:highlight>
                    <a:srgbClr val="FFFFFF"/>
                  </a:highlight>
                </a:rPr>
                <a:t> </a:t>
              </a:r>
              <a:r>
                <a:rPr lang="pt-BR" sz="1100">
                  <a:solidFill>
                    <a:schemeClr val="dk2"/>
                  </a:solidFill>
                  <a:highlight>
                    <a:srgbClr val="FFFFFF"/>
                  </a:highlight>
                </a:rPr>
                <a:t>para o cumprimento de suas atribuições, sendo atribuída ao Departamento de Áreas Acadêmicas, juntamente com o Colegiado de Áreas, por avaliação de necessidade, a responsabilidade da distribuição de 4 (quatro) a 8 (oito) aulas semanais.</a:t>
              </a:r>
              <a:endParaRPr sz="1800">
                <a:solidFill>
                  <a:schemeClr val="dk1"/>
                </a:solidFill>
                <a:latin typeface="Calibri"/>
                <a:ea typeface="Calibri"/>
                <a:cs typeface="Calibri"/>
                <a:sym typeface="Calibri"/>
              </a:endParaRPr>
            </a:p>
          </p:txBody>
        </p:sp>
      </p:grpSp>
      <p:grpSp>
        <p:nvGrpSpPr>
          <p:cNvPr id="10628" name="Google Shape;10628;g14cd349e792_0_39"/>
          <p:cNvGrpSpPr/>
          <p:nvPr/>
        </p:nvGrpSpPr>
        <p:grpSpPr>
          <a:xfrm>
            <a:off x="70903" y="5646513"/>
            <a:ext cx="11880468" cy="467100"/>
            <a:chOff x="45776" y="3973141"/>
            <a:chExt cx="11880468" cy="467100"/>
          </a:xfrm>
        </p:grpSpPr>
        <p:sp>
          <p:nvSpPr>
            <p:cNvPr id="10629" name="Google Shape;10629;g14cd349e792_0_3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630" name="Google Shape;10630;g14cd349e792_0_39"/>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Alteração do fator de ponderação, com a mudança da pontuação atual (de 40 para 100 pontos).</a:t>
              </a:r>
              <a:endParaRPr sz="1800">
                <a:solidFill>
                  <a:schemeClr val="dk1"/>
                </a:solidFill>
                <a:latin typeface="Calibri"/>
                <a:ea typeface="Calibri"/>
                <a:cs typeface="Calibri"/>
                <a:sym typeface="Calibri"/>
              </a:endParaRPr>
            </a:p>
          </p:txBody>
        </p:sp>
      </p:grpSp>
      <p:sp>
        <p:nvSpPr>
          <p:cNvPr id="10631" name="Google Shape;10631;g14cd349e792_0_3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6" name="Shape 10636"/>
        <p:cNvGrpSpPr/>
        <p:nvPr/>
      </p:nvGrpSpPr>
      <p:grpSpPr>
        <a:xfrm>
          <a:off x="0" y="0"/>
          <a:ext cx="0" cy="0"/>
          <a:chOff x="0" y="0"/>
          <a:chExt cx="0" cy="0"/>
        </a:xfrm>
      </p:grpSpPr>
      <p:sp>
        <p:nvSpPr>
          <p:cNvPr id="10637" name="Google Shape;10637;g14cd349e792_0_6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638" name="Google Shape;10638;g14cd349e792_0_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639" name="Google Shape;10639;g14cd349e792_0_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640" name="Google Shape;10640;g14cd349e792_0_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641" name="Google Shape;10641;g14cd349e792_0_6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642" name="Google Shape;10642;g14cd349e792_0_60"/>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Ao servidor docente ocupante do cargo de Reitor, Diretor Executivo, Pró-Reitor e Diretor-Geral de Campus será destinada carga horária de 40 (quarenta) horas 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a:p>
        </p:txBody>
      </p:sp>
      <p:sp>
        <p:nvSpPr>
          <p:cNvPr id="10643" name="Google Shape;10643;g14cd349e792_0_6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644" name="Google Shape;10644;g14cd349e792_0_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0645" name="Google Shape;10645;g14cd349e792_0_60"/>
          <p:cNvGrpSpPr/>
          <p:nvPr/>
        </p:nvGrpSpPr>
        <p:grpSpPr>
          <a:xfrm>
            <a:off x="70903" y="4430499"/>
            <a:ext cx="11880468" cy="895232"/>
            <a:chOff x="45776" y="3545009"/>
            <a:chExt cx="11880468" cy="895232"/>
          </a:xfrm>
        </p:grpSpPr>
        <p:sp>
          <p:nvSpPr>
            <p:cNvPr id="10646" name="Google Shape;10646;g14cd349e792_0_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647" name="Google Shape;10647;g14cd349e792_0_60"/>
            <p:cNvSpPr txBox="1"/>
            <p:nvPr/>
          </p:nvSpPr>
          <p:spPr>
            <a:xfrm>
              <a:off x="1555844" y="3545009"/>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 Ao servidor docente ocupante do cargo de Reitor, Diretor Executivo, Pró-Reitor e Diretor-Geral de Campus será computada a carga horária de 40 (quarenta) horas semanais para o cumprimento de suas atribuições, sendo facultada ao Departamento de Áreas Acadêmicas juntamente, com o Colegiado de Áreas, por avaliação de necessidade, a distribuição de, no máximo,</a:t>
              </a:r>
              <a:r>
                <a:rPr lang="pt-BR" sz="1100">
                  <a:solidFill>
                    <a:srgbClr val="0000FF"/>
                  </a:solidFill>
                  <a:highlight>
                    <a:srgbClr val="FFFFFF"/>
                  </a:highlight>
                </a:rPr>
                <a:t> 3 (três) horas semanais de regência, desde que não haja a contratação de professor substituto para a vaga do ocupante desses cargos. A carga horária atribuída será descontada da jornada de trabalho</a:t>
              </a:r>
              <a:r>
                <a:rPr lang="pt-BR" sz="1100">
                  <a:solidFill>
                    <a:srgbClr val="0070C0"/>
                  </a:solidFill>
                  <a:highlight>
                    <a:srgbClr val="FFFFFF"/>
                  </a:highlight>
                </a:rPr>
                <a:t>; </a:t>
              </a:r>
              <a:endParaRPr sz="1800">
                <a:solidFill>
                  <a:schemeClr val="dk1"/>
                </a:solidFill>
                <a:latin typeface="Calibri"/>
                <a:ea typeface="Calibri"/>
                <a:cs typeface="Calibri"/>
                <a:sym typeface="Calibri"/>
              </a:endParaRPr>
            </a:p>
          </p:txBody>
        </p:sp>
      </p:grpSp>
      <p:grpSp>
        <p:nvGrpSpPr>
          <p:cNvPr id="10648" name="Google Shape;10648;g14cd349e792_0_60"/>
          <p:cNvGrpSpPr/>
          <p:nvPr/>
        </p:nvGrpSpPr>
        <p:grpSpPr>
          <a:xfrm>
            <a:off x="70903" y="5646513"/>
            <a:ext cx="11880468" cy="467100"/>
            <a:chOff x="45776" y="3973141"/>
            <a:chExt cx="11880468" cy="467100"/>
          </a:xfrm>
        </p:grpSpPr>
        <p:sp>
          <p:nvSpPr>
            <p:cNvPr id="10649" name="Google Shape;10649;g14cd349e792_0_6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650" name="Google Shape;10650;g14cd349e792_0_60"/>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Alterações aprovadas pelo colegiado do Câmpus Anápolis.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5" name="Shape 10655"/>
        <p:cNvGrpSpPr/>
        <p:nvPr/>
      </p:nvGrpSpPr>
      <p:grpSpPr>
        <a:xfrm>
          <a:off x="0" y="0"/>
          <a:ext cx="0" cy="0"/>
          <a:chOff x="0" y="0"/>
          <a:chExt cx="0" cy="0"/>
        </a:xfrm>
      </p:grpSpPr>
      <p:sp>
        <p:nvSpPr>
          <p:cNvPr id="10656" name="Google Shape;10656;g14cd349e792_0_7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657" name="Google Shape;10657;g14cd349e792_0_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658" name="Google Shape;10658;g14cd349e792_0_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659" name="Google Shape;10659;g14cd349e792_0_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660" name="Google Shape;10660;g14cd349e792_0_7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661" name="Google Shape;10661;g14cd349e792_0_78"/>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Areas Acadêmicas, juntamente com o Colegiado de Áreas, por avaliação de necessidade, a responsabilidade da distribuição de 4 (quatro) a 8 (oito) aulas semanais;</a:t>
            </a:r>
            <a:endParaRPr/>
          </a:p>
        </p:txBody>
      </p:sp>
      <p:sp>
        <p:nvSpPr>
          <p:cNvPr id="10662" name="Google Shape;10662;g14cd349e792_0_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663" name="Google Shape;10663;g14cd349e792_0_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664" name="Google Shape;10664;g14cd349e792_0_78"/>
          <p:cNvGrpSpPr/>
          <p:nvPr/>
        </p:nvGrpSpPr>
        <p:grpSpPr>
          <a:xfrm>
            <a:off x="70903" y="4430499"/>
            <a:ext cx="11880468" cy="895232"/>
            <a:chOff x="45776" y="3545009"/>
            <a:chExt cx="11880468" cy="895232"/>
          </a:xfrm>
        </p:grpSpPr>
        <p:sp>
          <p:nvSpPr>
            <p:cNvPr id="10665" name="Google Shape;10665;g14cd349e792_0_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666" name="Google Shape;10666;g14cd349e792_0_78"/>
            <p:cNvSpPr txBox="1"/>
            <p:nvPr/>
          </p:nvSpPr>
          <p:spPr>
            <a:xfrm>
              <a:off x="1555844" y="3545009"/>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Áreas Acadêmicas, juntamente com o Colegiado de Áreas, por avaliação de necessidade, a responsabilidade da </a:t>
              </a:r>
              <a:r>
                <a:rPr lang="pt-BR" sz="1100">
                  <a:solidFill>
                    <a:srgbClr val="0000FF"/>
                  </a:solidFill>
                  <a:highlight>
                    <a:srgbClr val="FFFFFF"/>
                  </a:highlight>
                </a:rPr>
                <a:t>distribuição de 3 (três) a 6 (seis) horas de regência semanais, que serão descontadas da jornada de trabalho;</a:t>
              </a:r>
              <a:endParaRPr sz="1800">
                <a:solidFill>
                  <a:schemeClr val="dk1"/>
                </a:solidFill>
                <a:latin typeface="Calibri"/>
                <a:ea typeface="Calibri"/>
                <a:cs typeface="Calibri"/>
                <a:sym typeface="Calibri"/>
              </a:endParaRPr>
            </a:p>
          </p:txBody>
        </p:sp>
      </p:grpSp>
      <p:grpSp>
        <p:nvGrpSpPr>
          <p:cNvPr id="10667" name="Google Shape;10667;g14cd349e792_0_78"/>
          <p:cNvGrpSpPr/>
          <p:nvPr/>
        </p:nvGrpSpPr>
        <p:grpSpPr>
          <a:xfrm>
            <a:off x="70903" y="5646513"/>
            <a:ext cx="11880468" cy="467100"/>
            <a:chOff x="45776" y="3973141"/>
            <a:chExt cx="11880468" cy="467100"/>
          </a:xfrm>
        </p:grpSpPr>
        <p:sp>
          <p:nvSpPr>
            <p:cNvPr id="10668" name="Google Shape;10668;g14cd349e792_0_7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669" name="Google Shape;10669;g14cd349e792_0_78"/>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Alterações aprovadas pelo colegiado do Câmpus Anápolis.</a:t>
              </a:r>
              <a:endParaRPr sz="1800">
                <a:solidFill>
                  <a:schemeClr val="dk1"/>
                </a:solidFill>
                <a:latin typeface="Calibri"/>
                <a:ea typeface="Calibri"/>
                <a:cs typeface="Calibri"/>
                <a:sym typeface="Calibri"/>
              </a:endParaRPr>
            </a:p>
          </p:txBody>
        </p:sp>
      </p:grpSp>
      <p:sp>
        <p:nvSpPr>
          <p:cNvPr id="10670" name="Google Shape;10670;g14cd349e792_0_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g1e0f3c47b18_0_35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111" name="Google Shape;1111;g1e0f3c47b18_0_35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12" name="Google Shape;1112;g1e0f3c47b18_0_35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13" name="Google Shape;1113;g1e0f3c47b18_0_35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14" name="Google Shape;1114;g1e0f3c47b18_0_356"/>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15" name="Google Shape;1115;g1e0f3c47b18_0_356"/>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acadêmicas, próprias do servidor docente: </a:t>
            </a:r>
            <a:endParaRPr b="0" i="0" sz="2000" u="none" strike="noStrike">
              <a:solidFill>
                <a:schemeClr val="dk1"/>
              </a:solidFill>
              <a:latin typeface="Calibri"/>
              <a:ea typeface="Calibri"/>
              <a:cs typeface="Calibri"/>
              <a:sym typeface="Calibri"/>
            </a:endParaRPr>
          </a:p>
          <a:p>
            <a:pPr indent="408432" lvl="0" marL="121907" marR="0" rtl="0" algn="l">
              <a:spcBef>
                <a:spcPts val="0"/>
              </a:spcBef>
              <a:spcAft>
                <a:spcPts val="0"/>
              </a:spcAft>
              <a:buNone/>
            </a:pPr>
            <a:r>
              <a:rPr b="0" i="0" lang="pt-BR" sz="2000" u="none" strike="noStrike">
                <a:solidFill>
                  <a:schemeClr val="dk1"/>
                </a:solidFill>
                <a:latin typeface="Calibri"/>
                <a:ea typeface="Calibri"/>
                <a:cs typeface="Calibri"/>
                <a:sym typeface="Calibri"/>
              </a:rPr>
              <a:t>I. atividades</a:t>
            </a:r>
            <a:r>
              <a:rPr lang="pt-BR"/>
              <a:t> </a:t>
            </a:r>
            <a:r>
              <a:rPr b="0" i="0" lang="pt-BR" sz="20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800">
              <a:solidFill>
                <a:schemeClr val="dk1"/>
              </a:solidFill>
              <a:latin typeface="Calibri"/>
              <a:ea typeface="Calibri"/>
              <a:cs typeface="Calibri"/>
              <a:sym typeface="Calibri"/>
            </a:endParaRPr>
          </a:p>
        </p:txBody>
      </p:sp>
      <p:sp>
        <p:nvSpPr>
          <p:cNvPr id="1116" name="Google Shape;1116;g1e0f3c47b18_0_35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17" name="Google Shape;1117;g1e0f3c47b18_0_35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1118" name="Google Shape;1118;g1e0f3c47b18_0_356"/>
          <p:cNvGrpSpPr/>
          <p:nvPr/>
        </p:nvGrpSpPr>
        <p:grpSpPr>
          <a:xfrm>
            <a:off x="70903" y="3455675"/>
            <a:ext cx="11880468" cy="1631700"/>
            <a:chOff x="45776" y="3075159"/>
            <a:chExt cx="11880468" cy="1631700"/>
          </a:xfrm>
        </p:grpSpPr>
        <p:sp>
          <p:nvSpPr>
            <p:cNvPr id="1119" name="Google Shape;1119;g1e0f3c47b18_0_356"/>
            <p:cNvSpPr txBox="1"/>
            <p:nvPr/>
          </p:nvSpPr>
          <p:spPr>
            <a:xfrm>
              <a:off x="45776" y="3503379"/>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20" name="Google Shape;1120;g1e0f3c47b18_0_356"/>
            <p:cNvSpPr txBox="1"/>
            <p:nvPr/>
          </p:nvSpPr>
          <p:spPr>
            <a:xfrm>
              <a:off x="1555844" y="3075159"/>
              <a:ext cx="10370400" cy="1631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Clr>
                  <a:schemeClr val="dk2"/>
                </a:buClr>
                <a:buFont typeface="Arial"/>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acadêmicas, próprias do servidor docente: </a:t>
              </a:r>
              <a:endParaRPr sz="2000">
                <a:solidFill>
                  <a:schemeClr val="dk1"/>
                </a:solidFill>
                <a:latin typeface="Calibri"/>
                <a:ea typeface="Calibri"/>
                <a:cs typeface="Calibri"/>
                <a:sym typeface="Calibri"/>
              </a:endParaRPr>
            </a:p>
            <a:p>
              <a:pPr indent="408432" lvl="0" marL="121907" rtl="0" algn="l">
                <a:spcBef>
                  <a:spcPts val="0"/>
                </a:spcBef>
                <a:spcAft>
                  <a:spcPts val="0"/>
                </a:spcAft>
                <a:buNone/>
              </a:pPr>
              <a:r>
                <a:rPr lang="pt-BR" sz="2000">
                  <a:solidFill>
                    <a:schemeClr val="dk1"/>
                  </a:solidFill>
                  <a:latin typeface="Calibri"/>
                  <a:ea typeface="Calibri"/>
                  <a:cs typeface="Calibri"/>
                  <a:sym typeface="Calibri"/>
                </a:rPr>
                <a:t>I. atividades</a:t>
              </a:r>
              <a:r>
                <a:rPr lang="pt-BR">
                  <a:solidFill>
                    <a:schemeClr val="dk2"/>
                  </a:solidFill>
                </a:rPr>
                <a:t> </a:t>
              </a:r>
              <a:r>
                <a:rPr lang="pt-BR" sz="2000">
                  <a:solidFill>
                    <a:schemeClr val="dk1"/>
                  </a:solidFill>
                  <a:latin typeface="Calibri"/>
                  <a:ea typeface="Calibri"/>
                  <a:cs typeface="Calibri"/>
                  <a:sym typeface="Calibri"/>
                </a:rPr>
                <a:t>de ensino; II. atividades de pesquisa; III. atividades de extensão; IV. produção acadêmica e cultural; V. qualificação; </a:t>
              </a:r>
              <a:r>
                <a:rPr lang="pt-BR" sz="2000">
                  <a:solidFill>
                    <a:srgbClr val="0000FF"/>
                  </a:solidFill>
                  <a:latin typeface="Calibri"/>
                  <a:ea typeface="Calibri"/>
                  <a:cs typeface="Calibri"/>
                  <a:sym typeface="Calibri"/>
                </a:rPr>
                <a:t>VI. atividades de representação VII. atividades de gestão.</a:t>
              </a:r>
              <a:endParaRPr sz="2000">
                <a:solidFill>
                  <a:srgbClr val="0000FF"/>
                </a:solidFill>
                <a:latin typeface="Calibri"/>
                <a:ea typeface="Calibri"/>
                <a:cs typeface="Calibri"/>
                <a:sym typeface="Calibri"/>
              </a:endParaRPr>
            </a:p>
            <a:p>
              <a:pPr indent="408432" lvl="0" marL="121907" rtl="0" algn="l">
                <a:spcBef>
                  <a:spcPts val="0"/>
                </a:spcBef>
                <a:spcAft>
                  <a:spcPts val="0"/>
                </a:spcAft>
                <a:buClr>
                  <a:schemeClr val="dk2"/>
                </a:buClr>
                <a:buSzPts val="1100"/>
                <a:buFont typeface="Arial"/>
                <a:buNone/>
              </a:pPr>
              <a:r>
                <a:t/>
              </a:r>
              <a:endParaRPr sz="2000">
                <a:solidFill>
                  <a:srgbClr val="0000FF"/>
                </a:solidFill>
                <a:latin typeface="Calibri"/>
                <a:ea typeface="Calibri"/>
                <a:cs typeface="Calibri"/>
                <a:sym typeface="Calibri"/>
              </a:endParaRPr>
            </a:p>
            <a:p>
              <a:pPr indent="408432" lvl="0" marL="121907" rtl="0" algn="l">
                <a:spcBef>
                  <a:spcPts val="0"/>
                </a:spcBef>
                <a:spcAft>
                  <a:spcPts val="0"/>
                </a:spcAft>
                <a:buNone/>
              </a:pPr>
              <a:r>
                <a:t/>
              </a:r>
              <a:endParaRPr sz="2000">
                <a:solidFill>
                  <a:schemeClr val="dk1"/>
                </a:solidFill>
                <a:latin typeface="Calibri"/>
                <a:ea typeface="Calibri"/>
                <a:cs typeface="Calibri"/>
                <a:sym typeface="Calibri"/>
              </a:endParaRPr>
            </a:p>
          </p:txBody>
        </p:sp>
      </p:grpSp>
      <p:grpSp>
        <p:nvGrpSpPr>
          <p:cNvPr id="1121" name="Google Shape;1121;g1e0f3c47b18_0_356"/>
          <p:cNvGrpSpPr/>
          <p:nvPr/>
        </p:nvGrpSpPr>
        <p:grpSpPr>
          <a:xfrm>
            <a:off x="70903" y="5194913"/>
            <a:ext cx="11880593" cy="467100"/>
            <a:chOff x="45776" y="3521541"/>
            <a:chExt cx="11880593" cy="467100"/>
          </a:xfrm>
        </p:grpSpPr>
        <p:sp>
          <p:nvSpPr>
            <p:cNvPr id="1122" name="Google Shape;1122;g1e0f3c47b18_0_356"/>
            <p:cNvSpPr txBox="1"/>
            <p:nvPr/>
          </p:nvSpPr>
          <p:spPr>
            <a:xfrm>
              <a:off x="45776" y="3521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23" name="Google Shape;1123;g1e0f3c47b18_0_356"/>
            <p:cNvSpPr txBox="1"/>
            <p:nvPr/>
          </p:nvSpPr>
          <p:spPr>
            <a:xfrm>
              <a:off x="1555969" y="35704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Separar inciso de gestão e representação por serem atividades de natureza diferente.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5" name="Shape 10675"/>
        <p:cNvGrpSpPr/>
        <p:nvPr/>
      </p:nvGrpSpPr>
      <p:grpSpPr>
        <a:xfrm>
          <a:off x="0" y="0"/>
          <a:ext cx="0" cy="0"/>
          <a:chOff x="0" y="0"/>
          <a:chExt cx="0" cy="0"/>
        </a:xfrm>
      </p:grpSpPr>
      <p:sp>
        <p:nvSpPr>
          <p:cNvPr id="10676" name="Google Shape;10676;g14cd349e792_0_97"/>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677" name="Google Shape;10677;g14cd349e792_0_9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678" name="Google Shape;10678;g14cd349e792_0_9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679" name="Google Shape;10679;g14cd349e792_0_9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680" name="Google Shape;10680;g14cd349e792_0_9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681" name="Google Shape;10681;g14cd349e792_0_97"/>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682" name="Google Shape;10682;g14cd349e792_0_9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683" name="Google Shape;10683;g14cd349e792_0_9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684" name="Google Shape;10684;g14cd349e792_0_97"/>
          <p:cNvGrpSpPr/>
          <p:nvPr/>
        </p:nvGrpSpPr>
        <p:grpSpPr>
          <a:xfrm>
            <a:off x="70903" y="4430499"/>
            <a:ext cx="11880468" cy="895232"/>
            <a:chOff x="45776" y="3545009"/>
            <a:chExt cx="11880468" cy="895232"/>
          </a:xfrm>
        </p:grpSpPr>
        <p:sp>
          <p:nvSpPr>
            <p:cNvPr id="10685" name="Google Shape;10685;g14cd349e792_0_9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686" name="Google Shape;10686;g14cd349e792_0_97"/>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III. Ao servidor docente ocupante de cargo de Coordenador de curso e áreas</a:t>
              </a:r>
              <a:r>
                <a:rPr lang="pt-BR" sz="1100">
                  <a:solidFill>
                    <a:srgbClr val="0000FF"/>
                  </a:solidFill>
                  <a:highlight>
                    <a:srgbClr val="FFFFFF"/>
                  </a:highlight>
                </a:rPr>
                <a:t> e NAPNE</a:t>
              </a:r>
              <a:r>
                <a:rPr lang="pt-BR" sz="1100">
                  <a:solidFill>
                    <a:schemeClr val="dk2"/>
                  </a:solidFill>
                  <a:highlight>
                    <a:srgbClr val="FFFFFF"/>
                  </a:highlight>
                </a:rPr>
                <a:t>, designado por portaria, será destinada uma carga horária de 30 (trinta) horas para o cumprimento de suas atribuições, sendo atribuída ao Departamento de Áreas Acadêmicas, juntamente com o Colegiado de Áreas, por avaliação de necessidade, a responsabilidade da distribuição </a:t>
              </a:r>
              <a:r>
                <a:rPr lang="pt-BR" sz="1100">
                  <a:solidFill>
                    <a:srgbClr val="0000FF"/>
                  </a:solidFill>
                  <a:highlight>
                    <a:srgbClr val="FFFFFF"/>
                  </a:highlight>
                </a:rPr>
                <a:t>de 3 (três) a 6 (seis) horas de regência semanais, que serão descontadas da jornada de trabalho.</a:t>
              </a:r>
              <a:endParaRPr sz="1800">
                <a:solidFill>
                  <a:schemeClr val="dk1"/>
                </a:solidFill>
                <a:latin typeface="Calibri"/>
                <a:ea typeface="Calibri"/>
                <a:cs typeface="Calibri"/>
                <a:sym typeface="Calibri"/>
              </a:endParaRPr>
            </a:p>
          </p:txBody>
        </p:sp>
      </p:grpSp>
      <p:grpSp>
        <p:nvGrpSpPr>
          <p:cNvPr id="10687" name="Google Shape;10687;g14cd349e792_0_97"/>
          <p:cNvGrpSpPr/>
          <p:nvPr/>
        </p:nvGrpSpPr>
        <p:grpSpPr>
          <a:xfrm>
            <a:off x="70903" y="5646513"/>
            <a:ext cx="11880468" cy="467100"/>
            <a:chOff x="45776" y="3973141"/>
            <a:chExt cx="11880468" cy="467100"/>
          </a:xfrm>
        </p:grpSpPr>
        <p:sp>
          <p:nvSpPr>
            <p:cNvPr id="10688" name="Google Shape;10688;g14cd349e792_0_9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689" name="Google Shape;10689;g14cd349e792_0_97"/>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Alterações aprovadas pelo colegiado do Câmpus Anápolis.</a:t>
              </a:r>
              <a:endParaRPr sz="1800">
                <a:solidFill>
                  <a:schemeClr val="dk1"/>
                </a:solidFill>
                <a:latin typeface="Calibri"/>
                <a:ea typeface="Calibri"/>
                <a:cs typeface="Calibri"/>
                <a:sym typeface="Calibri"/>
              </a:endParaRPr>
            </a:p>
          </p:txBody>
        </p:sp>
      </p:grpSp>
      <p:sp>
        <p:nvSpPr>
          <p:cNvPr id="10690" name="Google Shape;10690;g14cd349e792_0_9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5" name="Shape 10695"/>
        <p:cNvGrpSpPr/>
        <p:nvPr/>
      </p:nvGrpSpPr>
      <p:grpSpPr>
        <a:xfrm>
          <a:off x="0" y="0"/>
          <a:ext cx="0" cy="0"/>
          <a:chOff x="0" y="0"/>
          <a:chExt cx="0" cy="0"/>
        </a:xfrm>
      </p:grpSpPr>
      <p:sp>
        <p:nvSpPr>
          <p:cNvPr id="10696" name="Google Shape;10696;g14cd349e792_0_11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697" name="Google Shape;10697;g14cd349e792_0_1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698" name="Google Shape;10698;g14cd349e792_0_1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699" name="Google Shape;10699;g14cd349e792_0_1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700" name="Google Shape;10700;g14cd349e792_0_11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701" name="Google Shape;10701;g14cd349e792_0_116"/>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Ao servidor docente ocupante do cargo de Reitor, Diretor Executivo, Pró-Reitor e Diretor-Geral de Campus será destinada carga horária de 40 (quarenta) horas 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a:p>
        </p:txBody>
      </p:sp>
      <p:sp>
        <p:nvSpPr>
          <p:cNvPr id="10702" name="Google Shape;10702;g14cd349e792_0_1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703" name="Google Shape;10703;g14cd349e792_0_11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0704" name="Google Shape;10704;g14cd349e792_0_116"/>
          <p:cNvGrpSpPr/>
          <p:nvPr/>
        </p:nvGrpSpPr>
        <p:grpSpPr>
          <a:xfrm>
            <a:off x="70903" y="4430499"/>
            <a:ext cx="11880468" cy="895232"/>
            <a:chOff x="45776" y="3545009"/>
            <a:chExt cx="11880468" cy="895232"/>
          </a:xfrm>
        </p:grpSpPr>
        <p:sp>
          <p:nvSpPr>
            <p:cNvPr id="10705" name="Google Shape;10705;g14cd349e792_0_1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706" name="Google Shape;10706;g14cd349e792_0_116"/>
            <p:cNvSpPr txBox="1"/>
            <p:nvPr/>
          </p:nvSpPr>
          <p:spPr>
            <a:xfrm>
              <a:off x="1555844" y="35450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p:txBody>
        </p:sp>
      </p:grpSp>
      <p:grpSp>
        <p:nvGrpSpPr>
          <p:cNvPr id="10707" name="Google Shape;10707;g14cd349e792_0_116"/>
          <p:cNvGrpSpPr/>
          <p:nvPr/>
        </p:nvGrpSpPr>
        <p:grpSpPr>
          <a:xfrm>
            <a:off x="70903" y="5646513"/>
            <a:ext cx="11880468" cy="467100"/>
            <a:chOff x="45776" y="3973141"/>
            <a:chExt cx="11880468" cy="467100"/>
          </a:xfrm>
        </p:grpSpPr>
        <p:sp>
          <p:nvSpPr>
            <p:cNvPr id="10708" name="Google Shape;10708;g14cd349e792_0_1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709" name="Google Shape;10709;g14cd349e792_0_116"/>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4" name="Shape 10714"/>
        <p:cNvGrpSpPr/>
        <p:nvPr/>
      </p:nvGrpSpPr>
      <p:grpSpPr>
        <a:xfrm>
          <a:off x="0" y="0"/>
          <a:ext cx="0" cy="0"/>
          <a:chOff x="0" y="0"/>
          <a:chExt cx="0" cy="0"/>
        </a:xfrm>
      </p:grpSpPr>
      <p:sp>
        <p:nvSpPr>
          <p:cNvPr id="10715" name="Google Shape;10715;g14cd349e792_0_13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716" name="Google Shape;10716;g14cd349e792_0_13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717" name="Google Shape;10717;g14cd349e792_0_13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718" name="Google Shape;10718;g14cd349e792_0_13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719" name="Google Shape;10719;g14cd349e792_0_13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720" name="Google Shape;10720;g14cd349e792_0_134"/>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Areas Acadêmicas, juntamente com o Colegiado de Áreas, por avaliação de necessidade, a responsabilidade da distribuição de 4 (quatro) a 8 (oito) aulas semanais;</a:t>
            </a:r>
            <a:endParaRPr/>
          </a:p>
        </p:txBody>
      </p:sp>
      <p:sp>
        <p:nvSpPr>
          <p:cNvPr id="10721" name="Google Shape;10721;g14cd349e792_0_13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722" name="Google Shape;10722;g14cd349e792_0_13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723" name="Google Shape;10723;g14cd349e792_0_134"/>
          <p:cNvGrpSpPr/>
          <p:nvPr/>
        </p:nvGrpSpPr>
        <p:grpSpPr>
          <a:xfrm>
            <a:off x="70903" y="4430499"/>
            <a:ext cx="11880468" cy="895232"/>
            <a:chOff x="45776" y="3545009"/>
            <a:chExt cx="11880468" cy="895232"/>
          </a:xfrm>
        </p:grpSpPr>
        <p:sp>
          <p:nvSpPr>
            <p:cNvPr id="10724" name="Google Shape;10724;g14cd349e792_0_13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725" name="Google Shape;10725;g14cd349e792_0_134"/>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 Ao servidor docente ocupante de função de Diretor, Gerente, Chefe de Departamento, será destinada uma carga horária de</a:t>
              </a:r>
              <a:r>
                <a:rPr lang="pt-BR" sz="1100">
                  <a:solidFill>
                    <a:srgbClr val="0000FF"/>
                  </a:solidFill>
                  <a:highlight>
                    <a:srgbClr val="FFFFFF"/>
                  </a:highlight>
                </a:rPr>
                <a:t> 34 (trinta e quatro) horas </a:t>
              </a:r>
              <a:r>
                <a:rPr lang="pt-BR" sz="1100">
                  <a:solidFill>
                    <a:schemeClr val="dk2"/>
                  </a:solidFill>
                  <a:highlight>
                    <a:srgbClr val="FFFFFF"/>
                  </a:highlight>
                </a:rPr>
                <a:t>semanais para o cumprimento de suas atribuições, sendo atribuída ao Departamento de Áreas Acadêmicas, juntamente com o Colegiado de Áreas, por avaliação de necessidade, a responsabilidade da distribuição </a:t>
              </a:r>
              <a:r>
                <a:rPr lang="pt-BR" sz="1100">
                  <a:solidFill>
                    <a:srgbClr val="0000FF"/>
                  </a:solidFill>
                  <a:highlight>
                    <a:srgbClr val="FFFFFF"/>
                  </a:highlight>
                </a:rPr>
                <a:t>de 4 (quatro) aulas semanais.</a:t>
              </a:r>
              <a:r>
                <a:rPr lang="pt-BR" sz="1100">
                  <a:solidFill>
                    <a:schemeClr val="dk2"/>
                  </a:solidFill>
                  <a:highlight>
                    <a:srgbClr val="FFFFFF"/>
                  </a:highlight>
                </a:rPr>
                <a:t> </a:t>
              </a:r>
              <a:endParaRPr sz="1800">
                <a:solidFill>
                  <a:schemeClr val="dk1"/>
                </a:solidFill>
                <a:latin typeface="Calibri"/>
                <a:ea typeface="Calibri"/>
                <a:cs typeface="Calibri"/>
                <a:sym typeface="Calibri"/>
              </a:endParaRPr>
            </a:p>
          </p:txBody>
        </p:sp>
      </p:grpSp>
      <p:grpSp>
        <p:nvGrpSpPr>
          <p:cNvPr id="10726" name="Google Shape;10726;g14cd349e792_0_134"/>
          <p:cNvGrpSpPr/>
          <p:nvPr/>
        </p:nvGrpSpPr>
        <p:grpSpPr>
          <a:xfrm>
            <a:off x="70903" y="5646513"/>
            <a:ext cx="11880468" cy="467100"/>
            <a:chOff x="45776" y="3973141"/>
            <a:chExt cx="11880468" cy="467100"/>
          </a:xfrm>
        </p:grpSpPr>
        <p:sp>
          <p:nvSpPr>
            <p:cNvPr id="10727" name="Google Shape;10727;g14cd349e792_0_13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728" name="Google Shape;10728;g14cd349e792_0_134"/>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Melhorar a regulamentação desta atividade</a:t>
              </a:r>
              <a:endParaRPr sz="1800">
                <a:solidFill>
                  <a:schemeClr val="dk1"/>
                </a:solidFill>
                <a:latin typeface="Calibri"/>
                <a:ea typeface="Calibri"/>
                <a:cs typeface="Calibri"/>
                <a:sym typeface="Calibri"/>
              </a:endParaRPr>
            </a:p>
          </p:txBody>
        </p:sp>
      </p:grpSp>
      <p:sp>
        <p:nvSpPr>
          <p:cNvPr id="10729" name="Google Shape;10729;g14cd349e792_0_13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4" name="Shape 10734"/>
        <p:cNvGrpSpPr/>
        <p:nvPr/>
      </p:nvGrpSpPr>
      <p:grpSpPr>
        <a:xfrm>
          <a:off x="0" y="0"/>
          <a:ext cx="0" cy="0"/>
          <a:chOff x="0" y="0"/>
          <a:chExt cx="0" cy="0"/>
        </a:xfrm>
      </p:grpSpPr>
      <p:sp>
        <p:nvSpPr>
          <p:cNvPr id="10735" name="Google Shape;10735;g14cd349e792_0_15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736" name="Google Shape;10736;g14cd349e792_0_15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737" name="Google Shape;10737;g14cd349e792_0_15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738" name="Google Shape;10738;g14cd349e792_0_15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739" name="Google Shape;10739;g14cd349e792_0_15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740" name="Google Shape;10740;g14cd349e792_0_153"/>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741" name="Google Shape;10741;g14cd349e792_0_15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742" name="Google Shape;10742;g14cd349e792_0_15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743" name="Google Shape;10743;g14cd349e792_0_153"/>
          <p:cNvGrpSpPr/>
          <p:nvPr/>
        </p:nvGrpSpPr>
        <p:grpSpPr>
          <a:xfrm>
            <a:off x="70903" y="4430499"/>
            <a:ext cx="11880468" cy="895232"/>
            <a:chOff x="45776" y="3545009"/>
            <a:chExt cx="11880468" cy="895232"/>
          </a:xfrm>
        </p:grpSpPr>
        <p:sp>
          <p:nvSpPr>
            <p:cNvPr id="10744" name="Google Shape;10744;g14cd349e792_0_15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745" name="Google Shape;10745;g14cd349e792_0_153"/>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III. Ao servidor docente ocupante de função de Coordenador Acadêmico e Coordenador de curso e áreas, designado por portaria, será destinada uma carga horária de </a:t>
              </a:r>
              <a:r>
                <a:rPr lang="pt-BR" sz="1100">
                  <a:solidFill>
                    <a:srgbClr val="0000FF"/>
                  </a:solidFill>
                  <a:highlight>
                    <a:srgbClr val="FFFFFF"/>
                  </a:highlight>
                </a:rPr>
                <a:t>28 a 34 (trinta) horas</a:t>
              </a:r>
              <a:r>
                <a:rPr lang="pt-BR" sz="1100">
                  <a:solidFill>
                    <a:srgbClr val="0070C0"/>
                  </a:solidFill>
                  <a:highlight>
                    <a:srgbClr val="FFFFFF"/>
                  </a:highlight>
                </a:rPr>
                <a:t> </a:t>
              </a:r>
              <a:r>
                <a:rPr lang="pt-BR" sz="1100">
                  <a:solidFill>
                    <a:schemeClr val="dk2"/>
                  </a:solidFill>
                  <a:highlight>
                    <a:srgbClr val="FFFFFF"/>
                  </a:highlight>
                </a:rPr>
                <a:t>para o cumprimento de suas atribuições, sendo atribuída ao Departamento de Áreas Acadêmicas, juntamente com o Colegiado de Áreas, a responsabilidade da distribuição de 4 (quatro) a 8 (oito) aulas semanais. </a:t>
              </a:r>
              <a:endParaRPr sz="1800">
                <a:solidFill>
                  <a:schemeClr val="dk1"/>
                </a:solidFill>
                <a:latin typeface="Calibri"/>
                <a:ea typeface="Calibri"/>
                <a:cs typeface="Calibri"/>
                <a:sym typeface="Calibri"/>
              </a:endParaRPr>
            </a:p>
          </p:txBody>
        </p:sp>
      </p:grpSp>
      <p:grpSp>
        <p:nvGrpSpPr>
          <p:cNvPr id="10746" name="Google Shape;10746;g14cd349e792_0_153"/>
          <p:cNvGrpSpPr/>
          <p:nvPr/>
        </p:nvGrpSpPr>
        <p:grpSpPr>
          <a:xfrm>
            <a:off x="70903" y="5646513"/>
            <a:ext cx="11880468" cy="467100"/>
            <a:chOff x="45776" y="3973141"/>
            <a:chExt cx="11880468" cy="467100"/>
          </a:xfrm>
        </p:grpSpPr>
        <p:sp>
          <p:nvSpPr>
            <p:cNvPr id="10747" name="Google Shape;10747;g14cd349e792_0_15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748" name="Google Shape;10748;g14cd349e792_0_153"/>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Melhorar a regulamentação desta atividade</a:t>
              </a:r>
              <a:endParaRPr sz="1800">
                <a:solidFill>
                  <a:schemeClr val="dk1"/>
                </a:solidFill>
                <a:latin typeface="Calibri"/>
                <a:ea typeface="Calibri"/>
                <a:cs typeface="Calibri"/>
                <a:sym typeface="Calibri"/>
              </a:endParaRPr>
            </a:p>
          </p:txBody>
        </p:sp>
      </p:grpSp>
      <p:sp>
        <p:nvSpPr>
          <p:cNvPr id="10749" name="Google Shape;10749;g14cd349e792_0_15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4" name="Shape 10754"/>
        <p:cNvGrpSpPr/>
        <p:nvPr/>
      </p:nvGrpSpPr>
      <p:grpSpPr>
        <a:xfrm>
          <a:off x="0" y="0"/>
          <a:ext cx="0" cy="0"/>
          <a:chOff x="0" y="0"/>
          <a:chExt cx="0" cy="0"/>
        </a:xfrm>
      </p:grpSpPr>
      <p:sp>
        <p:nvSpPr>
          <p:cNvPr id="10755" name="Google Shape;10755;p158"/>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756" name="Google Shape;10756;p15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757" name="Google Shape;10757;p15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758" name="Google Shape;10758;p1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759" name="Google Shape;10759;p158"/>
          <p:cNvSpPr txBox="1"/>
          <p:nvPr>
            <p:ph idx="1" type="body"/>
          </p:nvPr>
        </p:nvSpPr>
        <p:spPr>
          <a:xfrm>
            <a:off x="59920" y="2041804"/>
            <a:ext cx="1480107" cy="603703"/>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760" name="Google Shape;10760;p158"/>
          <p:cNvSpPr txBox="1"/>
          <p:nvPr/>
        </p:nvSpPr>
        <p:spPr>
          <a:xfrm>
            <a:off x="1551011" y="1944572"/>
            <a:ext cx="10400495" cy="8675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0761" name="Google Shape;10761;p15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762" name="Google Shape;10762;p15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0763" name="Google Shape;10763;p158"/>
          <p:cNvGrpSpPr/>
          <p:nvPr/>
        </p:nvGrpSpPr>
        <p:grpSpPr>
          <a:xfrm>
            <a:off x="70903" y="3633613"/>
            <a:ext cx="11869485" cy="471545"/>
            <a:chOff x="56759" y="3529764"/>
            <a:chExt cx="11869485" cy="471545"/>
          </a:xfrm>
        </p:grpSpPr>
        <p:sp>
          <p:nvSpPr>
            <p:cNvPr id="10764" name="Google Shape;10764;p158"/>
            <p:cNvSpPr txBox="1"/>
            <p:nvPr/>
          </p:nvSpPr>
          <p:spPr>
            <a:xfrm>
              <a:off x="56759" y="3529764"/>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765" name="Google Shape;10765;p158"/>
            <p:cNvSpPr txBox="1"/>
            <p:nvPr/>
          </p:nvSpPr>
          <p:spPr>
            <a:xfrm>
              <a:off x="1555844" y="3545009"/>
              <a:ext cx="10370400" cy="456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rgbClr val="0000FF"/>
                  </a:solidFill>
                  <a:highlight>
                    <a:srgbClr val="FFFFFF"/>
                  </a:highlight>
                </a:rPr>
                <a:t>Parágrafo Único: para as atividades de gestão deverá ser registrado na planilha (anexo I) no mínimo: 34 pontos para as atividades do inciso I; 34 pontos para as atividades do inciso II; 28 a 34 pontos para as atividades do inciso III.</a:t>
              </a:r>
              <a:endParaRPr sz="1800">
                <a:solidFill>
                  <a:schemeClr val="dk1"/>
                </a:solidFill>
                <a:latin typeface="Calibri"/>
                <a:ea typeface="Calibri"/>
                <a:cs typeface="Calibri"/>
                <a:sym typeface="Calibri"/>
              </a:endParaRPr>
            </a:p>
          </p:txBody>
        </p:sp>
      </p:grpSp>
      <p:grpSp>
        <p:nvGrpSpPr>
          <p:cNvPr id="10766" name="Google Shape;10766;p158"/>
          <p:cNvGrpSpPr/>
          <p:nvPr/>
        </p:nvGrpSpPr>
        <p:grpSpPr>
          <a:xfrm>
            <a:off x="70903" y="5646513"/>
            <a:ext cx="11880468" cy="467175"/>
            <a:chOff x="45776" y="3973141"/>
            <a:chExt cx="11880468" cy="467175"/>
          </a:xfrm>
        </p:grpSpPr>
        <p:sp>
          <p:nvSpPr>
            <p:cNvPr id="10767" name="Google Shape;10767;p15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768" name="Google Shape;10768;p158"/>
            <p:cNvSpPr txBox="1"/>
            <p:nvPr/>
          </p:nvSpPr>
          <p:spPr>
            <a:xfrm>
              <a:off x="1555844" y="4022062"/>
              <a:ext cx="10370400" cy="261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Melhorar a regulamentação desta atividade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3" name="Shape 10773"/>
        <p:cNvGrpSpPr/>
        <p:nvPr/>
      </p:nvGrpSpPr>
      <p:grpSpPr>
        <a:xfrm>
          <a:off x="0" y="0"/>
          <a:ext cx="0" cy="0"/>
          <a:chOff x="0" y="0"/>
          <a:chExt cx="0" cy="0"/>
        </a:xfrm>
      </p:grpSpPr>
      <p:sp>
        <p:nvSpPr>
          <p:cNvPr id="10774" name="Google Shape;10774;g14cd349e792_0_17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775" name="Google Shape;10775;g14cd349e792_0_17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776" name="Google Shape;10776;g14cd349e792_0_17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777" name="Google Shape;10777;g14cd349e792_0_1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778" name="Google Shape;10778;g14cd349e792_0_17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779" name="Google Shape;10779;g14cd349e792_0_172"/>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Ao servidor docente ocupante do cargo de Reitor, Diretor Executivo, Pró-Reitor e Diretor-Geral de Campus será destinada carga horária de 40 (quarenta) horas 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a:p>
        </p:txBody>
      </p:sp>
      <p:sp>
        <p:nvSpPr>
          <p:cNvPr id="10780" name="Google Shape;10780;g14cd349e792_0_17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0781" name="Google Shape;10781;g14cd349e792_0_17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10782" name="Google Shape;10782;g14cd349e792_0_172"/>
          <p:cNvGrpSpPr/>
          <p:nvPr/>
        </p:nvGrpSpPr>
        <p:grpSpPr>
          <a:xfrm>
            <a:off x="70903" y="4430499"/>
            <a:ext cx="11880468" cy="895232"/>
            <a:chOff x="45776" y="3545009"/>
            <a:chExt cx="11880468" cy="895232"/>
          </a:xfrm>
        </p:grpSpPr>
        <p:sp>
          <p:nvSpPr>
            <p:cNvPr id="10783" name="Google Shape;10783;g14cd349e792_0_1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784" name="Google Shape;10784;g14cd349e792_0_172"/>
            <p:cNvSpPr txBox="1"/>
            <p:nvPr/>
          </p:nvSpPr>
          <p:spPr>
            <a:xfrm>
              <a:off x="1555844" y="3545009"/>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Parágrafo único. O servidor docente ocupante de cargo relativo a este inciso fará jus a 40 (quarenta) pontos no plano de atividades acadêmicas.</a:t>
              </a:r>
              <a:r>
                <a:rPr lang="pt-BR" sz="1100">
                  <a:solidFill>
                    <a:schemeClr val="dk2"/>
                  </a:solidFill>
                  <a:highlight>
                    <a:srgbClr val="FFFFFF"/>
                  </a:highlight>
                </a:rPr>
                <a:t> </a:t>
              </a:r>
              <a:endParaRPr sz="1800">
                <a:solidFill>
                  <a:schemeClr val="dk1"/>
                </a:solidFill>
                <a:latin typeface="Calibri"/>
                <a:ea typeface="Calibri"/>
                <a:cs typeface="Calibri"/>
                <a:sym typeface="Calibri"/>
              </a:endParaRPr>
            </a:p>
          </p:txBody>
        </p:sp>
      </p:grpSp>
      <p:grpSp>
        <p:nvGrpSpPr>
          <p:cNvPr id="10785" name="Google Shape;10785;g14cd349e792_0_172"/>
          <p:cNvGrpSpPr/>
          <p:nvPr/>
        </p:nvGrpSpPr>
        <p:grpSpPr>
          <a:xfrm>
            <a:off x="70903" y="5646513"/>
            <a:ext cx="11880468" cy="505221"/>
            <a:chOff x="45776" y="3973141"/>
            <a:chExt cx="11880468" cy="505221"/>
          </a:xfrm>
        </p:grpSpPr>
        <p:sp>
          <p:nvSpPr>
            <p:cNvPr id="10786" name="Google Shape;10786;g14cd349e792_0_17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787" name="Google Shape;10787;g14cd349e792_0_172"/>
            <p:cNvSpPr txBox="1"/>
            <p:nvPr/>
          </p:nvSpPr>
          <p:spPr>
            <a:xfrm>
              <a:off x="1555844" y="4022062"/>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Essa modificação tem por objetivo garantir ao servidor docente que assuma cargos de gestão a pontuação mínima prevista pela própria Resolução, já que o elevado número de horas de dedicação exigida dificulta a realização de outras atividades.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2" name="Shape 10792"/>
        <p:cNvGrpSpPr/>
        <p:nvPr/>
      </p:nvGrpSpPr>
      <p:grpSpPr>
        <a:xfrm>
          <a:off x="0" y="0"/>
          <a:ext cx="0" cy="0"/>
          <a:chOff x="0" y="0"/>
          <a:chExt cx="0" cy="0"/>
        </a:xfrm>
      </p:grpSpPr>
      <p:sp>
        <p:nvSpPr>
          <p:cNvPr id="10793" name="Google Shape;10793;g14cd349e792_0_19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794" name="Google Shape;10794;g14cd349e792_0_19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795" name="Google Shape;10795;g14cd349e792_0_19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796" name="Google Shape;10796;g14cd349e792_0_19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797" name="Google Shape;10797;g14cd349e792_0_19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798" name="Google Shape;10798;g14cd349e792_0_190"/>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Areas Acadêmicas, juntamente com o Colegiado de Áreas, por avaliação de necessidade, a responsabilidade da distribuição de 4 (quatro) a 8 (oito) aulas semanais;</a:t>
            </a:r>
            <a:endParaRPr/>
          </a:p>
        </p:txBody>
      </p:sp>
      <p:sp>
        <p:nvSpPr>
          <p:cNvPr id="10799" name="Google Shape;10799;g14cd349e792_0_19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0800" name="Google Shape;10800;g14cd349e792_0_19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801" name="Google Shape;10801;g14cd349e792_0_190"/>
          <p:cNvGrpSpPr/>
          <p:nvPr/>
        </p:nvGrpSpPr>
        <p:grpSpPr>
          <a:xfrm>
            <a:off x="70903" y="4430499"/>
            <a:ext cx="11880468" cy="895232"/>
            <a:chOff x="45776" y="3545009"/>
            <a:chExt cx="11880468" cy="895232"/>
          </a:xfrm>
        </p:grpSpPr>
        <p:sp>
          <p:nvSpPr>
            <p:cNvPr id="10802" name="Google Shape;10802;g14cd349e792_0_1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803" name="Google Shape;10803;g14cd349e792_0_190"/>
            <p:cNvSpPr txBox="1"/>
            <p:nvPr/>
          </p:nvSpPr>
          <p:spPr>
            <a:xfrm>
              <a:off x="1555844" y="3545009"/>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Parágrafo único. O servidor docente ocupante de cargo relativo a este inciso fará jus a 40 (quarenta) pontos no plano de atividades acadêmicas. </a:t>
              </a:r>
              <a:endParaRPr sz="1800">
                <a:solidFill>
                  <a:schemeClr val="dk1"/>
                </a:solidFill>
                <a:latin typeface="Calibri"/>
                <a:ea typeface="Calibri"/>
                <a:cs typeface="Calibri"/>
                <a:sym typeface="Calibri"/>
              </a:endParaRPr>
            </a:p>
          </p:txBody>
        </p:sp>
      </p:grpSp>
      <p:grpSp>
        <p:nvGrpSpPr>
          <p:cNvPr id="10804" name="Google Shape;10804;g14cd349e792_0_190"/>
          <p:cNvGrpSpPr/>
          <p:nvPr/>
        </p:nvGrpSpPr>
        <p:grpSpPr>
          <a:xfrm>
            <a:off x="70903" y="5646513"/>
            <a:ext cx="11880468" cy="505221"/>
            <a:chOff x="45776" y="3973141"/>
            <a:chExt cx="11880468" cy="505221"/>
          </a:xfrm>
        </p:grpSpPr>
        <p:sp>
          <p:nvSpPr>
            <p:cNvPr id="10805" name="Google Shape;10805;g14cd349e792_0_19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806" name="Google Shape;10806;g14cd349e792_0_190"/>
            <p:cNvSpPr txBox="1"/>
            <p:nvPr/>
          </p:nvSpPr>
          <p:spPr>
            <a:xfrm>
              <a:off x="1555844" y="4022062"/>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Essa modificação tem por objetivo garantir ao servidor docente que assuma cargos de gestão a pontuação mínima prevista pela própria Resolução, já que o elevado número de horas de dedicação exigida dificulta a realização de outras atividades.</a:t>
              </a:r>
              <a:endParaRPr sz="1800">
                <a:solidFill>
                  <a:schemeClr val="dk1"/>
                </a:solidFill>
                <a:latin typeface="Calibri"/>
                <a:ea typeface="Calibri"/>
                <a:cs typeface="Calibri"/>
                <a:sym typeface="Calibri"/>
              </a:endParaRPr>
            </a:p>
          </p:txBody>
        </p:sp>
      </p:grpSp>
      <p:sp>
        <p:nvSpPr>
          <p:cNvPr id="10807" name="Google Shape;10807;g14cd349e792_0_19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2" name="Shape 10812"/>
        <p:cNvGrpSpPr/>
        <p:nvPr/>
      </p:nvGrpSpPr>
      <p:grpSpPr>
        <a:xfrm>
          <a:off x="0" y="0"/>
          <a:ext cx="0" cy="0"/>
          <a:chOff x="0" y="0"/>
          <a:chExt cx="0" cy="0"/>
        </a:xfrm>
      </p:grpSpPr>
      <p:sp>
        <p:nvSpPr>
          <p:cNvPr id="10813" name="Google Shape;10813;g14cd349e792_0_20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814" name="Google Shape;10814;g14cd349e792_0_2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815" name="Google Shape;10815;g14cd349e792_0_2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816" name="Google Shape;10816;g14cd349e792_0_2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817" name="Google Shape;10817;g14cd349e792_0_20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818" name="Google Shape;10818;g14cd349e792_0_209"/>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819" name="Google Shape;10819;g14cd349e792_0_20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0820" name="Google Shape;10820;g14cd349e792_0_2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821" name="Google Shape;10821;g14cd349e792_0_209"/>
          <p:cNvGrpSpPr/>
          <p:nvPr/>
        </p:nvGrpSpPr>
        <p:grpSpPr>
          <a:xfrm>
            <a:off x="70903" y="4430499"/>
            <a:ext cx="11880468" cy="895232"/>
            <a:chOff x="45776" y="3545009"/>
            <a:chExt cx="11880468" cy="895232"/>
          </a:xfrm>
        </p:grpSpPr>
        <p:sp>
          <p:nvSpPr>
            <p:cNvPr id="10822" name="Google Shape;10822;g14cd349e792_0_20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823" name="Google Shape;10823;g14cd349e792_0_209"/>
            <p:cNvSpPr txBox="1"/>
            <p:nvPr/>
          </p:nvSpPr>
          <p:spPr>
            <a:xfrm>
              <a:off x="1555844" y="3545009"/>
              <a:ext cx="10370400" cy="62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rgbClr val="0000FF"/>
                  </a:solidFill>
                  <a:highlight>
                    <a:srgbClr val="FFFFFF"/>
                  </a:highlight>
                </a:rPr>
                <a:t>Parágrafo único. O servidor docente ocupante de cargo relativo a este inciso fará jus a 30 (trinta) pontos no plano de atividades acadêmicas</a:t>
              </a:r>
              <a:r>
                <a:rPr lang="pt-BR" sz="1600">
                  <a:solidFill>
                    <a:srgbClr val="0070C0"/>
                  </a:solidFill>
                  <a:highlight>
                    <a:srgbClr val="FFFFFF"/>
                  </a:highlight>
                </a:rPr>
                <a:t>.</a:t>
              </a:r>
              <a:endParaRPr sz="2300">
                <a:solidFill>
                  <a:schemeClr val="dk1"/>
                </a:solidFill>
                <a:latin typeface="Calibri"/>
                <a:ea typeface="Calibri"/>
                <a:cs typeface="Calibri"/>
                <a:sym typeface="Calibri"/>
              </a:endParaRPr>
            </a:p>
          </p:txBody>
        </p:sp>
      </p:grpSp>
      <p:grpSp>
        <p:nvGrpSpPr>
          <p:cNvPr id="10824" name="Google Shape;10824;g14cd349e792_0_209"/>
          <p:cNvGrpSpPr/>
          <p:nvPr/>
        </p:nvGrpSpPr>
        <p:grpSpPr>
          <a:xfrm>
            <a:off x="70903" y="5646513"/>
            <a:ext cx="11880468" cy="954021"/>
            <a:chOff x="45776" y="3973141"/>
            <a:chExt cx="11880468" cy="954021"/>
          </a:xfrm>
        </p:grpSpPr>
        <p:sp>
          <p:nvSpPr>
            <p:cNvPr id="10825" name="Google Shape;10825;g14cd349e792_0_20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826" name="Google Shape;10826;g14cd349e792_0_209"/>
            <p:cNvSpPr txBox="1"/>
            <p:nvPr/>
          </p:nvSpPr>
          <p:spPr>
            <a:xfrm>
              <a:off x="1555844" y="4022062"/>
              <a:ext cx="10370400" cy="90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chemeClr val="dk2"/>
                  </a:solidFill>
                  <a:highlight>
                    <a:srgbClr val="FFFFFF"/>
                  </a:highlight>
                </a:rPr>
                <a:t>Essa modificação tem por objetivo garantir ao servidor docente que assuma cargos de gestão a pontuação mínima prevista pela própria Resolução, já que o elevado número de horas de dedicação exigida dificulta a realização de outras atividades.</a:t>
              </a:r>
              <a:endParaRPr sz="2300">
                <a:solidFill>
                  <a:schemeClr val="dk1"/>
                </a:solidFill>
                <a:latin typeface="Calibri"/>
                <a:ea typeface="Calibri"/>
                <a:cs typeface="Calibri"/>
                <a:sym typeface="Calibri"/>
              </a:endParaRPr>
            </a:p>
          </p:txBody>
        </p:sp>
      </p:grpSp>
      <p:sp>
        <p:nvSpPr>
          <p:cNvPr id="10827" name="Google Shape;10827;g14cd349e792_0_2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2" name="Shape 10832"/>
        <p:cNvGrpSpPr/>
        <p:nvPr/>
      </p:nvGrpSpPr>
      <p:grpSpPr>
        <a:xfrm>
          <a:off x="0" y="0"/>
          <a:ext cx="0" cy="0"/>
          <a:chOff x="0" y="0"/>
          <a:chExt cx="0" cy="0"/>
        </a:xfrm>
      </p:grpSpPr>
      <p:sp>
        <p:nvSpPr>
          <p:cNvPr id="10833" name="Google Shape;10833;g14cd349e792_0_22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834" name="Google Shape;10834;g14cd349e792_0_22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835" name="Google Shape;10835;g14cd349e792_0_22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836" name="Google Shape;10836;g14cd349e792_0_22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837" name="Google Shape;10837;g14cd349e792_0_228"/>
          <p:cNvSpPr txBox="1"/>
          <p:nvPr>
            <p:ph idx="1" type="body"/>
          </p:nvPr>
        </p:nvSpPr>
        <p:spPr>
          <a:xfrm>
            <a:off x="59920" y="2041804"/>
            <a:ext cx="1480200" cy="60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838" name="Google Shape;10838;g14cd349e792_0_228"/>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0839" name="Google Shape;10839;g14cd349e792_0_22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Supressão</a:t>
            </a:r>
            <a:endParaRPr sz="2200">
              <a:solidFill>
                <a:schemeClr val="dk1"/>
              </a:solidFill>
              <a:latin typeface="Calibri"/>
              <a:ea typeface="Calibri"/>
              <a:cs typeface="Calibri"/>
              <a:sym typeface="Calibri"/>
            </a:endParaRPr>
          </a:p>
        </p:txBody>
      </p:sp>
      <p:sp>
        <p:nvSpPr>
          <p:cNvPr id="10840" name="Google Shape;10840;g14cd349e792_0_22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10841" name="Google Shape;10841;g14cd349e792_0_228"/>
          <p:cNvGrpSpPr/>
          <p:nvPr/>
        </p:nvGrpSpPr>
        <p:grpSpPr>
          <a:xfrm>
            <a:off x="70903" y="3633613"/>
            <a:ext cx="11869485" cy="467100"/>
            <a:chOff x="56759" y="3529764"/>
            <a:chExt cx="11869485" cy="467100"/>
          </a:xfrm>
        </p:grpSpPr>
        <p:sp>
          <p:nvSpPr>
            <p:cNvPr id="10842" name="Google Shape;10842;g14cd349e792_0_228"/>
            <p:cNvSpPr txBox="1"/>
            <p:nvPr/>
          </p:nvSpPr>
          <p:spPr>
            <a:xfrm>
              <a:off x="56759" y="352976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843" name="Google Shape;10843;g14cd349e792_0_228"/>
            <p:cNvSpPr txBox="1"/>
            <p:nvPr/>
          </p:nvSpPr>
          <p:spPr>
            <a:xfrm>
              <a:off x="1555844" y="354500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p:txBody>
        </p:sp>
      </p:grpSp>
      <p:grpSp>
        <p:nvGrpSpPr>
          <p:cNvPr id="10844" name="Google Shape;10844;g14cd349e792_0_228"/>
          <p:cNvGrpSpPr/>
          <p:nvPr/>
        </p:nvGrpSpPr>
        <p:grpSpPr>
          <a:xfrm>
            <a:off x="70903" y="5646513"/>
            <a:ext cx="11880468" cy="467100"/>
            <a:chOff x="45776" y="3973141"/>
            <a:chExt cx="11880468" cy="467100"/>
          </a:xfrm>
        </p:grpSpPr>
        <p:sp>
          <p:nvSpPr>
            <p:cNvPr id="10845" name="Google Shape;10845;g14cd349e792_0_22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846" name="Google Shape;10846;g14cd349e792_0_228"/>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Não é necessário limitar.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1" name="Shape 10851"/>
        <p:cNvGrpSpPr/>
        <p:nvPr/>
      </p:nvGrpSpPr>
      <p:grpSpPr>
        <a:xfrm>
          <a:off x="0" y="0"/>
          <a:ext cx="0" cy="0"/>
          <a:chOff x="0" y="0"/>
          <a:chExt cx="0" cy="0"/>
        </a:xfrm>
      </p:grpSpPr>
      <p:sp>
        <p:nvSpPr>
          <p:cNvPr id="10852" name="Google Shape;10852;g14cd349e792_0_24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853" name="Google Shape;10853;g14cd349e792_0_24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854" name="Google Shape;10854;g14cd349e792_0_24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855" name="Google Shape;10855;g14cd349e792_0_24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856" name="Google Shape;10856;g14cd349e792_0_24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857" name="Google Shape;10857;g14cd349e792_0_246"/>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858" name="Google Shape;10858;g14cd349e792_0_24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00FF"/>
                </a:solidFill>
                <a:latin typeface="Century"/>
                <a:ea typeface="Century"/>
                <a:cs typeface="Century"/>
                <a:sym typeface="Century"/>
              </a:rPr>
              <a:t>Alteração</a:t>
            </a:r>
            <a:endParaRPr sz="2200">
              <a:solidFill>
                <a:srgbClr val="0000FF"/>
              </a:solidFill>
              <a:latin typeface="Calibri"/>
              <a:ea typeface="Calibri"/>
              <a:cs typeface="Calibri"/>
              <a:sym typeface="Calibri"/>
            </a:endParaRPr>
          </a:p>
        </p:txBody>
      </p:sp>
      <p:sp>
        <p:nvSpPr>
          <p:cNvPr id="10859" name="Google Shape;10859;g14cd349e792_0_24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860" name="Google Shape;10860;g14cd349e792_0_246"/>
          <p:cNvGrpSpPr/>
          <p:nvPr/>
        </p:nvGrpSpPr>
        <p:grpSpPr>
          <a:xfrm>
            <a:off x="70903" y="4430499"/>
            <a:ext cx="11880468" cy="895232"/>
            <a:chOff x="45776" y="3545009"/>
            <a:chExt cx="11880468" cy="895232"/>
          </a:xfrm>
        </p:grpSpPr>
        <p:sp>
          <p:nvSpPr>
            <p:cNvPr id="10861" name="Google Shape;10861;g14cd349e792_0_24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862" name="Google Shape;10862;g14cd349e792_0_246"/>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a:t>
              </a:r>
              <a:r>
                <a:rPr lang="pt-BR" sz="1100">
                  <a:solidFill>
                    <a:srgbClr val="0000FF"/>
                  </a:solidFill>
                  <a:highlight>
                    <a:srgbClr val="FFFFFF"/>
                  </a:highlight>
                </a:rPr>
                <a:t> de 2 (duas) a 4 (quatro) aulas</a:t>
              </a:r>
              <a:endParaRPr sz="1800">
                <a:solidFill>
                  <a:schemeClr val="dk1"/>
                </a:solidFill>
                <a:latin typeface="Calibri"/>
                <a:ea typeface="Calibri"/>
                <a:cs typeface="Calibri"/>
                <a:sym typeface="Calibri"/>
              </a:endParaRPr>
            </a:p>
          </p:txBody>
        </p:sp>
      </p:grpSp>
      <p:grpSp>
        <p:nvGrpSpPr>
          <p:cNvPr id="10863" name="Google Shape;10863;g14cd349e792_0_246"/>
          <p:cNvGrpSpPr/>
          <p:nvPr/>
        </p:nvGrpSpPr>
        <p:grpSpPr>
          <a:xfrm>
            <a:off x="70903" y="5646513"/>
            <a:ext cx="11880468" cy="505221"/>
            <a:chOff x="45776" y="3973141"/>
            <a:chExt cx="11880468" cy="505221"/>
          </a:xfrm>
        </p:grpSpPr>
        <p:sp>
          <p:nvSpPr>
            <p:cNvPr id="10864" name="Google Shape;10864;g14cd349e792_0_24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865" name="Google Shape;10865;g14cd349e792_0_246"/>
            <p:cNvSpPr txBox="1"/>
            <p:nvPr/>
          </p:nvSpPr>
          <p:spPr>
            <a:xfrm>
              <a:off x="1555844" y="4022062"/>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 atual demanda de atividades imposta aos coordenadores de curso apresenta-se incompatível com o limite máximo de 8 (oito) de aulas previsto no regulamento vigente.</a:t>
              </a:r>
              <a:endParaRPr sz="1800">
                <a:solidFill>
                  <a:schemeClr val="dk1"/>
                </a:solidFill>
                <a:latin typeface="Calibri"/>
                <a:ea typeface="Calibri"/>
                <a:cs typeface="Calibri"/>
                <a:sym typeface="Calibri"/>
              </a:endParaRPr>
            </a:p>
          </p:txBody>
        </p:sp>
      </p:grpSp>
      <p:sp>
        <p:nvSpPr>
          <p:cNvPr id="10866" name="Google Shape;10866;g14cd349e792_0_24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II</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1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130" name="Google Shape;1130;p1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31" name="Google Shape;1131;p1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32" name="Google Shape;1132;p1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33" name="Google Shape;1133;p17"/>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34" name="Google Shape;1134;p17"/>
          <p:cNvSpPr txBox="1"/>
          <p:nvPr/>
        </p:nvSpPr>
        <p:spPr>
          <a:xfrm>
            <a:off x="1580972" y="1944571"/>
            <a:ext cx="10370535" cy="110543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4</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acadêmicas, próprias do servidor docente: I. atividades</a:t>
            </a:r>
            <a:endParaRPr/>
          </a:p>
          <a:p>
            <a:pPr indent="408432" lvl="0" marL="121907" marR="0" rtl="0" algn="l">
              <a:spcBef>
                <a:spcPts val="672"/>
              </a:spcBef>
              <a:spcAft>
                <a:spcPts val="0"/>
              </a:spcAft>
              <a:buNone/>
            </a:pPr>
            <a:r>
              <a:rPr b="0" i="0" lang="pt-BR" sz="2000" u="none" strike="noStrike">
                <a:solidFill>
                  <a:schemeClr val="dk1"/>
                </a:solidFill>
                <a:latin typeface="Calibri"/>
                <a:ea typeface="Calibri"/>
                <a:cs typeface="Calibri"/>
                <a:sym typeface="Calibri"/>
              </a:rPr>
              <a:t>de ensino; II. atividades de pesquisa; III. atividades de extensão; IV. produção acadêmica e cultural; V. qualificação; VI. atividades de gestão e representação.</a:t>
            </a:r>
            <a:endParaRPr sz="1800">
              <a:solidFill>
                <a:schemeClr val="dk1"/>
              </a:solidFill>
              <a:latin typeface="Calibri"/>
              <a:ea typeface="Calibri"/>
              <a:cs typeface="Calibri"/>
              <a:sym typeface="Calibri"/>
            </a:endParaRPr>
          </a:p>
        </p:txBody>
      </p:sp>
      <p:sp>
        <p:nvSpPr>
          <p:cNvPr id="1135" name="Google Shape;1135;p1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1136" name="Google Shape;1136;p1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1137" name="Google Shape;1137;p17"/>
          <p:cNvGrpSpPr/>
          <p:nvPr/>
        </p:nvGrpSpPr>
        <p:grpSpPr>
          <a:xfrm>
            <a:off x="70903" y="3925525"/>
            <a:ext cx="11880468" cy="1200600"/>
            <a:chOff x="45776" y="3545009"/>
            <a:chExt cx="11880468" cy="1200600"/>
          </a:xfrm>
        </p:grpSpPr>
        <p:sp>
          <p:nvSpPr>
            <p:cNvPr id="1138" name="Google Shape;1138;p1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39" name="Google Shape;1139;p17"/>
            <p:cNvSpPr txBox="1"/>
            <p:nvPr/>
          </p:nvSpPr>
          <p:spPr>
            <a:xfrm>
              <a:off x="1555844" y="3545009"/>
              <a:ext cx="10370400" cy="1200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Parágrafo único: As atividades de laboratórios, visitas técnicas, palestras, workshops, feiras, minicursos, produção e apresentações culturais envolvendo, espetáculos, gravações, vídeo conferências, saraus, festivais, devem ser reconhecidas e certificadas como atividades acadêmicas desde que validadas pela coordenação de área/curso e/ou chefia de departamento</a:t>
              </a:r>
              <a:endParaRPr sz="1800">
                <a:solidFill>
                  <a:schemeClr val="dk1"/>
                </a:solidFill>
                <a:latin typeface="Calibri"/>
                <a:ea typeface="Calibri"/>
                <a:cs typeface="Calibri"/>
                <a:sym typeface="Calibri"/>
              </a:endParaRPr>
            </a:p>
          </p:txBody>
        </p:sp>
      </p:grpSp>
      <p:grpSp>
        <p:nvGrpSpPr>
          <p:cNvPr id="1140" name="Google Shape;1140;p17"/>
          <p:cNvGrpSpPr/>
          <p:nvPr/>
        </p:nvGrpSpPr>
        <p:grpSpPr>
          <a:xfrm>
            <a:off x="70903" y="5646513"/>
            <a:ext cx="11880468" cy="467175"/>
            <a:chOff x="45776" y="3973141"/>
            <a:chExt cx="11880468" cy="467175"/>
          </a:xfrm>
        </p:grpSpPr>
        <p:sp>
          <p:nvSpPr>
            <p:cNvPr id="1141" name="Google Shape;1141;p1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42" name="Google Shape;1142;p17"/>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Inclusão de outras atividades essenciais ao trabalho docente acrescentada em parágrafo único.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1" name="Shape 10871"/>
        <p:cNvGrpSpPr/>
        <p:nvPr/>
      </p:nvGrpSpPr>
      <p:grpSpPr>
        <a:xfrm>
          <a:off x="0" y="0"/>
          <a:ext cx="0" cy="0"/>
          <a:chOff x="0" y="0"/>
          <a:chExt cx="0" cy="0"/>
        </a:xfrm>
      </p:grpSpPr>
      <p:sp>
        <p:nvSpPr>
          <p:cNvPr id="10872" name="Google Shape;10872;g14cd349e792_0_26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873" name="Google Shape;10873;g14cd349e792_0_26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874" name="Google Shape;10874;g14cd349e792_0_26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875" name="Google Shape;10875;g14cd349e792_0_26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876" name="Google Shape;10876;g14cd349e792_0_26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877" name="Google Shape;10877;g14cd349e792_0_265"/>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Ao servidor docente ocupante do cargo de Reitor, Diretor Executivo, Pró-Reitor e Diretor-Geral de Campus será destinada carga horária de 40 (quarenta) horas 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a:p>
        </p:txBody>
      </p:sp>
      <p:sp>
        <p:nvSpPr>
          <p:cNvPr id="10878" name="Google Shape;10878;g14cd349e792_0_26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879" name="Google Shape;10879;g14cd349e792_0_26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III</a:t>
            </a:r>
            <a:endParaRPr sz="2200">
              <a:solidFill>
                <a:schemeClr val="dk1"/>
              </a:solidFill>
              <a:latin typeface="Calibri"/>
              <a:ea typeface="Calibri"/>
              <a:cs typeface="Calibri"/>
              <a:sym typeface="Calibri"/>
            </a:endParaRPr>
          </a:p>
        </p:txBody>
      </p:sp>
      <p:grpSp>
        <p:nvGrpSpPr>
          <p:cNvPr id="10880" name="Google Shape;10880;g14cd349e792_0_265"/>
          <p:cNvGrpSpPr/>
          <p:nvPr/>
        </p:nvGrpSpPr>
        <p:grpSpPr>
          <a:xfrm>
            <a:off x="70903" y="4430499"/>
            <a:ext cx="11880468" cy="895232"/>
            <a:chOff x="45776" y="3545009"/>
            <a:chExt cx="11880468" cy="895232"/>
          </a:xfrm>
        </p:grpSpPr>
        <p:sp>
          <p:nvSpPr>
            <p:cNvPr id="10881" name="Google Shape;10881;g14cd349e792_0_26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882" name="Google Shape;10882;g14cd349e792_0_265"/>
            <p:cNvSpPr txBox="1"/>
            <p:nvPr/>
          </p:nvSpPr>
          <p:spPr>
            <a:xfrm>
              <a:off x="1555844" y="3545009"/>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 Ao servidor docente ocupante do cargo de Reitor, Diretor Executivo, Pró-Reitor e Diretor-Geral de Campus será destinada carga horária de </a:t>
              </a:r>
              <a:r>
                <a:rPr lang="pt-BR" sz="1100">
                  <a:solidFill>
                    <a:srgbClr val="0000FF"/>
                  </a:solidFill>
                  <a:highlight>
                    <a:srgbClr val="FFFFFF"/>
                  </a:highlight>
                </a:rPr>
                <a:t>30 (trinta) horas </a:t>
              </a:r>
              <a:r>
                <a:rPr lang="pt-BR" sz="1100">
                  <a:solidFill>
                    <a:schemeClr val="dk2"/>
                  </a:solidFill>
                  <a:highlight>
                    <a:srgbClr val="FFFFFF"/>
                  </a:highlight>
                </a:rPr>
                <a:t>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sz="1800">
                <a:solidFill>
                  <a:schemeClr val="dk1"/>
                </a:solidFill>
                <a:latin typeface="Calibri"/>
                <a:ea typeface="Calibri"/>
                <a:cs typeface="Calibri"/>
                <a:sym typeface="Calibri"/>
              </a:endParaRPr>
            </a:p>
          </p:txBody>
        </p:sp>
      </p:grpSp>
      <p:grpSp>
        <p:nvGrpSpPr>
          <p:cNvPr id="10883" name="Google Shape;10883;g14cd349e792_0_265"/>
          <p:cNvGrpSpPr/>
          <p:nvPr/>
        </p:nvGrpSpPr>
        <p:grpSpPr>
          <a:xfrm>
            <a:off x="70903" y="5646513"/>
            <a:ext cx="11880468" cy="467100"/>
            <a:chOff x="45776" y="3973141"/>
            <a:chExt cx="11880468" cy="467100"/>
          </a:xfrm>
        </p:grpSpPr>
        <p:sp>
          <p:nvSpPr>
            <p:cNvPr id="10884" name="Google Shape;10884;g14cd349e792_0_26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885" name="Google Shape;10885;g14cd349e792_0_265"/>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100">
                  <a:solidFill>
                    <a:schemeClr val="dk2"/>
                  </a:solidFill>
                  <a:highlight>
                    <a:srgbClr val="FFFFFF"/>
                  </a:highlight>
                </a:rPr>
                <a:t>Sem justificativa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0" name="Shape 10890"/>
        <p:cNvGrpSpPr/>
        <p:nvPr/>
      </p:nvGrpSpPr>
      <p:grpSpPr>
        <a:xfrm>
          <a:off x="0" y="0"/>
          <a:ext cx="0" cy="0"/>
          <a:chOff x="0" y="0"/>
          <a:chExt cx="0" cy="0"/>
        </a:xfrm>
      </p:grpSpPr>
      <p:sp>
        <p:nvSpPr>
          <p:cNvPr id="10891" name="Google Shape;10891;g14cd349e792_0_28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892" name="Google Shape;10892;g14cd349e792_0_28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893" name="Google Shape;10893;g14cd349e792_0_28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894" name="Google Shape;10894;g14cd349e792_0_28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895" name="Google Shape;10895;g14cd349e792_0_283"/>
          <p:cNvSpPr txBox="1"/>
          <p:nvPr>
            <p:ph idx="1" type="body"/>
          </p:nvPr>
        </p:nvSpPr>
        <p:spPr>
          <a:xfrm>
            <a:off x="59920" y="2041804"/>
            <a:ext cx="1480200" cy="60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896" name="Google Shape;10896;g14cd349e792_0_283"/>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0897" name="Google Shape;10897;g14cd349e792_0_28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Supressão</a:t>
            </a:r>
            <a:endParaRPr sz="2200">
              <a:solidFill>
                <a:schemeClr val="dk1"/>
              </a:solidFill>
              <a:latin typeface="Calibri"/>
              <a:ea typeface="Calibri"/>
              <a:cs typeface="Calibri"/>
              <a:sym typeface="Calibri"/>
            </a:endParaRPr>
          </a:p>
        </p:txBody>
      </p:sp>
      <p:sp>
        <p:nvSpPr>
          <p:cNvPr id="10898" name="Google Shape;10898;g14cd349e792_0_28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0899" name="Google Shape;10899;g14cd349e792_0_283"/>
          <p:cNvGrpSpPr/>
          <p:nvPr/>
        </p:nvGrpSpPr>
        <p:grpSpPr>
          <a:xfrm>
            <a:off x="70903" y="3633613"/>
            <a:ext cx="11869485" cy="860945"/>
            <a:chOff x="56759" y="3529764"/>
            <a:chExt cx="11869485" cy="860945"/>
          </a:xfrm>
        </p:grpSpPr>
        <p:sp>
          <p:nvSpPr>
            <p:cNvPr id="10900" name="Google Shape;10900;g14cd349e792_0_283"/>
            <p:cNvSpPr txBox="1"/>
            <p:nvPr/>
          </p:nvSpPr>
          <p:spPr>
            <a:xfrm>
              <a:off x="56759" y="352976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901" name="Google Shape;10901;g14cd349e792_0_283"/>
            <p:cNvSpPr txBox="1"/>
            <p:nvPr/>
          </p:nvSpPr>
          <p:spPr>
            <a:xfrm>
              <a:off x="1555844" y="3545009"/>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70C0"/>
                  </a:solidFill>
                  <a:highlight>
                    <a:srgbClr val="FFFFFF"/>
                  </a:highlight>
                </a:rPr>
                <a:t>Alterar o título para "GESTÃO INSTITUCIONAL" INSERÇÃO Art. 31- A Gestão institucional é entendida nesta Resolução como o conjunto de estruturas e mecanismos de participação que convergem para o cumprimento das finalidades da instituição. Parágrafo único: a organização da gestão institucional deve pautar-se no princípio da gestão democrática, conforme expressa na Constituição Federal e no PDI, garantindo-se processos democráticos de participação e representação da comunidade acadêmica. </a:t>
              </a:r>
              <a:r>
                <a:rPr lang="pt-BR" sz="1100">
                  <a:solidFill>
                    <a:srgbClr val="FF0000"/>
                  </a:solidFill>
                  <a:highlight>
                    <a:srgbClr val="FFFFFF"/>
                  </a:highlight>
                </a:rPr>
                <a:t>EXCLUSÃO Art 51 e Incisos I, II e III.</a:t>
              </a:r>
              <a:endParaRPr sz="1800">
                <a:solidFill>
                  <a:schemeClr val="dk1"/>
                </a:solidFill>
                <a:latin typeface="Calibri"/>
                <a:ea typeface="Calibri"/>
                <a:cs typeface="Calibri"/>
                <a:sym typeface="Calibri"/>
              </a:endParaRPr>
            </a:p>
          </p:txBody>
        </p:sp>
      </p:grpSp>
      <p:grpSp>
        <p:nvGrpSpPr>
          <p:cNvPr id="10902" name="Google Shape;10902;g14cd349e792_0_283"/>
          <p:cNvGrpSpPr/>
          <p:nvPr/>
        </p:nvGrpSpPr>
        <p:grpSpPr>
          <a:xfrm>
            <a:off x="70903" y="4579713"/>
            <a:ext cx="11880468" cy="2257821"/>
            <a:chOff x="45776" y="2906341"/>
            <a:chExt cx="11880468" cy="2257821"/>
          </a:xfrm>
        </p:grpSpPr>
        <p:sp>
          <p:nvSpPr>
            <p:cNvPr id="10903" name="Google Shape;10903;g14cd349e792_0_283"/>
            <p:cNvSpPr txBox="1"/>
            <p:nvPr/>
          </p:nvSpPr>
          <p:spPr>
            <a:xfrm>
              <a:off x="45776" y="2906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904" name="Google Shape;10904;g14cd349e792_0_283"/>
            <p:cNvSpPr txBox="1"/>
            <p:nvPr/>
          </p:nvSpPr>
          <p:spPr>
            <a:xfrm>
              <a:off x="1555844" y="2955262"/>
              <a:ext cx="10370400" cy="2208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100">
                  <a:solidFill>
                    <a:schemeClr val="dk2"/>
                  </a:solidFill>
                  <a:highlight>
                    <a:srgbClr val="FFFFFF"/>
                  </a:highlight>
                </a:rPr>
                <a:t>A expressão "Gestão Institucional" aglutina “atividades de gestão” e “representação”e dentro dela serão detalhadas as funções que são vinculadas aos cargos e também as formas de representação. A subdivisão vigente faz parecer que as atividades de representação contém um fim em si mesma, sendo que sua finalidade está ou deve estar diretamente vinculada ao processo permanente de busca por melhorias da instituição, sendo, portanto, um trabalho docente co-partícipe dos processos de gestão institucional. O fato de haver representatividade na forma de composição das comissões indica o modo democrático dessa composição, mas não que por isso esse seja um trabalho com fim em si mesmo ou de uma natureza que não seja constitutiva dos processos de gestão. Outra razão para a proposição dessa aglutinação está na Lei nº 12.772, de 28/12/2012 que trata, dentre outros aspectos, do Plano de Carreira do Magistério Superior. A referida lei, ainda não alterada pelas reformas administrativas em curso, dispõe no Capítulo V, que trata do Regime de Trabalho do Plano de Carreiras e Cargos de Magistério Federal, os seguintes regimes de trabalho: Art. 20. O Professor das IFE, ocupante de cargo efetivo do Plano de Carreiras e Cargos de Magistério Federal, será submetido a um dos seguintes regimes de trabalho: I - 40 (quarenta) horas semanais de trabalho, em tempo integral, com dedicação exclusiva às atividades de ensino, pesquisa, extensão e "gestão institucional" (destaque nosso); ou II - tempo parcial de 20 (vinte) horas semanais de trabalho. A exclusão do artigo 51 e incisos I, II e III se faz necessária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9" name="Shape 10909"/>
        <p:cNvGrpSpPr/>
        <p:nvPr/>
      </p:nvGrpSpPr>
      <p:grpSpPr>
        <a:xfrm>
          <a:off x="0" y="0"/>
          <a:ext cx="0" cy="0"/>
          <a:chOff x="0" y="0"/>
          <a:chExt cx="0" cy="0"/>
        </a:xfrm>
      </p:grpSpPr>
      <p:sp>
        <p:nvSpPr>
          <p:cNvPr id="10910" name="Google Shape;10910;g14cd349e792_0_30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911" name="Google Shape;10911;g14cd349e792_0_30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912" name="Google Shape;10912;g14cd349e792_0_30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913" name="Google Shape;10913;g14cd349e792_0_30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914" name="Google Shape;10914;g14cd349e792_0_30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915" name="Google Shape;10915;g14cd349e792_0_301"/>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916" name="Google Shape;10916;g14cd349e792_0_30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00FF"/>
                </a:solidFill>
                <a:latin typeface="Century"/>
                <a:ea typeface="Century"/>
                <a:cs typeface="Century"/>
                <a:sym typeface="Century"/>
              </a:rPr>
              <a:t>Alteração</a:t>
            </a:r>
            <a:endParaRPr sz="2200">
              <a:solidFill>
                <a:srgbClr val="0000FF"/>
              </a:solidFill>
              <a:latin typeface="Calibri"/>
              <a:ea typeface="Calibri"/>
              <a:cs typeface="Calibri"/>
              <a:sym typeface="Calibri"/>
            </a:endParaRPr>
          </a:p>
        </p:txBody>
      </p:sp>
      <p:sp>
        <p:nvSpPr>
          <p:cNvPr id="10917" name="Google Shape;10917;g14cd349e792_0_30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918" name="Google Shape;10918;g14cd349e792_0_301"/>
          <p:cNvGrpSpPr/>
          <p:nvPr/>
        </p:nvGrpSpPr>
        <p:grpSpPr>
          <a:xfrm>
            <a:off x="70903" y="4430499"/>
            <a:ext cx="11880468" cy="895232"/>
            <a:chOff x="45776" y="3545009"/>
            <a:chExt cx="11880468" cy="895232"/>
          </a:xfrm>
        </p:grpSpPr>
        <p:sp>
          <p:nvSpPr>
            <p:cNvPr id="10919" name="Google Shape;10919;g14cd349e792_0_30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920" name="Google Shape;10920;g14cd349e792_0_301"/>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IlI. Ao servidor docente ocupante de cargo de Coordenador de curso e áreas, designado por portaria </a:t>
              </a:r>
              <a:r>
                <a:rPr lang="pt-BR" sz="1100">
                  <a:solidFill>
                    <a:srgbClr val="0000FF"/>
                  </a:solidFill>
                  <a:highlight>
                    <a:srgbClr val="FFFFFF"/>
                  </a:highlight>
                </a:rPr>
                <a:t>ou circular</a:t>
              </a:r>
              <a:r>
                <a:rPr lang="pt-BR" sz="1100">
                  <a:solidFill>
                    <a:schemeClr val="dk2"/>
                  </a:solidFill>
                  <a:highlight>
                    <a:srgbClr val="FFFFFF"/>
                  </a:highlight>
                </a:rPr>
                <a:t>,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a:t>
              </a:r>
              <a:endParaRPr sz="1800">
                <a:solidFill>
                  <a:schemeClr val="dk1"/>
                </a:solidFill>
                <a:latin typeface="Calibri"/>
                <a:ea typeface="Calibri"/>
                <a:cs typeface="Calibri"/>
                <a:sym typeface="Calibri"/>
              </a:endParaRPr>
            </a:p>
          </p:txBody>
        </p:sp>
      </p:grpSp>
      <p:grpSp>
        <p:nvGrpSpPr>
          <p:cNvPr id="10921" name="Google Shape;10921;g14cd349e792_0_301"/>
          <p:cNvGrpSpPr/>
          <p:nvPr/>
        </p:nvGrpSpPr>
        <p:grpSpPr>
          <a:xfrm>
            <a:off x="70903" y="5646513"/>
            <a:ext cx="11880468" cy="699921"/>
            <a:chOff x="45776" y="3973141"/>
            <a:chExt cx="11880468" cy="699921"/>
          </a:xfrm>
        </p:grpSpPr>
        <p:sp>
          <p:nvSpPr>
            <p:cNvPr id="10922" name="Google Shape;10922;g14cd349e792_0_30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923" name="Google Shape;10923;g14cd349e792_0_301"/>
            <p:cNvSpPr txBox="1"/>
            <p:nvPr/>
          </p:nvSpPr>
          <p:spPr>
            <a:xfrm>
              <a:off x="1555844" y="4022062"/>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100">
                  <a:solidFill>
                    <a:schemeClr val="dk2"/>
                  </a:solidFill>
                  <a:highlight>
                    <a:srgbClr val="FFFFFF"/>
                  </a:highlight>
                </a:rPr>
                <a:t>No inciso III, atualizar a possibilidade de designação para além da portaria da reitoria, por meio de circular do campus. Também deve ser regulamentada a carga horária para 30 horas nas coordenações. Incluir o inciso IV que trata especificamente do coordenador de pós-graduação dos cursos e programas do IFG com os mesmos critérios do inciso III.</a:t>
              </a:r>
              <a:endParaRPr sz="1800">
                <a:solidFill>
                  <a:schemeClr val="dk1"/>
                </a:solidFill>
                <a:latin typeface="Calibri"/>
                <a:ea typeface="Calibri"/>
                <a:cs typeface="Calibri"/>
                <a:sym typeface="Calibri"/>
              </a:endParaRPr>
            </a:p>
          </p:txBody>
        </p:sp>
      </p:grpSp>
      <p:sp>
        <p:nvSpPr>
          <p:cNvPr id="10924" name="Google Shape;10924;g14cd349e792_0_30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9" name="Shape 10929"/>
        <p:cNvGrpSpPr/>
        <p:nvPr/>
      </p:nvGrpSpPr>
      <p:grpSpPr>
        <a:xfrm>
          <a:off x="0" y="0"/>
          <a:ext cx="0" cy="0"/>
          <a:chOff x="0" y="0"/>
          <a:chExt cx="0" cy="0"/>
        </a:xfrm>
      </p:grpSpPr>
      <p:sp>
        <p:nvSpPr>
          <p:cNvPr id="10930" name="Google Shape;10930;g14cd349e792_0_32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931" name="Google Shape;10931;g14cd349e792_0_3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932" name="Google Shape;10932;g14cd349e792_0_3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933" name="Google Shape;10933;g14cd349e792_0_3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934" name="Google Shape;10934;g14cd349e792_0_320"/>
          <p:cNvSpPr txBox="1"/>
          <p:nvPr>
            <p:ph idx="1" type="body"/>
          </p:nvPr>
        </p:nvSpPr>
        <p:spPr>
          <a:xfrm>
            <a:off x="59920" y="2041804"/>
            <a:ext cx="1480200" cy="60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935" name="Google Shape;10935;g14cd349e792_0_320"/>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0936" name="Google Shape;10936;g14cd349e792_0_32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0937" name="Google Shape;10937;g14cd349e792_0_3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10938" name="Google Shape;10938;g14cd349e792_0_320"/>
          <p:cNvGrpSpPr/>
          <p:nvPr/>
        </p:nvGrpSpPr>
        <p:grpSpPr>
          <a:xfrm>
            <a:off x="70903" y="3633613"/>
            <a:ext cx="11869485" cy="666245"/>
            <a:chOff x="56759" y="3529764"/>
            <a:chExt cx="11869485" cy="666245"/>
          </a:xfrm>
        </p:grpSpPr>
        <p:sp>
          <p:nvSpPr>
            <p:cNvPr id="10939" name="Google Shape;10939;g14cd349e792_0_320"/>
            <p:cNvSpPr txBox="1"/>
            <p:nvPr/>
          </p:nvSpPr>
          <p:spPr>
            <a:xfrm>
              <a:off x="56759" y="352976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940" name="Google Shape;10940;g14cd349e792_0_320"/>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IV. Ao servidor docente ocupante de cargo de Coordenador de Pós-Graduação, designado por portaria ou circular,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a:t>
              </a:r>
              <a:endParaRPr sz="1800">
                <a:solidFill>
                  <a:schemeClr val="dk1"/>
                </a:solidFill>
                <a:latin typeface="Calibri"/>
                <a:ea typeface="Calibri"/>
                <a:cs typeface="Calibri"/>
                <a:sym typeface="Calibri"/>
              </a:endParaRPr>
            </a:p>
          </p:txBody>
        </p:sp>
      </p:grpSp>
      <p:grpSp>
        <p:nvGrpSpPr>
          <p:cNvPr id="10941" name="Google Shape;10941;g14cd349e792_0_320"/>
          <p:cNvGrpSpPr/>
          <p:nvPr/>
        </p:nvGrpSpPr>
        <p:grpSpPr>
          <a:xfrm>
            <a:off x="70903" y="5924034"/>
            <a:ext cx="11880468" cy="651000"/>
            <a:chOff x="45776" y="4250662"/>
            <a:chExt cx="11880468" cy="651000"/>
          </a:xfrm>
        </p:grpSpPr>
        <p:sp>
          <p:nvSpPr>
            <p:cNvPr id="10942" name="Google Shape;10942;g14cd349e792_0_320"/>
            <p:cNvSpPr txBox="1"/>
            <p:nvPr/>
          </p:nvSpPr>
          <p:spPr>
            <a:xfrm>
              <a:off x="45776" y="4277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943" name="Google Shape;10943;g14cd349e792_0_320"/>
            <p:cNvSpPr txBox="1"/>
            <p:nvPr/>
          </p:nvSpPr>
          <p:spPr>
            <a:xfrm>
              <a:off x="1555844" y="4250662"/>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l">
                <a:lnSpc>
                  <a:spcPct val="115000"/>
                </a:lnSpc>
                <a:spcBef>
                  <a:spcPts val="0"/>
                </a:spcBef>
                <a:spcAft>
                  <a:spcPts val="0"/>
                </a:spcAft>
                <a:buSzPts val="1100"/>
                <a:buNone/>
              </a:pPr>
              <a:r>
                <a:rPr lang="pt-BR" sz="1100">
                  <a:solidFill>
                    <a:schemeClr val="dk2"/>
                  </a:solidFill>
                  <a:highlight>
                    <a:srgbClr val="FFFFFF"/>
                  </a:highlight>
                </a:rPr>
                <a:t>No inciso III, atualizar a possibilidade de designação para além da portaria da reitoria, por meio de circular do campus. Também deve ser regulamentada a carga horária para 30 horas nas coordenações. Incluir o inciso IV que trata especificamente do coordenador de pós-graduação dos cursos e programas do IFG com os mesmos critérios do inciso III.</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8" name="Shape 10948"/>
        <p:cNvGrpSpPr/>
        <p:nvPr/>
      </p:nvGrpSpPr>
      <p:grpSpPr>
        <a:xfrm>
          <a:off x="0" y="0"/>
          <a:ext cx="0" cy="0"/>
          <a:chOff x="0" y="0"/>
          <a:chExt cx="0" cy="0"/>
        </a:xfrm>
      </p:grpSpPr>
      <p:sp>
        <p:nvSpPr>
          <p:cNvPr id="10949" name="Google Shape;10949;g14cd349e792_0_33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950" name="Google Shape;10950;g14cd349e792_0_33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951" name="Google Shape;10951;g14cd349e792_0_33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952" name="Google Shape;10952;g14cd349e792_0_3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953" name="Google Shape;10953;g14cd349e792_0_33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954" name="Google Shape;10954;g14cd349e792_0_338"/>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Ao servidor docente ocupante do cargo de Reitor, Diretor Executivo, Pró-Reitor e Diretor-Geral de Campus será destinada carga horária de 40 (quarenta) horas semanais para o cumprimento de suas atribuições, sendo facultada ao Departamento de Áreas Acadêmicas juntamente, com o Colegiado de Áreas, por avaliação de necessidade, a distribuição de, no máximo, 4 (quatro) aulas semanais, desde que não haja a contratação de professor substituto para a vaga do ocupante desses cargos;</a:t>
            </a:r>
            <a:endParaRPr/>
          </a:p>
        </p:txBody>
      </p:sp>
      <p:sp>
        <p:nvSpPr>
          <p:cNvPr id="10955" name="Google Shape;10955;g14cd349e792_0_33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956" name="Google Shape;10956;g14cd349e792_0_33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0957" name="Google Shape;10957;g14cd349e792_0_338"/>
          <p:cNvGrpSpPr/>
          <p:nvPr/>
        </p:nvGrpSpPr>
        <p:grpSpPr>
          <a:xfrm>
            <a:off x="70903" y="4430499"/>
            <a:ext cx="11880468" cy="895232"/>
            <a:chOff x="45776" y="3545009"/>
            <a:chExt cx="11880468" cy="895232"/>
          </a:xfrm>
        </p:grpSpPr>
        <p:sp>
          <p:nvSpPr>
            <p:cNvPr id="10958" name="Google Shape;10958;g14cd349e792_0_33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959" name="Google Shape;10959;g14cd349e792_0_338"/>
            <p:cNvSpPr txBox="1"/>
            <p:nvPr/>
          </p:nvSpPr>
          <p:spPr>
            <a:xfrm>
              <a:off x="1555844" y="35450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 Ao servidor docente ocupante do cargo de Reitor, Diretor Executivo, Pró-Reitor e Diretor-Geral de Campus será destinada carga horária de 40 (quarenta) horas semanais, </a:t>
              </a:r>
              <a:r>
                <a:rPr lang="pt-BR" sz="1100">
                  <a:solidFill>
                    <a:srgbClr val="0000FF"/>
                  </a:solidFill>
                  <a:highlight>
                    <a:srgbClr val="FFFFFF"/>
                  </a:highlight>
                </a:rPr>
                <a:t>correspondentes a 40 (quarenta) pontos</a:t>
              </a:r>
              <a:r>
                <a:rPr lang="pt-BR" sz="1100">
                  <a:solidFill>
                    <a:schemeClr val="dk2"/>
                  </a:solidFill>
                  <a:highlight>
                    <a:srgbClr val="FFFFFF"/>
                  </a:highlight>
                </a:rPr>
                <a:t>, para o cumprimento de suas atribuições;</a:t>
              </a:r>
              <a:endParaRPr sz="1800">
                <a:solidFill>
                  <a:schemeClr val="dk1"/>
                </a:solidFill>
                <a:latin typeface="Calibri"/>
                <a:ea typeface="Calibri"/>
                <a:cs typeface="Calibri"/>
                <a:sym typeface="Calibri"/>
              </a:endParaRPr>
            </a:p>
          </p:txBody>
        </p:sp>
      </p:grpSp>
      <p:grpSp>
        <p:nvGrpSpPr>
          <p:cNvPr id="10960" name="Google Shape;10960;g14cd349e792_0_338"/>
          <p:cNvGrpSpPr/>
          <p:nvPr/>
        </p:nvGrpSpPr>
        <p:grpSpPr>
          <a:xfrm>
            <a:off x="70903" y="5646513"/>
            <a:ext cx="11880468" cy="1089321"/>
            <a:chOff x="45776" y="3973141"/>
            <a:chExt cx="11880468" cy="1089321"/>
          </a:xfrm>
        </p:grpSpPr>
        <p:sp>
          <p:nvSpPr>
            <p:cNvPr id="10961" name="Google Shape;10961;g14cd349e792_0_33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962" name="Google Shape;10962;g14cd349e792_0_338"/>
            <p:cNvSpPr txBox="1"/>
            <p:nvPr/>
          </p:nvSpPr>
          <p:spPr>
            <a:xfrm>
              <a:off x="1555844" y="4022062"/>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Nossa proposta tem a inclusão de um capítulo, após o capítulo sobre as atividades de representação, envolvendo as atividades passíveis de redução de CH (Das Distribuições de Aulas Semanais), a saber: - Gestão; - Pesquisa; - Extensão; - Representação (para presidentes ou coordenadores). Nesse sentido, o texto sugerido como remoção neste artigo 51, na verdade, será inserido no capítulo Das Distribuições de Aulas Semanais. Este artigo, então, fica com o foco em, apenas, definir a CH semanal dos cargos de gestão; o que prejudica a permanência do inciso II, pois descreve cargos que exigem 40 horas semanais, assim como no inciso I.</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7" name="Shape 10967"/>
        <p:cNvGrpSpPr/>
        <p:nvPr/>
      </p:nvGrpSpPr>
      <p:grpSpPr>
        <a:xfrm>
          <a:off x="0" y="0"/>
          <a:ext cx="0" cy="0"/>
          <a:chOff x="0" y="0"/>
          <a:chExt cx="0" cy="0"/>
        </a:xfrm>
      </p:grpSpPr>
      <p:sp>
        <p:nvSpPr>
          <p:cNvPr id="10968" name="Google Shape;10968;g14cd349e792_0_35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969" name="Google Shape;10969;g14cd349e792_0_35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970" name="Google Shape;10970;g14cd349e792_0_35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971" name="Google Shape;10971;g14cd349e792_0_35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972" name="Google Shape;10972;g14cd349e792_0_35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973" name="Google Shape;10973;g14cd349e792_0_356"/>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Areas Acadêmicas, juntamente com o Colegiado de Áreas, por avaliação de necessidade, a responsabilidade da distribuição de 4 (quatro) a 8 (oito) aulas semanais;</a:t>
            </a:r>
            <a:endParaRPr/>
          </a:p>
        </p:txBody>
      </p:sp>
      <p:sp>
        <p:nvSpPr>
          <p:cNvPr id="10974" name="Google Shape;10974;g14cd349e792_0_35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975" name="Google Shape;10975;g14cd349e792_0_35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976" name="Google Shape;10976;g14cd349e792_0_356"/>
          <p:cNvGrpSpPr/>
          <p:nvPr/>
        </p:nvGrpSpPr>
        <p:grpSpPr>
          <a:xfrm>
            <a:off x="70903" y="4430499"/>
            <a:ext cx="11880468" cy="895232"/>
            <a:chOff x="45776" y="3545009"/>
            <a:chExt cx="11880468" cy="895232"/>
          </a:xfrm>
        </p:grpSpPr>
        <p:sp>
          <p:nvSpPr>
            <p:cNvPr id="10977" name="Google Shape;10977;g14cd349e792_0_35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978" name="Google Shape;10978;g14cd349e792_0_356"/>
            <p:cNvSpPr txBox="1"/>
            <p:nvPr/>
          </p:nvSpPr>
          <p:spPr>
            <a:xfrm>
              <a:off x="1555844" y="35450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 Ao servidor docente ocupante de cargo de Diretor, Gerente, Chefe de Departamento, Coordenador Acadêmico e Coordenador Administrativo será destinada uma carga horária de 40 (quarenta) horas semanais, </a:t>
              </a:r>
              <a:r>
                <a:rPr lang="pt-BR" sz="1100">
                  <a:solidFill>
                    <a:srgbClr val="0000FF"/>
                  </a:solidFill>
                  <a:highlight>
                    <a:srgbClr val="FFFFFF"/>
                  </a:highlight>
                </a:rPr>
                <a:t>correspondentes a 40 (quarenta) pontos</a:t>
              </a:r>
              <a:r>
                <a:rPr lang="pt-BR" sz="1100">
                  <a:solidFill>
                    <a:schemeClr val="dk2"/>
                  </a:solidFill>
                  <a:highlight>
                    <a:srgbClr val="FFFFFF"/>
                  </a:highlight>
                </a:rPr>
                <a:t>, para o cumprimento de suas atribuições; </a:t>
              </a:r>
              <a:endParaRPr sz="1800">
                <a:solidFill>
                  <a:schemeClr val="dk1"/>
                </a:solidFill>
                <a:latin typeface="Calibri"/>
                <a:ea typeface="Calibri"/>
                <a:cs typeface="Calibri"/>
                <a:sym typeface="Calibri"/>
              </a:endParaRPr>
            </a:p>
          </p:txBody>
        </p:sp>
      </p:grpSp>
      <p:grpSp>
        <p:nvGrpSpPr>
          <p:cNvPr id="10979" name="Google Shape;10979;g14cd349e792_0_356"/>
          <p:cNvGrpSpPr/>
          <p:nvPr/>
        </p:nvGrpSpPr>
        <p:grpSpPr>
          <a:xfrm>
            <a:off x="70903" y="5646513"/>
            <a:ext cx="11880468" cy="1089321"/>
            <a:chOff x="45776" y="3973141"/>
            <a:chExt cx="11880468" cy="1089321"/>
          </a:xfrm>
        </p:grpSpPr>
        <p:sp>
          <p:nvSpPr>
            <p:cNvPr id="10980" name="Google Shape;10980;g14cd349e792_0_35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0981" name="Google Shape;10981;g14cd349e792_0_356"/>
            <p:cNvSpPr txBox="1"/>
            <p:nvPr/>
          </p:nvSpPr>
          <p:spPr>
            <a:xfrm>
              <a:off x="1555844" y="4022062"/>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Nossa proposta tem a inclusão de um capítulo, após o capítulo sobre as atividades de representação, envolvendo as atividades passíveis de redução de CH (Das Distribuições de Aulas Semanais), a saber: - Gestão; - Pesquisa; - Extensão; - Representação (para presidentes ou coordenadores). Nesse sentido, o texto sugerido como remoção neste artigo 51, na verdade, será inserido no capítulo Das Distribuições de Aulas Semanais. Este artigo, então, fica com o foco em, apenas, definir a CH semanal dos cargos de gestão; o que prejudica a permanência do inciso II, pois descreve cargos que exigem 40 horas semanais, assim como no inciso I.</a:t>
              </a:r>
              <a:endParaRPr sz="1800">
                <a:solidFill>
                  <a:schemeClr val="dk1"/>
                </a:solidFill>
                <a:latin typeface="Calibri"/>
                <a:ea typeface="Calibri"/>
                <a:cs typeface="Calibri"/>
                <a:sym typeface="Calibri"/>
              </a:endParaRPr>
            </a:p>
          </p:txBody>
        </p:sp>
      </p:grpSp>
      <p:sp>
        <p:nvSpPr>
          <p:cNvPr id="10982" name="Google Shape;10982;g14cd349e792_0_35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7" name="Shape 10987"/>
        <p:cNvGrpSpPr/>
        <p:nvPr/>
      </p:nvGrpSpPr>
      <p:grpSpPr>
        <a:xfrm>
          <a:off x="0" y="0"/>
          <a:ext cx="0" cy="0"/>
          <a:chOff x="0" y="0"/>
          <a:chExt cx="0" cy="0"/>
        </a:xfrm>
      </p:grpSpPr>
      <p:sp>
        <p:nvSpPr>
          <p:cNvPr id="10988" name="Google Shape;10988;g14cd349e792_0_37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0989" name="Google Shape;10989;g14cd349e792_0_37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0990" name="Google Shape;10990;g14cd349e792_0_37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0991" name="Google Shape;10991;g14cd349e792_0_37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0992" name="Google Shape;10992;g14cd349e792_0_375"/>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0993" name="Google Shape;10993;g14cd349e792_0_375"/>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0994" name="Google Shape;10994;g14cd349e792_0_37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0995" name="Google Shape;10995;g14cd349e792_0_37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0996" name="Google Shape;10996;g14cd349e792_0_375"/>
          <p:cNvGrpSpPr/>
          <p:nvPr/>
        </p:nvGrpSpPr>
        <p:grpSpPr>
          <a:xfrm>
            <a:off x="70903" y="4430499"/>
            <a:ext cx="11880468" cy="895232"/>
            <a:chOff x="45776" y="3545009"/>
            <a:chExt cx="11880468" cy="895232"/>
          </a:xfrm>
        </p:grpSpPr>
        <p:sp>
          <p:nvSpPr>
            <p:cNvPr id="10997" name="Google Shape;10997;g14cd349e792_0_37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0998" name="Google Shape;10998;g14cd349e792_0_375"/>
            <p:cNvSpPr txBox="1"/>
            <p:nvPr/>
          </p:nvSpPr>
          <p:spPr>
            <a:xfrm>
              <a:off x="1555844" y="35450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III. Ao servidor docente ocupante de cargo de Coordenador de curso e áreas, designado por portaria, será destinada uma carga horária de 30 (trinta) horas, </a:t>
              </a:r>
              <a:r>
                <a:rPr lang="pt-BR" sz="1100">
                  <a:solidFill>
                    <a:srgbClr val="0000FF"/>
                  </a:solidFill>
                  <a:highlight>
                    <a:srgbClr val="FFFFFF"/>
                  </a:highlight>
                </a:rPr>
                <a:t>correspondentes a 30 (trinta) pontos</a:t>
              </a:r>
              <a:r>
                <a:rPr lang="pt-BR" sz="1100">
                  <a:solidFill>
                    <a:schemeClr val="dk2"/>
                  </a:solidFill>
                  <a:highlight>
                    <a:srgbClr val="FFFFFF"/>
                  </a:highlight>
                </a:rPr>
                <a:t>, para o cumprimento de suas atribuições;</a:t>
              </a:r>
              <a:endParaRPr sz="1800">
                <a:solidFill>
                  <a:schemeClr val="dk1"/>
                </a:solidFill>
                <a:latin typeface="Calibri"/>
                <a:ea typeface="Calibri"/>
                <a:cs typeface="Calibri"/>
                <a:sym typeface="Calibri"/>
              </a:endParaRPr>
            </a:p>
          </p:txBody>
        </p:sp>
      </p:grpSp>
      <p:grpSp>
        <p:nvGrpSpPr>
          <p:cNvPr id="10999" name="Google Shape;10999;g14cd349e792_0_375"/>
          <p:cNvGrpSpPr/>
          <p:nvPr/>
        </p:nvGrpSpPr>
        <p:grpSpPr>
          <a:xfrm>
            <a:off x="70903" y="5646513"/>
            <a:ext cx="11880468" cy="1089321"/>
            <a:chOff x="45776" y="3973141"/>
            <a:chExt cx="11880468" cy="1089321"/>
          </a:xfrm>
        </p:grpSpPr>
        <p:sp>
          <p:nvSpPr>
            <p:cNvPr id="11000" name="Google Shape;11000;g14cd349e792_0_37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001" name="Google Shape;11001;g14cd349e792_0_375"/>
            <p:cNvSpPr txBox="1"/>
            <p:nvPr/>
          </p:nvSpPr>
          <p:spPr>
            <a:xfrm>
              <a:off x="1555844" y="4022062"/>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Nossa proposta tem a inclusão de um capítulo, após o capítulo sobre as atividades de representação, envolvendo as atividades passíveis de redução de CH (Das Distribuições de Aulas Semanais), a saber: - Gestão; - Pesquisa; - Extensão; - Representação (para presidentes ou coordenadores). Nesse sentido, o texto sugerido como remoção neste artigo 51, na verdade, será inserido no capítulo Das Distribuições de Aulas Semanais. Este artigo, então, fica com o foco em, apenas, definir a CH semanal dos cargos de gestão; o que prejudica a permanência do inciso II, pois descreve cargos que exigem 40 horas semanais, assim como no inciso I.</a:t>
              </a:r>
              <a:endParaRPr sz="1800">
                <a:solidFill>
                  <a:schemeClr val="dk1"/>
                </a:solidFill>
                <a:latin typeface="Calibri"/>
                <a:ea typeface="Calibri"/>
                <a:cs typeface="Calibri"/>
                <a:sym typeface="Calibri"/>
              </a:endParaRPr>
            </a:p>
          </p:txBody>
        </p:sp>
      </p:grpSp>
      <p:sp>
        <p:nvSpPr>
          <p:cNvPr id="11002" name="Google Shape;11002;g14cd349e792_0_37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7" name="Shape 11007"/>
        <p:cNvGrpSpPr/>
        <p:nvPr/>
      </p:nvGrpSpPr>
      <p:grpSpPr>
        <a:xfrm>
          <a:off x="0" y="0"/>
          <a:ext cx="0" cy="0"/>
          <a:chOff x="0" y="0"/>
          <a:chExt cx="0" cy="0"/>
        </a:xfrm>
      </p:grpSpPr>
      <p:sp>
        <p:nvSpPr>
          <p:cNvPr id="11008" name="Google Shape;11008;g14cd349e792_0_39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1009" name="Google Shape;11009;g14cd349e792_0_39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010" name="Google Shape;11010;g14cd349e792_0_39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011" name="Google Shape;11011;g14cd349e792_0_3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012" name="Google Shape;11012;g14cd349e792_0_39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013" name="Google Shape;11013;g14cd349e792_0_394"/>
          <p:cNvSpPr txBox="1"/>
          <p:nvPr/>
        </p:nvSpPr>
        <p:spPr>
          <a:xfrm>
            <a:off x="1551011" y="1944572"/>
            <a:ext cx="10400400" cy="2062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Áreas Acadêmicas, juntamente com o Colegiado de Áreas, por avaliação de necessidade, a responsabilidade da distribuição de 4 (quatro) a 8 (oito) aulas semanais;</a:t>
            </a:r>
            <a:endParaRPr/>
          </a:p>
        </p:txBody>
      </p:sp>
      <p:sp>
        <p:nvSpPr>
          <p:cNvPr id="11014" name="Google Shape;11014;g14cd349e792_0_39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015" name="Google Shape;11015;g14cd349e792_0_3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016" name="Google Shape;11016;g14cd349e792_0_394"/>
          <p:cNvGrpSpPr/>
          <p:nvPr/>
        </p:nvGrpSpPr>
        <p:grpSpPr>
          <a:xfrm>
            <a:off x="55915" y="4179562"/>
            <a:ext cx="11880468" cy="1471500"/>
            <a:chOff x="45776" y="3545009"/>
            <a:chExt cx="11880468" cy="1471500"/>
          </a:xfrm>
        </p:grpSpPr>
        <p:sp>
          <p:nvSpPr>
            <p:cNvPr id="11017" name="Google Shape;11017;g14cd349e792_0_39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018" name="Google Shape;11018;g14cd349e792_0_394"/>
            <p:cNvSpPr txBox="1"/>
            <p:nvPr/>
          </p:nvSpPr>
          <p:spPr>
            <a:xfrm>
              <a:off x="1555844" y="3545009"/>
              <a:ext cx="10370400" cy="1471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chemeClr val="dk2"/>
                  </a:solidFill>
                  <a:highlight>
                    <a:srgbClr val="FFFFFF"/>
                  </a:highlight>
                </a:rPr>
                <a:t>II. Ao servidor docente ocupante de cargo de Diretor, Gerente, Chefe de Departamento, Coordenador Acadêmico e Coordenador Administrativo será destinada uma carga horária de 40 (quarenta) horas semanais para o cumprimento de suas atribuições, sendo atribuída ao Departamento de Áreas Acadêmicas, juntamente com o Colegiado de Áreas, por avaliação de necessidade, a responsabilidade da distribuição de</a:t>
              </a:r>
              <a:r>
                <a:rPr lang="pt-BR" sz="1600">
                  <a:solidFill>
                    <a:srgbClr val="0000FF"/>
                  </a:solidFill>
                  <a:highlight>
                    <a:srgbClr val="FFFFFF"/>
                  </a:highlight>
                </a:rPr>
                <a:t> até 4 (quatro) aulas</a:t>
              </a:r>
              <a:r>
                <a:rPr lang="pt-BR" sz="1600">
                  <a:solidFill>
                    <a:srgbClr val="0070C0"/>
                  </a:solidFill>
                  <a:highlight>
                    <a:srgbClr val="FFFFFF"/>
                  </a:highlight>
                </a:rPr>
                <a:t> </a:t>
              </a:r>
              <a:r>
                <a:rPr lang="pt-BR" sz="1600">
                  <a:solidFill>
                    <a:schemeClr val="dk2"/>
                  </a:solidFill>
                  <a:highlight>
                    <a:srgbClr val="FFFFFF"/>
                  </a:highlight>
                </a:rPr>
                <a:t>semanais; </a:t>
              </a:r>
              <a:endParaRPr sz="2300">
                <a:solidFill>
                  <a:schemeClr val="dk1"/>
                </a:solidFill>
                <a:latin typeface="Calibri"/>
                <a:ea typeface="Calibri"/>
                <a:cs typeface="Calibri"/>
                <a:sym typeface="Calibri"/>
              </a:endParaRPr>
            </a:p>
          </p:txBody>
        </p:sp>
      </p:grpSp>
      <p:grpSp>
        <p:nvGrpSpPr>
          <p:cNvPr id="11019" name="Google Shape;11019;g14cd349e792_0_394"/>
          <p:cNvGrpSpPr/>
          <p:nvPr/>
        </p:nvGrpSpPr>
        <p:grpSpPr>
          <a:xfrm>
            <a:off x="55900" y="5823519"/>
            <a:ext cx="11880500" cy="621624"/>
            <a:chOff x="30776" y="4094386"/>
            <a:chExt cx="11880500" cy="198304"/>
          </a:xfrm>
        </p:grpSpPr>
        <p:sp>
          <p:nvSpPr>
            <p:cNvPr id="11020" name="Google Shape;11020;g14cd349e792_0_394"/>
            <p:cNvSpPr txBox="1"/>
            <p:nvPr/>
          </p:nvSpPr>
          <p:spPr>
            <a:xfrm>
              <a:off x="30776" y="4094386"/>
              <a:ext cx="1510200" cy="175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021" name="Google Shape;11021;g14cd349e792_0_394"/>
            <p:cNvSpPr txBox="1"/>
            <p:nvPr/>
          </p:nvSpPr>
          <p:spPr>
            <a:xfrm>
              <a:off x="1540876" y="4094390"/>
              <a:ext cx="10370400" cy="198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chemeClr val="dk2"/>
                  </a:solidFill>
                  <a:highlight>
                    <a:srgbClr val="FFFFFF"/>
                  </a:highlight>
                </a:rPr>
                <a:t>As atribuições e a carga horária destinada a atividade de gestão justificam a redução da carga horária de aulas apontada.</a:t>
              </a:r>
              <a:endParaRPr sz="2300">
                <a:solidFill>
                  <a:schemeClr val="dk1"/>
                </a:solidFill>
                <a:latin typeface="Calibri"/>
                <a:ea typeface="Calibri"/>
                <a:cs typeface="Calibri"/>
                <a:sym typeface="Calibri"/>
              </a:endParaRPr>
            </a:p>
          </p:txBody>
        </p:sp>
      </p:grpSp>
      <p:sp>
        <p:nvSpPr>
          <p:cNvPr id="11022" name="Google Shape;11022;g14cd349e792_0_3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7" name="Shape 11027"/>
        <p:cNvGrpSpPr/>
        <p:nvPr/>
      </p:nvGrpSpPr>
      <p:grpSpPr>
        <a:xfrm>
          <a:off x="0" y="0"/>
          <a:ext cx="0" cy="0"/>
          <a:chOff x="0" y="0"/>
          <a:chExt cx="0" cy="0"/>
        </a:xfrm>
      </p:grpSpPr>
      <p:sp>
        <p:nvSpPr>
          <p:cNvPr id="11028" name="Google Shape;11028;g14cd349e792_0_41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1029" name="Google Shape;11029;g14cd349e792_0_41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030" name="Google Shape;11030;g14cd349e792_0_41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031" name="Google Shape;11031;g14cd349e792_0_41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032" name="Google Shape;11032;g14cd349e792_0_413"/>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033" name="Google Shape;11033;g14cd349e792_0_413"/>
          <p:cNvSpPr txBox="1"/>
          <p:nvPr/>
        </p:nvSpPr>
        <p:spPr>
          <a:xfrm>
            <a:off x="1551011" y="1944572"/>
            <a:ext cx="10400400" cy="1785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 de 4 (quatro) a 8 (oito) aulas semanais; </a:t>
            </a:r>
            <a:endParaRPr/>
          </a:p>
        </p:txBody>
      </p:sp>
      <p:sp>
        <p:nvSpPr>
          <p:cNvPr id="11034" name="Google Shape;11034;g14cd349e792_0_41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035" name="Google Shape;11035;g14cd349e792_0_41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036" name="Google Shape;11036;g14cd349e792_0_413"/>
          <p:cNvGrpSpPr/>
          <p:nvPr/>
        </p:nvGrpSpPr>
        <p:grpSpPr>
          <a:xfrm>
            <a:off x="70903" y="4430499"/>
            <a:ext cx="11880468" cy="895232"/>
            <a:chOff x="45776" y="3545009"/>
            <a:chExt cx="11880468" cy="895232"/>
          </a:xfrm>
        </p:grpSpPr>
        <p:sp>
          <p:nvSpPr>
            <p:cNvPr id="11037" name="Google Shape;11037;g14cd349e792_0_41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038" name="Google Shape;11038;g14cd349e792_0_413"/>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III. Ao servidor docente ocupante de cargo de Coordenador de curso e áreas, designado por portaria, será destinada uma carga horária de 30 (trinta) horas para o cumprimento de suas atribuições, sendo atribuída ao Departamento de Áreas Acadêmicas, juntamente com o Colegiado de Áreas, por avaliação de necessidade, a responsabilidade da distribuição</a:t>
              </a:r>
              <a:r>
                <a:rPr lang="pt-BR" sz="1100">
                  <a:solidFill>
                    <a:srgbClr val="0000FF"/>
                  </a:solidFill>
                  <a:highlight>
                    <a:srgbClr val="FFFFFF"/>
                  </a:highlight>
                </a:rPr>
                <a:t> de 4 (quatro) a 6 (seis) aulas</a:t>
              </a:r>
              <a:r>
                <a:rPr lang="pt-BR" sz="1100">
                  <a:solidFill>
                    <a:srgbClr val="0070C0"/>
                  </a:solidFill>
                  <a:highlight>
                    <a:srgbClr val="FFFFFF"/>
                  </a:highlight>
                </a:rPr>
                <a:t> </a:t>
              </a:r>
              <a:r>
                <a:rPr lang="pt-BR" sz="1100">
                  <a:solidFill>
                    <a:schemeClr val="dk2"/>
                  </a:solidFill>
                  <a:highlight>
                    <a:srgbClr val="FFFFFF"/>
                  </a:highlight>
                </a:rPr>
                <a:t>semanais;</a:t>
              </a:r>
              <a:endParaRPr sz="1800">
                <a:solidFill>
                  <a:schemeClr val="dk1"/>
                </a:solidFill>
                <a:latin typeface="Calibri"/>
                <a:ea typeface="Calibri"/>
                <a:cs typeface="Calibri"/>
                <a:sym typeface="Calibri"/>
              </a:endParaRPr>
            </a:p>
          </p:txBody>
        </p:sp>
      </p:grpSp>
      <p:grpSp>
        <p:nvGrpSpPr>
          <p:cNvPr id="11039" name="Google Shape;11039;g14cd349e792_0_413"/>
          <p:cNvGrpSpPr/>
          <p:nvPr/>
        </p:nvGrpSpPr>
        <p:grpSpPr>
          <a:xfrm>
            <a:off x="70903" y="5646513"/>
            <a:ext cx="11880468" cy="467100"/>
            <a:chOff x="45776" y="3973141"/>
            <a:chExt cx="11880468" cy="467100"/>
          </a:xfrm>
        </p:grpSpPr>
        <p:sp>
          <p:nvSpPr>
            <p:cNvPr id="11040" name="Google Shape;11040;g14cd349e792_0_41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041" name="Google Shape;11041;g14cd349e792_0_413"/>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As atribuições e a carga horária destinada a atividade de gestão justificam a redução da carga horária de aulas apontada.</a:t>
              </a:r>
              <a:endParaRPr sz="1800">
                <a:solidFill>
                  <a:schemeClr val="dk1"/>
                </a:solidFill>
                <a:latin typeface="Calibri"/>
                <a:ea typeface="Calibri"/>
                <a:cs typeface="Calibri"/>
                <a:sym typeface="Calibri"/>
              </a:endParaRPr>
            </a:p>
          </p:txBody>
        </p:sp>
      </p:grpSp>
      <p:sp>
        <p:nvSpPr>
          <p:cNvPr id="11042" name="Google Shape;11042;g14cd349e792_0_41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7" name="Shape 11047"/>
        <p:cNvGrpSpPr/>
        <p:nvPr/>
      </p:nvGrpSpPr>
      <p:grpSpPr>
        <a:xfrm>
          <a:off x="0" y="0"/>
          <a:ext cx="0" cy="0"/>
          <a:chOff x="0" y="0"/>
          <a:chExt cx="0" cy="0"/>
        </a:xfrm>
      </p:grpSpPr>
      <p:sp>
        <p:nvSpPr>
          <p:cNvPr id="11048" name="Google Shape;11048;g14cd349e792_0_43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1049" name="Google Shape;11049;g14cd349e792_0_43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050" name="Google Shape;11050;g14cd349e792_0_43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051" name="Google Shape;11051;g14cd349e792_0_43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052" name="Google Shape;11052;g14cd349e792_0_43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053" name="Google Shape;11053;g14cd349e792_0_432"/>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1054" name="Google Shape;11054;g14cd349e792_0_43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1055" name="Google Shape;11055;g14cd349e792_0_43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056" name="Google Shape;11056;g14cd349e792_0_432"/>
          <p:cNvGrpSpPr/>
          <p:nvPr/>
        </p:nvGrpSpPr>
        <p:grpSpPr>
          <a:xfrm>
            <a:off x="70903" y="4430499"/>
            <a:ext cx="11880468" cy="895232"/>
            <a:chOff x="45776" y="3545009"/>
            <a:chExt cx="11880468" cy="895232"/>
          </a:xfrm>
        </p:grpSpPr>
        <p:sp>
          <p:nvSpPr>
            <p:cNvPr id="11057" name="Google Shape;11057;g14cd349e792_0_43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058" name="Google Shape;11058;g14cd349e792_0_432"/>
            <p:cNvSpPr txBox="1"/>
            <p:nvPr/>
          </p:nvSpPr>
          <p:spPr>
            <a:xfrm>
              <a:off x="1555844" y="3545009"/>
              <a:ext cx="10370400" cy="702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200">
                  <a:solidFill>
                    <a:schemeClr val="dk2"/>
                  </a:solidFill>
                  <a:highlight>
                    <a:srgbClr val="FFFFFF"/>
                  </a:highlight>
                </a:rPr>
                <a:t>1- Ao servidor docente ocupante de cargo de Coordenador de Educação a Distância (EaD), designado por portaria, será destinada 75 (setenta e cinco) pontos para o cumprimento de suas atribuições, sendo atribuída ao Departamento de Áreas Acadêmicas, juntamente com o Colegiado de Áreas, por avaliação de necessidade, a responsabilidade da distribuição de 4 (quatro) a 8 (oito) aulas semanais.</a:t>
              </a:r>
              <a:endParaRPr sz="1800">
                <a:solidFill>
                  <a:schemeClr val="dk1"/>
                </a:solidFill>
                <a:latin typeface="Calibri"/>
                <a:ea typeface="Calibri"/>
                <a:cs typeface="Calibri"/>
                <a:sym typeface="Calibri"/>
              </a:endParaRPr>
            </a:p>
          </p:txBody>
        </p:sp>
      </p:grpSp>
      <p:grpSp>
        <p:nvGrpSpPr>
          <p:cNvPr id="11059" name="Google Shape;11059;g14cd349e792_0_432"/>
          <p:cNvGrpSpPr/>
          <p:nvPr/>
        </p:nvGrpSpPr>
        <p:grpSpPr>
          <a:xfrm>
            <a:off x="70903" y="5646513"/>
            <a:ext cx="11880468" cy="467100"/>
            <a:chOff x="45776" y="3973141"/>
            <a:chExt cx="11880468" cy="467100"/>
          </a:xfrm>
        </p:grpSpPr>
        <p:sp>
          <p:nvSpPr>
            <p:cNvPr id="11060" name="Google Shape;11060;g14cd349e792_0_43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061" name="Google Shape;11061;g14cd349e792_0_432"/>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Pontuar a coordenação de curso de Educação a Distância (EaD) no sentido de valorizar essa atividade que poderá ser desempenhada por um servidor docente.</a:t>
              </a:r>
              <a:endParaRPr sz="1800">
                <a:solidFill>
                  <a:schemeClr val="dk1"/>
                </a:solidFill>
                <a:latin typeface="Calibri"/>
                <a:ea typeface="Calibri"/>
                <a:cs typeface="Calibri"/>
                <a:sym typeface="Calibri"/>
              </a:endParaRPr>
            </a:p>
          </p:txBody>
        </p:sp>
      </p:grpSp>
      <p:sp>
        <p:nvSpPr>
          <p:cNvPr id="11062" name="Google Shape;11062;g14cd349e792_0_43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8"/>
          <p:cNvSpPr txBox="1"/>
          <p:nvPr>
            <p:ph type="title"/>
          </p:nvPr>
        </p:nvSpPr>
        <p:spPr>
          <a:xfrm>
            <a:off x="3043451" y="482592"/>
            <a:ext cx="585033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149" name="Google Shape;1149;p1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50" name="Google Shape;1150;p1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51" name="Google Shape;1151;p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52" name="Google Shape;1152;p18"/>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53" name="Google Shape;1153;p18"/>
          <p:cNvSpPr txBox="1"/>
          <p:nvPr/>
        </p:nvSpPr>
        <p:spPr>
          <a:xfrm>
            <a:off x="1580972" y="1944571"/>
            <a:ext cx="1037053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5</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Para efeito deste Regulamento, as atividades acadêmicas, próprias do servidor docente, serão convertidas em pontos, conforme distribuição prevista neste regulamento e listadas no Anexo I</a:t>
            </a:r>
            <a:endParaRPr sz="2000">
              <a:solidFill>
                <a:schemeClr val="dk1"/>
              </a:solidFill>
              <a:latin typeface="Calibri"/>
              <a:ea typeface="Calibri"/>
              <a:cs typeface="Calibri"/>
              <a:sym typeface="Calibri"/>
            </a:endParaRPr>
          </a:p>
        </p:txBody>
      </p:sp>
      <p:sp>
        <p:nvSpPr>
          <p:cNvPr id="1154" name="Google Shape;1154;p18"/>
          <p:cNvSpPr txBox="1"/>
          <p:nvPr/>
        </p:nvSpPr>
        <p:spPr>
          <a:xfrm>
            <a:off x="3578378"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55" name="Google Shape;1155;p18"/>
          <p:cNvSpPr txBox="1"/>
          <p:nvPr/>
        </p:nvSpPr>
        <p:spPr>
          <a:xfrm>
            <a:off x="6289879" y="1305000"/>
            <a:ext cx="3037800" cy="467100"/>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 e Luziânia</a:t>
            </a:r>
            <a:endParaRPr sz="2200">
              <a:solidFill>
                <a:schemeClr val="dk1"/>
              </a:solidFill>
              <a:latin typeface="Calibri"/>
              <a:ea typeface="Calibri"/>
              <a:cs typeface="Calibri"/>
              <a:sym typeface="Calibri"/>
            </a:endParaRPr>
          </a:p>
        </p:txBody>
      </p:sp>
      <p:grpSp>
        <p:nvGrpSpPr>
          <p:cNvPr id="1156" name="Google Shape;1156;p18"/>
          <p:cNvGrpSpPr/>
          <p:nvPr/>
        </p:nvGrpSpPr>
        <p:grpSpPr>
          <a:xfrm>
            <a:off x="-19199" y="3132613"/>
            <a:ext cx="11880468" cy="3140100"/>
            <a:chOff x="45776" y="3207987"/>
            <a:chExt cx="11880468" cy="3140100"/>
          </a:xfrm>
        </p:grpSpPr>
        <p:sp>
          <p:nvSpPr>
            <p:cNvPr id="1157" name="Google Shape;1157;p1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58" name="Google Shape;1158;p18"/>
            <p:cNvSpPr txBox="1"/>
            <p:nvPr/>
          </p:nvSpPr>
          <p:spPr>
            <a:xfrm>
              <a:off x="1555844" y="3207987"/>
              <a:ext cx="10370400" cy="3140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Goiânia Oeste: Supressão da Tabela. Está sendo apresentada a Tabela devidamente organizada em horas. Como neste ferramenta limesurvey não foi possível inserir anexos, será enviada via email ao GT Central, conforme orientação de seu coordenador, prof. Thiago. Justificamos a opção por distribuir a jornada docente em horas, pois da maneira que era apresentada, o docente ora convertia sua jornada em pontos, ora fazia pontos que extrapolavam sua Jornada de Trabalho prevista em seu regime, ou seja, 20h ou 40h. Como exemplo, temos que, conforme o art 5º "as atividades acadêmicas serão convertidas em pontos" e art 6º "a somatória dos pontos correspondentes a cada uma das atividades listadas ... deverá totalizar a carga horária do regime de trabalho do docente", o §1º do Art 6º torna-se incoerente, uma vez que determina como 'mínimo" a carga horária total do regime de trabalho de cada docente. Isso leva a crer que os docentes podem trabalhar mais que sua jornada de trabalho. Luziânia: Exclusão desta tabela que não atende aos quesitos listados em Luziânia e substituição dela pela Tabela que criamos.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7" name="Shape 11067"/>
        <p:cNvGrpSpPr/>
        <p:nvPr/>
      </p:nvGrpSpPr>
      <p:grpSpPr>
        <a:xfrm>
          <a:off x="0" y="0"/>
          <a:ext cx="0" cy="0"/>
          <a:chOff x="0" y="0"/>
          <a:chExt cx="0" cy="0"/>
        </a:xfrm>
      </p:grpSpPr>
      <p:sp>
        <p:nvSpPr>
          <p:cNvPr id="11068" name="Google Shape;11068;g14cd349e792_0_45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1069" name="Google Shape;11069;g14cd349e792_0_45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070" name="Google Shape;11070;g14cd349e792_0_45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071" name="Google Shape;11071;g14cd349e792_0_45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072" name="Google Shape;11072;g14cd349e792_0_451"/>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073" name="Google Shape;11073;g14cd349e792_0_451"/>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1074" name="Google Shape;11074;g14cd349e792_0_45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1075" name="Google Shape;11075;g14cd349e792_0_45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076" name="Google Shape;11076;g14cd349e792_0_451"/>
          <p:cNvGrpSpPr/>
          <p:nvPr/>
        </p:nvGrpSpPr>
        <p:grpSpPr>
          <a:xfrm>
            <a:off x="114228" y="2964849"/>
            <a:ext cx="11965318" cy="3182400"/>
            <a:chOff x="47551" y="1908659"/>
            <a:chExt cx="11965318" cy="3182400"/>
          </a:xfrm>
        </p:grpSpPr>
        <p:sp>
          <p:nvSpPr>
            <p:cNvPr id="11077" name="Google Shape;11077;g14cd349e792_0_451"/>
            <p:cNvSpPr txBox="1"/>
            <p:nvPr/>
          </p:nvSpPr>
          <p:spPr>
            <a:xfrm>
              <a:off x="47551" y="20825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078" name="Google Shape;11078;g14cd349e792_0_451"/>
            <p:cNvSpPr txBox="1"/>
            <p:nvPr/>
          </p:nvSpPr>
          <p:spPr>
            <a:xfrm>
              <a:off x="1642469" y="1908659"/>
              <a:ext cx="10370400" cy="3182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100">
                  <a:solidFill>
                    <a:schemeClr val="dk2"/>
                  </a:solidFill>
                  <a:highlight>
                    <a:srgbClr val="FFFFFF"/>
                  </a:highlight>
                </a:rPr>
                <a:t>Art.32 A carga horária semanal de trabalho dos servidores docentes em atividade de gestão será distribuída observando-se os seguintes critérios: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 Aos servidores docentes ocupantes do cargo de Reitor, Pró-Reitor e Diretor-Geral de Campus será destinada carga horária de 40 (quarenta) horas semanais para o cumprimento de suas atribuições.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II. Ao servidor docente ocupante de outros cargos de Direção e Chefia de Departamento, será destinada uma carga horária de 40 (quarenta) horas semanais para o cumprimento de suas atribuições.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III. Ao servidor docente ocupante de cargo de Gerente de Pesquisa, Pós-graduação e Extensão, Coordenador Acadêmico, Coordenador de Curso, Coordenação de Educação à Distância (EaD), será destinada uma carga horária de 36 (trinta e seis) horas para o cumprimento de suas atribuições, sendo atribuída ao Departamento de Áreas Acadêmicas, juntamente com o Colegiado de Áreas, por avaliação de necessidade, a responsabilidade da distribuição de até 4 (quatro) horas relógio relativas à atividade de aula.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IV. Ao servidor docente ocupante do cargo de coordenador de área, designado por portaria, será destinada uma carga horária de 32 (trinta e duas) horas para o cumprimento de suas atribuições, sendo atribuída ao Departamento de Áreas Acadêmicas, juntamente com o Colegiado de áreas, por avaliação de necessidade, a distribuição de até 8 (oito) horas relógio para atividades de aula.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V. Ao servidor docente ocupante de outras funções gratificadas no âmbito da gestão institucional será destinada uma carga horária de 12 (doze) horas para o cumprimento de suas atribuições, devendo ser atribuída o mínimo de atividades de ensino conforme Art 14º deste regulamento e facultado ao docente a complementação de sua jornada de trabalho com atividade de Pesquisa, Extensão, Produção Acadêmica, Cultural e Técnica, Formação Continuada e demais atividades de Gestão Institucional.</a:t>
              </a:r>
              <a:endParaRPr b="1" sz="1200">
                <a:solidFill>
                  <a:schemeClr val="dk2"/>
                </a:solidFill>
                <a:highlight>
                  <a:srgbClr val="FFFFFF"/>
                </a:highlight>
              </a:endParaRPr>
            </a:p>
          </p:txBody>
        </p:sp>
      </p:grpSp>
      <p:grpSp>
        <p:nvGrpSpPr>
          <p:cNvPr id="11079" name="Google Shape;11079;g14cd349e792_0_451"/>
          <p:cNvGrpSpPr/>
          <p:nvPr/>
        </p:nvGrpSpPr>
        <p:grpSpPr>
          <a:xfrm>
            <a:off x="114215" y="6281788"/>
            <a:ext cx="11880468" cy="505221"/>
            <a:chOff x="45776" y="3973141"/>
            <a:chExt cx="11880468" cy="505221"/>
          </a:xfrm>
        </p:grpSpPr>
        <p:sp>
          <p:nvSpPr>
            <p:cNvPr id="11080" name="Google Shape;11080;g14cd349e792_0_45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081" name="Google Shape;11081;g14cd349e792_0_451"/>
            <p:cNvSpPr txBox="1"/>
            <p:nvPr/>
          </p:nvSpPr>
          <p:spPr>
            <a:xfrm>
              <a:off x="1555844" y="4022062"/>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As alterações se fazem necessárias para atender à nova lógica de organização que está sendo proposta, bem como visa atender à necessidade de uma jornada de trabalho justa para os docentes que atuam de alguma maneira na Gestão Institucional</a:t>
              </a:r>
              <a:endParaRPr sz="1800">
                <a:solidFill>
                  <a:schemeClr val="dk1"/>
                </a:solidFill>
                <a:latin typeface="Calibri"/>
                <a:ea typeface="Calibri"/>
                <a:cs typeface="Calibri"/>
                <a:sym typeface="Calibri"/>
              </a:endParaRPr>
            </a:p>
          </p:txBody>
        </p:sp>
      </p:grpSp>
      <p:sp>
        <p:nvSpPr>
          <p:cNvPr id="11082" name="Google Shape;11082;g14cd349e792_0_45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7" name="Shape 11087"/>
        <p:cNvGrpSpPr/>
        <p:nvPr/>
      </p:nvGrpSpPr>
      <p:grpSpPr>
        <a:xfrm>
          <a:off x="0" y="0"/>
          <a:ext cx="0" cy="0"/>
          <a:chOff x="0" y="0"/>
          <a:chExt cx="0" cy="0"/>
        </a:xfrm>
      </p:grpSpPr>
      <p:sp>
        <p:nvSpPr>
          <p:cNvPr id="11088" name="Google Shape;11088;g14cd349e792_0_47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1089" name="Google Shape;11089;g14cd349e792_0_47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090" name="Google Shape;11090;g14cd349e792_0_47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091" name="Google Shape;11091;g14cd349e792_0_4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092" name="Google Shape;11092;g14cd349e792_0_47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093" name="Google Shape;11093;g14cd349e792_0_470"/>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1094" name="Google Shape;11094;g14cd349e792_0_47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1095" name="Google Shape;11095;g14cd349e792_0_4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096" name="Google Shape;11096;g14cd349e792_0_470"/>
          <p:cNvGrpSpPr/>
          <p:nvPr/>
        </p:nvGrpSpPr>
        <p:grpSpPr>
          <a:xfrm>
            <a:off x="114228" y="2964849"/>
            <a:ext cx="11965318" cy="1429800"/>
            <a:chOff x="47551" y="1908659"/>
            <a:chExt cx="11965318" cy="1429800"/>
          </a:xfrm>
        </p:grpSpPr>
        <p:sp>
          <p:nvSpPr>
            <p:cNvPr id="11097" name="Google Shape;11097;g14cd349e792_0_470"/>
            <p:cNvSpPr txBox="1"/>
            <p:nvPr/>
          </p:nvSpPr>
          <p:spPr>
            <a:xfrm>
              <a:off x="47551" y="20825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098" name="Google Shape;11098;g14cd349e792_0_470"/>
            <p:cNvSpPr txBox="1"/>
            <p:nvPr/>
          </p:nvSpPr>
          <p:spPr>
            <a:xfrm>
              <a:off x="1642469" y="1908659"/>
              <a:ext cx="10370400" cy="1429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100">
                  <a:solidFill>
                    <a:schemeClr val="dk2"/>
                  </a:solidFill>
                  <a:highlight>
                    <a:srgbClr val="FFFFFF"/>
                  </a:highlight>
                </a:rPr>
                <a:t>Art. 51A. A carga horária semanal de trabalho dos servidores docentes em atividade de gestão específicas será distribuída observando-se os seguintes critérios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 Ao servidor docente que coordenar o EAD do campus, designado por portaria ou circular, será destinada pontuação de 0,25 pontos por mês no semestre subsequente para o cumprimento de suas atribuições, limitado a 1 curso EAD.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II. Ao servidor docente que participar de uma comissão de sindicância ou de Processo Administrativo Disciplinar (PAD), designado por portaria ou circular de Instituição Pública, será destinada pontuação de 4 pontos por participação para o cumprimento de suas atribuições, limitado a 2 participações por semestre.</a:t>
              </a:r>
              <a:endParaRPr b="1" sz="1100">
                <a:solidFill>
                  <a:schemeClr val="dk2"/>
                </a:solidFill>
                <a:highlight>
                  <a:srgbClr val="FFFFFF"/>
                </a:highlight>
              </a:endParaRPr>
            </a:p>
          </p:txBody>
        </p:sp>
      </p:grpSp>
      <p:grpSp>
        <p:nvGrpSpPr>
          <p:cNvPr id="11099" name="Google Shape;11099;g14cd349e792_0_470"/>
          <p:cNvGrpSpPr/>
          <p:nvPr/>
        </p:nvGrpSpPr>
        <p:grpSpPr>
          <a:xfrm>
            <a:off x="114215" y="5541763"/>
            <a:ext cx="11880618" cy="651021"/>
            <a:chOff x="45776" y="3233116"/>
            <a:chExt cx="11880618" cy="651021"/>
          </a:xfrm>
        </p:grpSpPr>
        <p:sp>
          <p:nvSpPr>
            <p:cNvPr id="11100" name="Google Shape;11100;g14cd349e792_0_470"/>
            <p:cNvSpPr txBox="1"/>
            <p:nvPr/>
          </p:nvSpPr>
          <p:spPr>
            <a:xfrm>
              <a:off x="45776" y="3233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101" name="Google Shape;11101;g14cd349e792_0_470"/>
            <p:cNvSpPr txBox="1"/>
            <p:nvPr/>
          </p:nvSpPr>
          <p:spPr>
            <a:xfrm>
              <a:off x="1555994" y="3233137"/>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O artigo 51A busca atualizar a resolução no que diz respeito as atividades de gestão específicas como coordenar o EAD do campus, e participar de comissão de sindicância ou de Processo Administrativo Disciplinar (PAD), desde que designado por portaria ou circular do IFG ou de outras instituições públicas, ampliando para as designações também de outras Instituições Públicas em atendimento a demandas que os professores do IFG tem sido submetidos.</a:t>
              </a:r>
              <a:endParaRPr sz="1800">
                <a:solidFill>
                  <a:schemeClr val="dk1"/>
                </a:solidFill>
                <a:latin typeface="Calibri"/>
                <a:ea typeface="Calibri"/>
                <a:cs typeface="Calibri"/>
                <a:sym typeface="Calibri"/>
              </a:endParaRPr>
            </a:p>
          </p:txBody>
        </p:sp>
      </p:grpSp>
      <p:sp>
        <p:nvSpPr>
          <p:cNvPr id="11102" name="Google Shape;11102;g14cd349e792_0_4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7" name="Shape 11107"/>
        <p:cNvGrpSpPr/>
        <p:nvPr/>
      </p:nvGrpSpPr>
      <p:grpSpPr>
        <a:xfrm>
          <a:off x="0" y="0"/>
          <a:ext cx="0" cy="0"/>
          <a:chOff x="0" y="0"/>
          <a:chExt cx="0" cy="0"/>
        </a:xfrm>
      </p:grpSpPr>
      <p:sp>
        <p:nvSpPr>
          <p:cNvPr id="11108" name="Google Shape;11108;g14cd349e792_0_48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1109" name="Google Shape;11109;g14cd349e792_0_48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110" name="Google Shape;11110;g14cd349e792_0_48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111" name="Google Shape;11111;g14cd349e792_0_48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112" name="Google Shape;11112;g14cd349e792_0_48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113" name="Google Shape;11113;g14cd349e792_0_489"/>
          <p:cNvSpPr txBox="1"/>
          <p:nvPr/>
        </p:nvSpPr>
        <p:spPr>
          <a:xfrm>
            <a:off x="1551011" y="1944572"/>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51</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carga horária semanal de trabalho dos servidores docentes em atividade de gestão será distribuída observando-se os seguintes critérios: </a:t>
            </a:r>
            <a:endParaRPr/>
          </a:p>
        </p:txBody>
      </p:sp>
      <p:sp>
        <p:nvSpPr>
          <p:cNvPr id="11114" name="Google Shape;11114;g14cd349e792_0_48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1115" name="Google Shape;11115;g14cd349e792_0_48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116" name="Google Shape;11116;g14cd349e792_0_489"/>
          <p:cNvGrpSpPr/>
          <p:nvPr/>
        </p:nvGrpSpPr>
        <p:grpSpPr>
          <a:xfrm>
            <a:off x="114228" y="2964849"/>
            <a:ext cx="11965318" cy="1040400"/>
            <a:chOff x="47551" y="1908659"/>
            <a:chExt cx="11965318" cy="1040400"/>
          </a:xfrm>
        </p:grpSpPr>
        <p:sp>
          <p:nvSpPr>
            <p:cNvPr id="11117" name="Google Shape;11117;g14cd349e792_0_489"/>
            <p:cNvSpPr txBox="1"/>
            <p:nvPr/>
          </p:nvSpPr>
          <p:spPr>
            <a:xfrm>
              <a:off x="47551" y="20825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118" name="Google Shape;11118;g14cd349e792_0_489"/>
            <p:cNvSpPr txBox="1"/>
            <p:nvPr/>
          </p:nvSpPr>
          <p:spPr>
            <a:xfrm>
              <a:off x="1642469" y="1908659"/>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100">
                  <a:solidFill>
                    <a:schemeClr val="dk2"/>
                  </a:solidFill>
                  <a:highlight>
                    <a:srgbClr val="FFFFFF"/>
                  </a:highlight>
                </a:rPr>
                <a:t>Art. XX. Os servidores docentes em atividade de gestão computarão em sua carga horária docente a seguinte pontuação: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 O servidor docente ocupante do cargo de Reitor, Diretor Executivo, Pró-Reitor e Diretor-Geral de Campus computará 40 (quarenta) pontos;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II. O servidor docente ocupante de cargo de Diretor, Gerente, Chefe de Departamento, Coordenador Acadêmico e Coordenador Administrativo computará 40 (quarenta) pontos;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III. O servidor docente ocupante de cargo de Coordenador de curso e áreas, designado por portaria, computará 30 (trinta) pontos;</a:t>
              </a:r>
              <a:endParaRPr b="1" sz="1100">
                <a:solidFill>
                  <a:schemeClr val="dk2"/>
                </a:solidFill>
                <a:highlight>
                  <a:srgbClr val="FFFFFF"/>
                </a:highlight>
              </a:endParaRPr>
            </a:p>
          </p:txBody>
        </p:sp>
      </p:grpSp>
      <p:grpSp>
        <p:nvGrpSpPr>
          <p:cNvPr id="11119" name="Google Shape;11119;g14cd349e792_0_489"/>
          <p:cNvGrpSpPr/>
          <p:nvPr/>
        </p:nvGrpSpPr>
        <p:grpSpPr>
          <a:xfrm>
            <a:off x="114215" y="5541763"/>
            <a:ext cx="11880618" cy="467100"/>
            <a:chOff x="45776" y="3233116"/>
            <a:chExt cx="11880618" cy="467100"/>
          </a:xfrm>
        </p:grpSpPr>
        <p:sp>
          <p:nvSpPr>
            <p:cNvPr id="11120" name="Google Shape;11120;g14cd349e792_0_489"/>
            <p:cNvSpPr txBox="1"/>
            <p:nvPr/>
          </p:nvSpPr>
          <p:spPr>
            <a:xfrm>
              <a:off x="45776" y="3233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121" name="Google Shape;11121;g14cd349e792_0_489"/>
            <p:cNvSpPr txBox="1"/>
            <p:nvPr/>
          </p:nvSpPr>
          <p:spPr>
            <a:xfrm>
              <a:off x="1555994" y="3233137"/>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Considera-se indispensável incluir pontuação referente às atividades de gestão no plano de trabalho docente</a:t>
              </a:r>
              <a:endParaRPr sz="1800">
                <a:solidFill>
                  <a:schemeClr val="dk1"/>
                </a:solidFill>
                <a:latin typeface="Calibri"/>
                <a:ea typeface="Calibri"/>
                <a:cs typeface="Calibri"/>
                <a:sym typeface="Calibri"/>
              </a:endParaRPr>
            </a:p>
          </p:txBody>
        </p:sp>
      </p:grpSp>
      <p:sp>
        <p:nvSpPr>
          <p:cNvPr id="11122" name="Google Shape;11122;g14cd349e792_0_48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7" name="Shape 11127"/>
        <p:cNvGrpSpPr/>
        <p:nvPr/>
      </p:nvGrpSpPr>
      <p:grpSpPr>
        <a:xfrm>
          <a:off x="0" y="0"/>
          <a:ext cx="0" cy="0"/>
          <a:chOff x="0" y="0"/>
          <a:chExt cx="0" cy="0"/>
        </a:xfrm>
      </p:grpSpPr>
      <p:sp>
        <p:nvSpPr>
          <p:cNvPr id="11128" name="Google Shape;11128;p159"/>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GESTÃO</a:t>
            </a:r>
            <a:endParaRPr/>
          </a:p>
        </p:txBody>
      </p:sp>
      <p:sp>
        <p:nvSpPr>
          <p:cNvPr id="11129" name="Google Shape;11129;p15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130" name="Google Shape;11130;p15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131" name="Google Shape;11131;p15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132" name="Google Shape;11132;p159"/>
          <p:cNvSpPr txBox="1"/>
          <p:nvPr>
            <p:ph idx="1" type="body"/>
          </p:nvPr>
        </p:nvSpPr>
        <p:spPr>
          <a:xfrm>
            <a:off x="59920" y="2041804"/>
            <a:ext cx="1480107" cy="603703"/>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133" name="Google Shape;11133;p159"/>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______</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 </a:t>
            </a:r>
            <a:endParaRPr/>
          </a:p>
        </p:txBody>
      </p:sp>
      <p:sp>
        <p:nvSpPr>
          <p:cNvPr id="11134" name="Google Shape;11134;p15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1135" name="Google Shape;11135;p15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136" name="Google Shape;11136;p159"/>
          <p:cNvGrpSpPr/>
          <p:nvPr/>
        </p:nvGrpSpPr>
        <p:grpSpPr>
          <a:xfrm>
            <a:off x="70903" y="3633613"/>
            <a:ext cx="11869620" cy="467175"/>
            <a:chOff x="56759" y="3529764"/>
            <a:chExt cx="11869620" cy="467175"/>
          </a:xfrm>
        </p:grpSpPr>
        <p:sp>
          <p:nvSpPr>
            <p:cNvPr id="11137" name="Google Shape;11137;p159"/>
            <p:cNvSpPr txBox="1"/>
            <p:nvPr/>
          </p:nvSpPr>
          <p:spPr>
            <a:xfrm>
              <a:off x="56759" y="3529764"/>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138" name="Google Shape;11138;p159"/>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139" name="Google Shape;11139;p159"/>
          <p:cNvGrpSpPr/>
          <p:nvPr/>
        </p:nvGrpSpPr>
        <p:grpSpPr>
          <a:xfrm>
            <a:off x="70903" y="5646513"/>
            <a:ext cx="11880603" cy="467175"/>
            <a:chOff x="45776" y="3973141"/>
            <a:chExt cx="11880603" cy="467175"/>
          </a:xfrm>
        </p:grpSpPr>
        <p:sp>
          <p:nvSpPr>
            <p:cNvPr id="11140" name="Google Shape;11140;p15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141" name="Google Shape;11141;p15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6" name="Shape 11146"/>
        <p:cNvGrpSpPr/>
        <p:nvPr/>
      </p:nvGrpSpPr>
      <p:grpSpPr>
        <a:xfrm>
          <a:off x="0" y="0"/>
          <a:ext cx="0" cy="0"/>
          <a:chOff x="0" y="0"/>
          <a:chExt cx="0" cy="0"/>
        </a:xfrm>
      </p:grpSpPr>
      <p:sp>
        <p:nvSpPr>
          <p:cNvPr id="11147" name="Google Shape;11147;p160"/>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148" name="Google Shape;11148;p16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149" name="Google Shape;11149;p16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150" name="Google Shape;11150;p1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151" name="Google Shape;11151;p160"/>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152" name="Google Shape;11152;p160"/>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153" name="Google Shape;11153;p16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154" name="Google Shape;11154;p16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1155" name="Google Shape;11155;p160"/>
          <p:cNvGrpSpPr/>
          <p:nvPr/>
        </p:nvGrpSpPr>
        <p:grpSpPr>
          <a:xfrm>
            <a:off x="89384" y="4411881"/>
            <a:ext cx="11861987" cy="923718"/>
            <a:chOff x="64257" y="3526391"/>
            <a:chExt cx="11861987" cy="923718"/>
          </a:xfrm>
        </p:grpSpPr>
        <p:sp>
          <p:nvSpPr>
            <p:cNvPr id="11156" name="Google Shape;11156;p160"/>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157" name="Google Shape;11157;p160"/>
            <p:cNvSpPr txBox="1"/>
            <p:nvPr/>
          </p:nvSpPr>
          <p:spPr>
            <a:xfrm>
              <a:off x="1555844" y="3545009"/>
              <a:ext cx="10370400" cy="905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600">
                  <a:solidFill>
                    <a:schemeClr val="dk2"/>
                  </a:solidFill>
                  <a:highlight>
                    <a:srgbClr val="FFFFFF"/>
                  </a:highlight>
                </a:rPr>
                <a:t>Art. 53 – As atividades de representação compreendem as ações de participação em conselhos, comitês, comissões, fóruns e outras instâncias permanentes </a:t>
              </a:r>
              <a:r>
                <a:rPr lang="pt-BR" sz="1600">
                  <a:solidFill>
                    <a:srgbClr val="0000FF"/>
                  </a:solidFill>
                  <a:highlight>
                    <a:srgbClr val="FFFFFF"/>
                  </a:highlight>
                </a:rPr>
                <a:t>ou temporárias</a:t>
              </a:r>
              <a:r>
                <a:rPr lang="pt-BR" sz="1600">
                  <a:solidFill>
                    <a:srgbClr val="0070C0"/>
                  </a:solidFill>
                  <a:highlight>
                    <a:srgbClr val="FFFFFF"/>
                  </a:highlight>
                </a:rPr>
                <a:t> </a:t>
              </a:r>
              <a:r>
                <a:rPr lang="pt-BR" sz="1600">
                  <a:solidFill>
                    <a:schemeClr val="dk2"/>
                  </a:solidFill>
                  <a:highlight>
                    <a:srgbClr val="FFFFFF"/>
                  </a:highlight>
                </a:rPr>
                <a:t>de representação, internas ou externas ao Instituto Federal de Educação, Ciência e Tecnologia de Goiás.</a:t>
              </a:r>
              <a:endParaRPr sz="2300">
                <a:solidFill>
                  <a:schemeClr val="dk1"/>
                </a:solidFill>
                <a:latin typeface="Calibri"/>
                <a:ea typeface="Calibri"/>
                <a:cs typeface="Calibri"/>
                <a:sym typeface="Calibri"/>
              </a:endParaRPr>
            </a:p>
          </p:txBody>
        </p:sp>
      </p:grpSp>
      <p:grpSp>
        <p:nvGrpSpPr>
          <p:cNvPr id="11158" name="Google Shape;11158;p160"/>
          <p:cNvGrpSpPr/>
          <p:nvPr/>
        </p:nvGrpSpPr>
        <p:grpSpPr>
          <a:xfrm>
            <a:off x="70903" y="5646513"/>
            <a:ext cx="11880468" cy="467175"/>
            <a:chOff x="45776" y="3973141"/>
            <a:chExt cx="11880468" cy="467175"/>
          </a:xfrm>
        </p:grpSpPr>
        <p:sp>
          <p:nvSpPr>
            <p:cNvPr id="11159" name="Google Shape;11159;p16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160" name="Google Shape;11160;p160"/>
            <p:cNvSpPr txBox="1"/>
            <p:nvPr/>
          </p:nvSpPr>
          <p:spPr>
            <a:xfrm>
              <a:off x="1555844" y="4022062"/>
              <a:ext cx="10370400" cy="3387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600">
                  <a:solidFill>
                    <a:schemeClr val="dk2"/>
                  </a:solidFill>
                  <a:highlight>
                    <a:srgbClr val="FFFFFF"/>
                  </a:highlight>
                </a:rPr>
                <a:t>Alterações aprovadas pelo colegiado do Câmpus Anápolis.</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5" name="Shape 11165"/>
        <p:cNvGrpSpPr/>
        <p:nvPr/>
      </p:nvGrpSpPr>
      <p:grpSpPr>
        <a:xfrm>
          <a:off x="0" y="0"/>
          <a:ext cx="0" cy="0"/>
          <a:chOff x="0" y="0"/>
          <a:chExt cx="0" cy="0"/>
        </a:xfrm>
      </p:grpSpPr>
      <p:sp>
        <p:nvSpPr>
          <p:cNvPr id="11166" name="Google Shape;11166;g14cd349e792_0_50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167" name="Google Shape;11167;g14cd349e792_0_50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168" name="Google Shape;11168;g14cd349e792_0_50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169" name="Google Shape;11169;g14cd349e792_0_50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170" name="Google Shape;11170;g14cd349e792_0_508"/>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171" name="Google Shape;11171;g14cd349e792_0_508"/>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172" name="Google Shape;11172;g14cd349e792_0_50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173" name="Google Shape;11173;g14cd349e792_0_50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1174" name="Google Shape;11174;g14cd349e792_0_508"/>
          <p:cNvGrpSpPr/>
          <p:nvPr/>
        </p:nvGrpSpPr>
        <p:grpSpPr>
          <a:xfrm>
            <a:off x="89384" y="4411881"/>
            <a:ext cx="11861987" cy="669618"/>
            <a:chOff x="64257" y="3526391"/>
            <a:chExt cx="11861987" cy="669618"/>
          </a:xfrm>
        </p:grpSpPr>
        <p:sp>
          <p:nvSpPr>
            <p:cNvPr id="11175" name="Google Shape;11175;g14cd349e792_0_508"/>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176" name="Google Shape;11176;g14cd349e792_0_508"/>
            <p:cNvSpPr txBox="1"/>
            <p:nvPr/>
          </p:nvSpPr>
          <p:spPr>
            <a:xfrm>
              <a:off x="1555844" y="3545009"/>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FF0000"/>
                  </a:solidFill>
                  <a:highlight>
                    <a:srgbClr val="FFFFFF"/>
                  </a:highlight>
                </a:rPr>
                <a:t>EXCLUSÃO DO TÍTULO - DAS ATIVIDADES DE REPRESENTAÇÃO ALTERAÇÃO </a:t>
              </a:r>
              <a:endParaRPr sz="1100">
                <a:solidFill>
                  <a:srgbClr val="FF0000"/>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Art. 33</a:t>
              </a:r>
              <a:r>
                <a:rPr lang="pt-BR" sz="1100">
                  <a:solidFill>
                    <a:srgbClr val="0070C0"/>
                  </a:solidFill>
                  <a:highlight>
                    <a:srgbClr val="FFFFFF"/>
                  </a:highlight>
                </a:rPr>
                <a:t>.</a:t>
              </a:r>
              <a:r>
                <a:rPr lang="pt-BR" sz="1100">
                  <a:solidFill>
                    <a:srgbClr val="0000FF"/>
                  </a:solidFill>
                  <a:highlight>
                    <a:srgbClr val="FFFFFF"/>
                  </a:highlight>
                </a:rPr>
                <a:t>No âmbito da Gestão Institucional,</a:t>
              </a:r>
              <a:r>
                <a:rPr lang="pt-BR" sz="1100">
                  <a:solidFill>
                    <a:srgbClr val="0070C0"/>
                  </a:solidFill>
                  <a:highlight>
                    <a:srgbClr val="FFFFFF"/>
                  </a:highlight>
                </a:rPr>
                <a:t> </a:t>
              </a:r>
              <a:r>
                <a:rPr lang="pt-BR" sz="1100">
                  <a:solidFill>
                    <a:schemeClr val="dk2"/>
                  </a:solidFill>
                  <a:highlight>
                    <a:srgbClr val="FFFFFF"/>
                  </a:highlight>
                </a:rPr>
                <a:t>as atividades de representação compreendem as ações de participação em conselhos, comitês, comissões, fóruns e outras instâncias permanentes de representação, internas ou externas ao Instituto Federal de Educação, Ciência e Tecnologia de Goiás.</a:t>
              </a:r>
              <a:endParaRPr sz="1100">
                <a:solidFill>
                  <a:schemeClr val="dk2"/>
                </a:solidFill>
                <a:highlight>
                  <a:srgbClr val="FFFFFF"/>
                </a:highlight>
              </a:endParaRPr>
            </a:p>
          </p:txBody>
        </p:sp>
      </p:grpSp>
      <p:grpSp>
        <p:nvGrpSpPr>
          <p:cNvPr id="11177" name="Google Shape;11177;g14cd349e792_0_508"/>
          <p:cNvGrpSpPr/>
          <p:nvPr/>
        </p:nvGrpSpPr>
        <p:grpSpPr>
          <a:xfrm>
            <a:off x="70903" y="5646513"/>
            <a:ext cx="11880468" cy="505221"/>
            <a:chOff x="45776" y="3973141"/>
            <a:chExt cx="11880468" cy="505221"/>
          </a:xfrm>
        </p:grpSpPr>
        <p:sp>
          <p:nvSpPr>
            <p:cNvPr id="11178" name="Google Shape;11178;g14cd349e792_0_50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179" name="Google Shape;11179;g14cd349e792_0_508"/>
            <p:cNvSpPr txBox="1"/>
            <p:nvPr/>
          </p:nvSpPr>
          <p:spPr>
            <a:xfrm>
              <a:off x="1555844" y="4022062"/>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Propõe-se aglutinar os itens gestão e representação sob a denominação de Gestão Institucional. Ajuste no texto para vincular as atividades de representação à definição de gestão institucional</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4" name="Shape 11184"/>
        <p:cNvGrpSpPr/>
        <p:nvPr/>
      </p:nvGrpSpPr>
      <p:grpSpPr>
        <a:xfrm>
          <a:off x="0" y="0"/>
          <a:ext cx="0" cy="0"/>
          <a:chOff x="0" y="0"/>
          <a:chExt cx="0" cy="0"/>
        </a:xfrm>
      </p:grpSpPr>
      <p:sp>
        <p:nvSpPr>
          <p:cNvPr id="11185" name="Google Shape;11185;g14cd349e792_0_52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186" name="Google Shape;11186;g14cd349e792_0_52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187" name="Google Shape;11187;g14cd349e792_0_52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188" name="Google Shape;11188;g14cd349e792_0_52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189" name="Google Shape;11189;g14cd349e792_0_52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190" name="Google Shape;11190;g14cd349e792_0_52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191" name="Google Shape;11191;g14cd349e792_0_52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192" name="Google Shape;11192;g14cd349e792_0_52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11193" name="Google Shape;11193;g14cd349e792_0_526"/>
          <p:cNvGrpSpPr/>
          <p:nvPr/>
        </p:nvGrpSpPr>
        <p:grpSpPr>
          <a:xfrm>
            <a:off x="89384" y="4411881"/>
            <a:ext cx="11861987" cy="474918"/>
            <a:chOff x="64257" y="3526391"/>
            <a:chExt cx="11861987" cy="474918"/>
          </a:xfrm>
        </p:grpSpPr>
        <p:sp>
          <p:nvSpPr>
            <p:cNvPr id="11194" name="Google Shape;11194;g14cd349e792_0_526"/>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195" name="Google Shape;11195;g14cd349e792_0_526"/>
            <p:cNvSpPr txBox="1"/>
            <p:nvPr/>
          </p:nvSpPr>
          <p:spPr>
            <a:xfrm>
              <a:off x="1555844" y="35450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Art. 52. As atividades de representação compreendem as ações de participação em conselhos, comitês, comissões, fóruns e outras instâncias permanentes de representação, internas ou externas ao Instituto Federal de Educação, Ciência e Tecnologia de Goiás </a:t>
              </a:r>
              <a:r>
                <a:rPr lang="pt-BR" sz="1100">
                  <a:solidFill>
                    <a:srgbClr val="0000FF"/>
                  </a:solidFill>
                  <a:highlight>
                    <a:srgbClr val="FFFFFF"/>
                  </a:highlight>
                </a:rPr>
                <a:t>e das temporárias de interesse da Instituição.</a:t>
              </a:r>
              <a:endParaRPr sz="1800">
                <a:solidFill>
                  <a:schemeClr val="dk1"/>
                </a:solidFill>
                <a:latin typeface="Calibri"/>
                <a:ea typeface="Calibri"/>
                <a:cs typeface="Calibri"/>
                <a:sym typeface="Calibri"/>
              </a:endParaRPr>
            </a:p>
          </p:txBody>
        </p:sp>
      </p:grpSp>
      <p:grpSp>
        <p:nvGrpSpPr>
          <p:cNvPr id="11196" name="Google Shape;11196;g14cd349e792_0_526"/>
          <p:cNvGrpSpPr/>
          <p:nvPr/>
        </p:nvGrpSpPr>
        <p:grpSpPr>
          <a:xfrm>
            <a:off x="70903" y="5646513"/>
            <a:ext cx="11880468" cy="467100"/>
            <a:chOff x="45776" y="3973141"/>
            <a:chExt cx="11880468" cy="467100"/>
          </a:xfrm>
        </p:grpSpPr>
        <p:sp>
          <p:nvSpPr>
            <p:cNvPr id="11197" name="Google Shape;11197;g14cd349e792_0_52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198" name="Google Shape;11198;g14cd349e792_0_526"/>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Atualizar a resolução para contemplar as representações temporárias de interesse da instituição.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3" name="Shape 11203"/>
        <p:cNvGrpSpPr/>
        <p:nvPr/>
      </p:nvGrpSpPr>
      <p:grpSpPr>
        <a:xfrm>
          <a:off x="0" y="0"/>
          <a:ext cx="0" cy="0"/>
          <a:chOff x="0" y="0"/>
          <a:chExt cx="0" cy="0"/>
        </a:xfrm>
      </p:grpSpPr>
      <p:sp>
        <p:nvSpPr>
          <p:cNvPr id="11204" name="Google Shape;11204;g14cd349e792_0_54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205" name="Google Shape;11205;g14cd349e792_0_54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206" name="Google Shape;11206;g14cd349e792_0_54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207" name="Google Shape;11207;g14cd349e792_0_54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208" name="Google Shape;11208;g14cd349e792_0_544"/>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209" name="Google Shape;11209;g14cd349e792_0_544"/>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210" name="Google Shape;11210;g14cd349e792_0_54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211" name="Google Shape;11211;g14cd349e792_0_54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1212" name="Google Shape;11212;g14cd349e792_0_544"/>
          <p:cNvGrpSpPr/>
          <p:nvPr/>
        </p:nvGrpSpPr>
        <p:grpSpPr>
          <a:xfrm>
            <a:off x="89384" y="4411881"/>
            <a:ext cx="11861987" cy="467100"/>
            <a:chOff x="64257" y="3526391"/>
            <a:chExt cx="11861987" cy="467100"/>
          </a:xfrm>
        </p:grpSpPr>
        <p:sp>
          <p:nvSpPr>
            <p:cNvPr id="11213" name="Google Shape;11213;g14cd349e792_0_544"/>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214" name="Google Shape;11214;g14cd349e792_0_544"/>
            <p:cNvSpPr txBox="1"/>
            <p:nvPr/>
          </p:nvSpPr>
          <p:spPr>
            <a:xfrm>
              <a:off x="1555844" y="3545009"/>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70C0"/>
                  </a:solidFill>
                  <a:highlight>
                    <a:srgbClr val="FFFFFF"/>
                  </a:highlight>
                </a:rPr>
                <a:t>Além de conselhos, comitês, comissões, fóruns; incluir núcleos</a:t>
              </a:r>
              <a:r>
                <a:rPr lang="pt-BR" sz="1100">
                  <a:solidFill>
                    <a:schemeClr val="dk2"/>
                  </a:solidFill>
                  <a:highlight>
                    <a:srgbClr val="FFFFFF"/>
                  </a:highlight>
                </a:rPr>
                <a:t>.</a:t>
              </a:r>
              <a:endParaRPr sz="1800">
                <a:solidFill>
                  <a:schemeClr val="dk1"/>
                </a:solidFill>
                <a:latin typeface="Calibri"/>
                <a:ea typeface="Calibri"/>
                <a:cs typeface="Calibri"/>
                <a:sym typeface="Calibri"/>
              </a:endParaRPr>
            </a:p>
          </p:txBody>
        </p:sp>
      </p:grpSp>
      <p:grpSp>
        <p:nvGrpSpPr>
          <p:cNvPr id="11215" name="Google Shape;11215;g14cd349e792_0_544"/>
          <p:cNvGrpSpPr/>
          <p:nvPr/>
        </p:nvGrpSpPr>
        <p:grpSpPr>
          <a:xfrm>
            <a:off x="70903" y="5646513"/>
            <a:ext cx="11880468" cy="467100"/>
            <a:chOff x="45776" y="3973141"/>
            <a:chExt cx="11880468" cy="467100"/>
          </a:xfrm>
        </p:grpSpPr>
        <p:sp>
          <p:nvSpPr>
            <p:cNvPr id="11216" name="Google Shape;11216;g14cd349e792_0_54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217" name="Google Shape;11217;g14cd349e792_0_544"/>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Para ficar explícito a representatividade em núcleos tais como NDE e NAPNE.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2" name="Shape 11222"/>
        <p:cNvGrpSpPr/>
        <p:nvPr/>
      </p:nvGrpSpPr>
      <p:grpSpPr>
        <a:xfrm>
          <a:off x="0" y="0"/>
          <a:ext cx="0" cy="0"/>
          <a:chOff x="0" y="0"/>
          <a:chExt cx="0" cy="0"/>
        </a:xfrm>
      </p:grpSpPr>
      <p:sp>
        <p:nvSpPr>
          <p:cNvPr id="11223" name="Google Shape;11223;g14cd349e792_0_56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224" name="Google Shape;11224;g14cd349e792_0_56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225" name="Google Shape;11225;g14cd349e792_0_56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226" name="Google Shape;11226;g14cd349e792_0_56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227" name="Google Shape;11227;g14cd349e792_0_562"/>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228" name="Google Shape;11228;g14cd349e792_0_562"/>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229" name="Google Shape;11229;g14cd349e792_0_56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230" name="Google Shape;11230;g14cd349e792_0_56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11231" name="Google Shape;11231;g14cd349e792_0_562"/>
          <p:cNvGrpSpPr/>
          <p:nvPr/>
        </p:nvGrpSpPr>
        <p:grpSpPr>
          <a:xfrm>
            <a:off x="89384" y="4411881"/>
            <a:ext cx="11861987" cy="474918"/>
            <a:chOff x="64257" y="3526391"/>
            <a:chExt cx="11861987" cy="474918"/>
          </a:xfrm>
        </p:grpSpPr>
        <p:sp>
          <p:nvSpPr>
            <p:cNvPr id="11232" name="Google Shape;11232;g14cd349e792_0_562"/>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233" name="Google Shape;11233;g14cd349e792_0_562"/>
            <p:cNvSpPr txBox="1"/>
            <p:nvPr/>
          </p:nvSpPr>
          <p:spPr>
            <a:xfrm>
              <a:off x="1555844" y="35450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Art. 52. As atividades de representação compreendem as ações de participação em conselhos, comitês, comissões, fóruns e outras instâncias permanentes de representação, internas ou externas ao Instituto Federal de Educação, Ciência e Tecnologia de Goiás</a:t>
              </a:r>
              <a:r>
                <a:rPr lang="pt-BR" sz="1100">
                  <a:solidFill>
                    <a:srgbClr val="0070C0"/>
                  </a:solidFill>
                  <a:highlight>
                    <a:srgbClr val="FFFFFF"/>
                  </a:highlight>
                </a:rPr>
                <a:t>, </a:t>
              </a:r>
              <a:r>
                <a:rPr lang="pt-BR" sz="1100">
                  <a:solidFill>
                    <a:srgbClr val="0000FF"/>
                  </a:solidFill>
                  <a:highlight>
                    <a:srgbClr val="FFFFFF"/>
                  </a:highlight>
                </a:rPr>
                <a:t>designadas por portaria ou circular.</a:t>
              </a:r>
              <a:endParaRPr sz="1800">
                <a:solidFill>
                  <a:schemeClr val="dk1"/>
                </a:solidFill>
                <a:latin typeface="Calibri"/>
                <a:ea typeface="Calibri"/>
                <a:cs typeface="Calibri"/>
                <a:sym typeface="Calibri"/>
              </a:endParaRPr>
            </a:p>
          </p:txBody>
        </p:sp>
      </p:grpSp>
      <p:grpSp>
        <p:nvGrpSpPr>
          <p:cNvPr id="11234" name="Google Shape;11234;g14cd349e792_0_562"/>
          <p:cNvGrpSpPr/>
          <p:nvPr/>
        </p:nvGrpSpPr>
        <p:grpSpPr>
          <a:xfrm>
            <a:off x="70903" y="5646513"/>
            <a:ext cx="11880468" cy="467100"/>
            <a:chOff x="45776" y="3973141"/>
            <a:chExt cx="11880468" cy="467100"/>
          </a:xfrm>
        </p:grpSpPr>
        <p:sp>
          <p:nvSpPr>
            <p:cNvPr id="11235" name="Google Shape;11235;g14cd349e792_0_56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236" name="Google Shape;11236;g14cd349e792_0_562"/>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Incluir o meio de comprovação das atividades de representação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1" name="Shape 11241"/>
        <p:cNvGrpSpPr/>
        <p:nvPr/>
      </p:nvGrpSpPr>
      <p:grpSpPr>
        <a:xfrm>
          <a:off x="0" y="0"/>
          <a:ext cx="0" cy="0"/>
          <a:chOff x="0" y="0"/>
          <a:chExt cx="0" cy="0"/>
        </a:xfrm>
      </p:grpSpPr>
      <p:sp>
        <p:nvSpPr>
          <p:cNvPr id="11242" name="Google Shape;11242;g14cd349e792_0_58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243" name="Google Shape;11243;g14cd349e792_0_58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244" name="Google Shape;11244;g14cd349e792_0_58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245" name="Google Shape;11245;g14cd349e792_0_58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246" name="Google Shape;11246;g14cd349e792_0_58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247" name="Google Shape;11247;g14cd349e792_0_580"/>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248" name="Google Shape;11248;g14cd349e792_0_58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249" name="Google Shape;11249;g14cd349e792_0_58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11250" name="Google Shape;11250;g14cd349e792_0_580"/>
          <p:cNvGrpSpPr/>
          <p:nvPr/>
        </p:nvGrpSpPr>
        <p:grpSpPr>
          <a:xfrm>
            <a:off x="55909" y="3273249"/>
            <a:ext cx="11914062" cy="2014200"/>
            <a:chOff x="30782" y="2387759"/>
            <a:chExt cx="11914062" cy="2014200"/>
          </a:xfrm>
        </p:grpSpPr>
        <p:sp>
          <p:nvSpPr>
            <p:cNvPr id="11251" name="Google Shape;11251;g14cd349e792_0_580"/>
            <p:cNvSpPr txBox="1"/>
            <p:nvPr/>
          </p:nvSpPr>
          <p:spPr>
            <a:xfrm>
              <a:off x="30782" y="23877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252" name="Google Shape;11252;g14cd349e792_0_580"/>
            <p:cNvSpPr txBox="1"/>
            <p:nvPr/>
          </p:nvSpPr>
          <p:spPr>
            <a:xfrm>
              <a:off x="1574444" y="2387759"/>
              <a:ext cx="10370400" cy="201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PROPOSTA 1 Inclusão </a:t>
              </a:r>
              <a:r>
                <a:rPr lang="pt-BR" sz="1100">
                  <a:solidFill>
                    <a:srgbClr val="0000FF"/>
                  </a:solidFill>
                  <a:highlight>
                    <a:srgbClr val="FFFFFF"/>
                  </a:highlight>
                </a:rPr>
                <a:t>Incluir a Participação em bancas no Art. 52.</a:t>
              </a:r>
              <a:r>
                <a:rPr lang="pt-BR" sz="1100">
                  <a:solidFill>
                    <a:schemeClr val="dk2"/>
                  </a:solidFill>
                  <a:highlight>
                    <a:srgbClr val="FFFFFF"/>
                  </a:highlight>
                </a:rPr>
                <a:t> As atividades de representação compreendem as ações de participação em conselhos, comitês, comissões, fóruns, participações </a:t>
              </a:r>
              <a:r>
                <a:rPr lang="pt-BR" sz="1100">
                  <a:solidFill>
                    <a:srgbClr val="0000FF"/>
                  </a:solidFill>
                  <a:highlight>
                    <a:srgbClr val="FFFFFF"/>
                  </a:highlight>
                </a:rPr>
                <a:t>em bancas diversas</a:t>
              </a:r>
              <a:r>
                <a:rPr lang="pt-BR" sz="1100">
                  <a:solidFill>
                    <a:schemeClr val="dk2"/>
                  </a:solidFill>
                  <a:highlight>
                    <a:srgbClr val="FFFFFF"/>
                  </a:highlight>
                </a:rPr>
                <a:t> e outras instâncias permanentes ou temporárias de representação, internas ou externas ao Instituto Federal de Educação, Ciência e Tecnologia de Goiás. </a:t>
              </a:r>
              <a:r>
                <a:rPr lang="pt-BR" sz="1100">
                  <a:solidFill>
                    <a:srgbClr val="0000FF"/>
                  </a:solidFill>
                  <a:highlight>
                    <a:srgbClr val="FFFFFF"/>
                  </a:highlight>
                </a:rPr>
                <a:t>Caput (Como especificado no Anexo I (Planilha de pontuação) Defesa de Projeto de Conclusão de Curso de Graduação, Defesa de Trabalho de Conclusão de Curso de Graduação, Defesa de Qualificação do Trabalho de pós-graduação (latu-sensu), Defesa de Monografia de Curso lato sensu na própria instituição, Defesa de Qualificação do Trabalho de pós-graduação (mestrado ou doutorado)</a:t>
              </a:r>
              <a:r>
                <a:rPr lang="pt-BR" sz="1100">
                  <a:solidFill>
                    <a:srgbClr val="0070C0"/>
                  </a:solidFill>
                  <a:highlight>
                    <a:srgbClr val="FFFFFF"/>
                  </a:highlight>
                </a:rPr>
                <a:t>, </a:t>
              </a:r>
              <a:r>
                <a:rPr lang="pt-BR" sz="1100">
                  <a:solidFill>
                    <a:srgbClr val="0000FF"/>
                  </a:solidFill>
                  <a:highlight>
                    <a:srgbClr val="FFFFFF"/>
                  </a:highlight>
                </a:rPr>
                <a:t>Defesa de Trabalho de pós-graduação (mestrado ou doutorado), Seleção de monitores, projetos/programas/ações de Ensino, Pesquisa e Extensão Concursos Públicos de Docentes efetivo Processo seletivo simplificado para contratação de Docentes Justificativa: Ao participar de bancas, o docente representa o IFG, leva os trabalhos, ideias, sugestões dos pesquisadores da instituição, o que leva à parcerias, trocas de ideias etc. É um trabalho de extrema responsabilidade. Em bancas de seleção de concursos a responsabilidade é explícita, é um fator que muda vidas, que deve ser pautado em trabalho árduo, com horas de análise de documentações etc.</a:t>
              </a:r>
              <a:endParaRPr sz="1800">
                <a:solidFill>
                  <a:schemeClr val="dk1"/>
                </a:solidFill>
                <a:latin typeface="Calibri"/>
                <a:ea typeface="Calibri"/>
                <a:cs typeface="Calibri"/>
                <a:sym typeface="Calibri"/>
              </a:endParaRPr>
            </a:p>
          </p:txBody>
        </p:sp>
      </p:grpSp>
      <p:grpSp>
        <p:nvGrpSpPr>
          <p:cNvPr id="11253" name="Google Shape;11253;g14cd349e792_0_580"/>
          <p:cNvGrpSpPr/>
          <p:nvPr/>
        </p:nvGrpSpPr>
        <p:grpSpPr>
          <a:xfrm>
            <a:off x="70903" y="5646513"/>
            <a:ext cx="11880468" cy="467100"/>
            <a:chOff x="45776" y="3973141"/>
            <a:chExt cx="11880468" cy="467100"/>
          </a:xfrm>
        </p:grpSpPr>
        <p:sp>
          <p:nvSpPr>
            <p:cNvPr id="11254" name="Google Shape;11254;g14cd349e792_0_58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255" name="Google Shape;11255;g14cd349e792_0_580"/>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Incluir o meio de comprovação das atividades de representação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1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165" name="Google Shape;1165;p1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66" name="Google Shape;1166;p1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67" name="Google Shape;1167;p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68" name="Google Shape;1168;p19"/>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69" name="Google Shape;1169;p19"/>
          <p:cNvSpPr txBox="1"/>
          <p:nvPr/>
        </p:nvSpPr>
        <p:spPr>
          <a:xfrm>
            <a:off x="1580972" y="1944571"/>
            <a:ext cx="1037053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5</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Para efeito deste Regulamento, as atividades acadêmicas, próprias do servidor docente, serão convertidas em pontos, conforme distribuição prevista neste regulamento e listadas no Anexo </a:t>
            </a:r>
            <a:endParaRPr sz="1800">
              <a:solidFill>
                <a:schemeClr val="dk1"/>
              </a:solidFill>
              <a:latin typeface="Calibri"/>
              <a:ea typeface="Calibri"/>
              <a:cs typeface="Calibri"/>
              <a:sym typeface="Calibri"/>
            </a:endParaRPr>
          </a:p>
        </p:txBody>
      </p:sp>
      <p:sp>
        <p:nvSpPr>
          <p:cNvPr id="1170" name="Google Shape;1170;p1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71" name="Google Shape;1171;p1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172" name="Google Shape;1172;p19"/>
          <p:cNvGrpSpPr/>
          <p:nvPr/>
        </p:nvGrpSpPr>
        <p:grpSpPr>
          <a:xfrm>
            <a:off x="70903" y="3925525"/>
            <a:ext cx="11880468" cy="923400"/>
            <a:chOff x="45776" y="3545009"/>
            <a:chExt cx="11880468" cy="923400"/>
          </a:xfrm>
        </p:grpSpPr>
        <p:sp>
          <p:nvSpPr>
            <p:cNvPr id="1173" name="Google Shape;1173;p1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74" name="Google Shape;1174;p19"/>
            <p:cNvSpPr txBox="1"/>
            <p:nvPr/>
          </p:nvSpPr>
          <p:spPr>
            <a:xfrm>
              <a:off x="1555844" y="3545009"/>
              <a:ext cx="10370400" cy="9234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Alterações e inclusões conforme justificativas realizadas no texto, respectivas a cada artigo. Sugestão de mudança de alteração da tabela, em não considerar o máximo de 40 pontos, mas sim de 100 pontos, visto que o peso das atividades também será alterado (sendo cada um multiplicado por 2,5).</a:t>
              </a:r>
              <a:endParaRPr sz="1800">
                <a:solidFill>
                  <a:schemeClr val="dk1"/>
                </a:solidFill>
                <a:latin typeface="Calibri"/>
                <a:ea typeface="Calibri"/>
                <a:cs typeface="Calibri"/>
                <a:sym typeface="Calibri"/>
              </a:endParaRPr>
            </a:p>
          </p:txBody>
        </p:sp>
      </p:grpSp>
      <p:grpSp>
        <p:nvGrpSpPr>
          <p:cNvPr id="1175" name="Google Shape;1175;p19"/>
          <p:cNvGrpSpPr/>
          <p:nvPr/>
        </p:nvGrpSpPr>
        <p:grpSpPr>
          <a:xfrm>
            <a:off x="70903" y="5646513"/>
            <a:ext cx="11880603" cy="467175"/>
            <a:chOff x="45776" y="3973141"/>
            <a:chExt cx="11880603" cy="467175"/>
          </a:xfrm>
        </p:grpSpPr>
        <p:sp>
          <p:nvSpPr>
            <p:cNvPr id="1176" name="Google Shape;1176;p1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77" name="Google Shape;1177;p1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Texto não proposto, porém foi realizada explicação da proposta conforme descrito acima.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0" name="Shape 11260"/>
        <p:cNvGrpSpPr/>
        <p:nvPr/>
      </p:nvGrpSpPr>
      <p:grpSpPr>
        <a:xfrm>
          <a:off x="0" y="0"/>
          <a:ext cx="0" cy="0"/>
          <a:chOff x="0" y="0"/>
          <a:chExt cx="0" cy="0"/>
        </a:xfrm>
      </p:grpSpPr>
      <p:sp>
        <p:nvSpPr>
          <p:cNvPr id="11261" name="Google Shape;11261;g14cd349e792_0_61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262" name="Google Shape;11262;g14cd349e792_0_6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263" name="Google Shape;11263;g14cd349e792_0_6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264" name="Google Shape;11264;g14cd349e792_0_6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265" name="Google Shape;11265;g14cd349e792_0_616"/>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266" name="Google Shape;11266;g14cd349e792_0_616"/>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267" name="Google Shape;11267;g14cd349e792_0_6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2"/>
                </a:solidFill>
                <a:latin typeface="Century"/>
                <a:ea typeface="Century"/>
                <a:cs typeface="Century"/>
                <a:sym typeface="Century"/>
              </a:rPr>
              <a:t>Inclusão</a:t>
            </a:r>
            <a:endParaRPr sz="2200">
              <a:solidFill>
                <a:schemeClr val="dk2"/>
              </a:solidFill>
              <a:latin typeface="Calibri"/>
              <a:ea typeface="Calibri"/>
              <a:cs typeface="Calibri"/>
              <a:sym typeface="Calibri"/>
            </a:endParaRPr>
          </a:p>
        </p:txBody>
      </p:sp>
      <p:sp>
        <p:nvSpPr>
          <p:cNvPr id="11268" name="Google Shape;11268;g14cd349e792_0_61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11269" name="Google Shape;11269;g14cd349e792_0_616"/>
          <p:cNvGrpSpPr/>
          <p:nvPr/>
        </p:nvGrpSpPr>
        <p:grpSpPr>
          <a:xfrm>
            <a:off x="89384" y="4411881"/>
            <a:ext cx="11861987" cy="474918"/>
            <a:chOff x="64257" y="3526391"/>
            <a:chExt cx="11861987" cy="474918"/>
          </a:xfrm>
        </p:grpSpPr>
        <p:sp>
          <p:nvSpPr>
            <p:cNvPr id="11270" name="Google Shape;11270;g14cd349e792_0_616"/>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271" name="Google Shape;11271;g14cd349e792_0_616"/>
            <p:cNvSpPr txBox="1"/>
            <p:nvPr/>
          </p:nvSpPr>
          <p:spPr>
            <a:xfrm>
              <a:off x="1555844" y="35450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100">
                  <a:solidFill>
                    <a:schemeClr val="dk2"/>
                  </a:solidFill>
                  <a:highlight>
                    <a:srgbClr val="FFFFFF"/>
                  </a:highlight>
                </a:rPr>
                <a:t>Artigo. A representação sindical poderá ser pontuada em 2 (dois) pontos na tabela de pontuação de atividades docentes durante o período que o servidor estiver compondo a representação sindical.</a:t>
              </a:r>
              <a:endParaRPr sz="1800">
                <a:solidFill>
                  <a:schemeClr val="dk1"/>
                </a:solidFill>
                <a:latin typeface="Calibri"/>
                <a:ea typeface="Calibri"/>
                <a:cs typeface="Calibri"/>
                <a:sym typeface="Calibri"/>
              </a:endParaRPr>
            </a:p>
          </p:txBody>
        </p:sp>
      </p:grpSp>
      <p:grpSp>
        <p:nvGrpSpPr>
          <p:cNvPr id="11272" name="Google Shape;11272;g14cd349e792_0_616"/>
          <p:cNvGrpSpPr/>
          <p:nvPr/>
        </p:nvGrpSpPr>
        <p:grpSpPr>
          <a:xfrm>
            <a:off x="70903" y="5646513"/>
            <a:ext cx="11880468" cy="467100"/>
            <a:chOff x="45776" y="3973141"/>
            <a:chExt cx="11880468" cy="467100"/>
          </a:xfrm>
        </p:grpSpPr>
        <p:sp>
          <p:nvSpPr>
            <p:cNvPr id="11273" name="Google Shape;11273;g14cd349e792_0_61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274" name="Google Shape;11274;g14cd349e792_0_616"/>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 representação sindical caracteriza um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9" name="Shape 11279"/>
        <p:cNvGrpSpPr/>
        <p:nvPr/>
      </p:nvGrpSpPr>
      <p:grpSpPr>
        <a:xfrm>
          <a:off x="0" y="0"/>
          <a:ext cx="0" cy="0"/>
          <a:chOff x="0" y="0"/>
          <a:chExt cx="0" cy="0"/>
        </a:xfrm>
      </p:grpSpPr>
      <p:sp>
        <p:nvSpPr>
          <p:cNvPr id="11280" name="Google Shape;11280;p161"/>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281" name="Google Shape;11281;p16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282" name="Google Shape;11282;p16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283" name="Google Shape;11283;p16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284" name="Google Shape;11284;p161"/>
          <p:cNvSpPr txBox="1"/>
          <p:nvPr>
            <p:ph idx="1" type="body"/>
          </p:nvPr>
        </p:nvSpPr>
        <p:spPr>
          <a:xfrm>
            <a:off x="70903" y="2126208"/>
            <a:ext cx="1480107" cy="70397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285" name="Google Shape;11285;p161"/>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52</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As atividades de representação compreendem as ações de participação em conselhos, comitês, comissões, fóruns e outras instâncias permanentes de representação, internas ou externas ao Instituto Federal de Educação, Ciência e Tecnologia de Goiás.</a:t>
            </a:r>
            <a:endParaRPr b="1" sz="1800">
              <a:solidFill>
                <a:schemeClr val="dk1"/>
              </a:solidFill>
              <a:latin typeface="Calibri"/>
              <a:ea typeface="Calibri"/>
              <a:cs typeface="Calibri"/>
              <a:sym typeface="Calibri"/>
            </a:endParaRPr>
          </a:p>
        </p:txBody>
      </p:sp>
      <p:sp>
        <p:nvSpPr>
          <p:cNvPr id="11286" name="Google Shape;11286;p16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1287" name="Google Shape;11287;p16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288" name="Google Shape;11288;p161"/>
          <p:cNvGrpSpPr/>
          <p:nvPr/>
        </p:nvGrpSpPr>
        <p:grpSpPr>
          <a:xfrm>
            <a:off x="89384" y="4411881"/>
            <a:ext cx="11862122" cy="467175"/>
            <a:chOff x="64257" y="3526391"/>
            <a:chExt cx="11862122" cy="467175"/>
          </a:xfrm>
        </p:grpSpPr>
        <p:sp>
          <p:nvSpPr>
            <p:cNvPr id="11289" name="Google Shape;11289;p161"/>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290" name="Google Shape;11290;p161"/>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91" name="Google Shape;11291;p161"/>
          <p:cNvGrpSpPr/>
          <p:nvPr/>
        </p:nvGrpSpPr>
        <p:grpSpPr>
          <a:xfrm>
            <a:off x="70903" y="5646513"/>
            <a:ext cx="11880603" cy="467175"/>
            <a:chOff x="45776" y="3973141"/>
            <a:chExt cx="11880603" cy="467175"/>
          </a:xfrm>
        </p:grpSpPr>
        <p:sp>
          <p:nvSpPr>
            <p:cNvPr id="11292" name="Google Shape;11292;p161"/>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293" name="Google Shape;11293;p161"/>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8" name="Shape 11298"/>
        <p:cNvGrpSpPr/>
        <p:nvPr/>
      </p:nvGrpSpPr>
      <p:grpSpPr>
        <a:xfrm>
          <a:off x="0" y="0"/>
          <a:ext cx="0" cy="0"/>
          <a:chOff x="0" y="0"/>
          <a:chExt cx="0" cy="0"/>
        </a:xfrm>
      </p:grpSpPr>
      <p:sp>
        <p:nvSpPr>
          <p:cNvPr id="11299" name="Google Shape;11299;p162"/>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300" name="Google Shape;11300;p16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301" name="Google Shape;11301;p16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302" name="Google Shape;11302;p16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303" name="Google Shape;11303;p162"/>
          <p:cNvSpPr txBox="1"/>
          <p:nvPr>
            <p:ph idx="1" type="body"/>
          </p:nvPr>
        </p:nvSpPr>
        <p:spPr>
          <a:xfrm>
            <a:off x="70903" y="2089146"/>
            <a:ext cx="1480107" cy="560329"/>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304" name="Google Shape;11304;p162"/>
          <p:cNvSpPr txBox="1"/>
          <p:nvPr/>
        </p:nvSpPr>
        <p:spPr>
          <a:xfrm>
            <a:off x="1551011" y="1944572"/>
            <a:ext cx="10400495" cy="2359084"/>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305" name="Google Shape;11305;p16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306" name="Google Shape;11306;p16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11307" name="Google Shape;11307;p162"/>
          <p:cNvGrpSpPr/>
          <p:nvPr/>
        </p:nvGrpSpPr>
        <p:grpSpPr>
          <a:xfrm>
            <a:off x="89384" y="4411881"/>
            <a:ext cx="11861987" cy="1643118"/>
            <a:chOff x="64257" y="3526391"/>
            <a:chExt cx="11861987" cy="1643118"/>
          </a:xfrm>
        </p:grpSpPr>
        <p:sp>
          <p:nvSpPr>
            <p:cNvPr id="11308" name="Google Shape;11308;p162"/>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309" name="Google Shape;11309;p162"/>
            <p:cNvSpPr txBox="1"/>
            <p:nvPr/>
          </p:nvSpPr>
          <p:spPr>
            <a:xfrm>
              <a:off x="1555844" y="3545009"/>
              <a:ext cx="10370400" cy="1624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Art. 53. A pontuação das atividades de representação dos servidores docentes, para efeito de distribuição da carga horária semanal de trabalho, obedecerá aos seguintes critérios: </a:t>
              </a:r>
              <a:r>
                <a:rPr lang="pt-BR" sz="1100">
                  <a:solidFill>
                    <a:srgbClr val="0000FF"/>
                  </a:solidFill>
                  <a:highlight>
                    <a:srgbClr val="FFFFFF"/>
                  </a:highlight>
                </a:rPr>
                <a:t>O servidor docente, presidente ou coordenador de comissão ou outro fórum permanente, constituído por portaria, poderá computar, em sua carga horária semanal de trabalho, 4 (quatro) pontos; O servidor docente, membro de comitê, comissão ou outro fórum, constituído por portaria, poderá computar, em sua carga horária semanal de trabalho, 3 (três) pontos por representação; O servidor docente, indicado por portaria para representar a Instituição em instância externa, poderá computar, em sua carga horária semanal de trabalho, 3 (três) pontos; O servidor docente membro de comissão</a:t>
              </a:r>
              <a:r>
                <a:rPr lang="pt-BR" sz="1100">
                  <a:solidFill>
                    <a:srgbClr val="0070C0"/>
                  </a:solidFill>
                  <a:highlight>
                    <a:srgbClr val="FFFFFF"/>
                  </a:highlight>
                </a:rPr>
                <a:t> </a:t>
              </a:r>
              <a:r>
                <a:rPr lang="pt-BR" sz="1100">
                  <a:solidFill>
                    <a:srgbClr val="0000FF"/>
                  </a:solidFill>
                  <a:highlight>
                    <a:srgbClr val="FFFFFF"/>
                  </a:highlight>
                </a:rPr>
                <a:t>organizadora de eventos institucionais, instituída por portaria, poderá computar, em sua carga horária semanal de trabalho, 2 (dois) pontos por representação; O servidor docente membro de comissão organizadora de eventos e outras atividades definidas pelo Conselho Departamental, Direção-Geral do Campus ou Reitoria, poderá computar, em sua carga horária semanal de trabalho, 2 (dois) pontos por representação.</a:t>
              </a:r>
              <a:endParaRPr sz="1800">
                <a:solidFill>
                  <a:schemeClr val="dk1"/>
                </a:solidFill>
                <a:latin typeface="Calibri"/>
                <a:ea typeface="Calibri"/>
                <a:cs typeface="Calibri"/>
                <a:sym typeface="Calibri"/>
              </a:endParaRPr>
            </a:p>
          </p:txBody>
        </p:sp>
      </p:grpSp>
      <p:grpSp>
        <p:nvGrpSpPr>
          <p:cNvPr id="11310" name="Google Shape;11310;p162"/>
          <p:cNvGrpSpPr/>
          <p:nvPr/>
        </p:nvGrpSpPr>
        <p:grpSpPr>
          <a:xfrm>
            <a:off x="70903" y="6179913"/>
            <a:ext cx="11880468" cy="467175"/>
            <a:chOff x="45776" y="3973141"/>
            <a:chExt cx="11880468" cy="467175"/>
          </a:xfrm>
        </p:grpSpPr>
        <p:sp>
          <p:nvSpPr>
            <p:cNvPr id="11311" name="Google Shape;11311;p16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312" name="Google Shape;11312;p162"/>
            <p:cNvSpPr txBox="1"/>
            <p:nvPr/>
          </p:nvSpPr>
          <p:spPr>
            <a:xfrm>
              <a:off x="1555844" y="4022062"/>
              <a:ext cx="10370400" cy="261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Não é necessário limitar.</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7" name="Shape 11317"/>
        <p:cNvGrpSpPr/>
        <p:nvPr/>
      </p:nvGrpSpPr>
      <p:grpSpPr>
        <a:xfrm>
          <a:off x="0" y="0"/>
          <a:ext cx="0" cy="0"/>
          <a:chOff x="0" y="0"/>
          <a:chExt cx="0" cy="0"/>
        </a:xfrm>
      </p:grpSpPr>
      <p:sp>
        <p:nvSpPr>
          <p:cNvPr id="11318" name="Google Shape;11318;g14cd349e792_0_63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319" name="Google Shape;11319;g14cd349e792_0_63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320" name="Google Shape;11320;g14cd349e792_0_63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321" name="Google Shape;11321;g14cd349e792_0_63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322" name="Google Shape;11322;g14cd349e792_0_634"/>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323" name="Google Shape;11323;g14cd349e792_0_634"/>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324" name="Google Shape;11324;g14cd349e792_0_63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325" name="Google Shape;11325;g14cd349e792_0_63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1326" name="Google Shape;11326;g14cd349e792_0_634"/>
          <p:cNvGrpSpPr/>
          <p:nvPr/>
        </p:nvGrpSpPr>
        <p:grpSpPr>
          <a:xfrm>
            <a:off x="89384" y="4411881"/>
            <a:ext cx="11861987" cy="1643118"/>
            <a:chOff x="64257" y="3526391"/>
            <a:chExt cx="11861987" cy="1643118"/>
          </a:xfrm>
        </p:grpSpPr>
        <p:sp>
          <p:nvSpPr>
            <p:cNvPr id="11327" name="Google Shape;11327;g14cd349e792_0_634"/>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328" name="Google Shape;11328;g14cd349e792_0_634"/>
            <p:cNvSpPr txBox="1"/>
            <p:nvPr/>
          </p:nvSpPr>
          <p:spPr>
            <a:xfrm>
              <a:off x="1555844" y="3545009"/>
              <a:ext cx="10370400" cy="1624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Art. 53º. A pontuação das atividades de representação dos servidores docentes, para efeito de distribuição da carga horária semanal de trabalho, obedecerá aos seguintes critérios: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 O servidor docente, presidente ou coordenador de comissão ou outro fórum permanente, constituído por portaria ou circular, poderá computar, em sua carga horária semanal de trabalho, </a:t>
              </a:r>
              <a:r>
                <a:rPr lang="pt-BR" sz="1100">
                  <a:solidFill>
                    <a:srgbClr val="0000FF"/>
                  </a:solidFill>
                  <a:highlight>
                    <a:srgbClr val="FFFFFF"/>
                  </a:highlight>
                </a:rPr>
                <a:t>10 (dez) pontos</a:t>
              </a:r>
              <a:r>
                <a:rPr lang="pt-BR" sz="1100">
                  <a:solidFill>
                    <a:schemeClr val="dk2"/>
                  </a:solidFill>
                  <a:highlight>
                    <a:srgbClr val="FFFFFF"/>
                  </a:highlight>
                </a:rPr>
                <a:t>, limitada a representação em um único fórum;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 O servidor docente, membro de conselho, comissão ou outro fórum ou instância de representação da instituição, nomeado por portaria ou circular, poderá computar, em sua carga horária semanal de trabalho, </a:t>
              </a:r>
              <a:r>
                <a:rPr lang="pt-BR" sz="1100">
                  <a:solidFill>
                    <a:srgbClr val="0000FF"/>
                  </a:solidFill>
                  <a:highlight>
                    <a:srgbClr val="FFFFFF"/>
                  </a:highlight>
                </a:rPr>
                <a:t>5 (cinco) pontos</a:t>
              </a:r>
              <a:r>
                <a:rPr lang="pt-BR" sz="1100">
                  <a:solidFill>
                    <a:srgbClr val="0070C0"/>
                  </a:solidFill>
                  <a:highlight>
                    <a:srgbClr val="FFFFFF"/>
                  </a:highlight>
                </a:rPr>
                <a:t> </a:t>
              </a:r>
              <a:r>
                <a:rPr lang="pt-BR" sz="1100">
                  <a:solidFill>
                    <a:schemeClr val="dk2"/>
                  </a:solidFill>
                  <a:highlight>
                    <a:srgbClr val="FFFFFF"/>
                  </a:highlight>
                </a:rPr>
                <a:t>por representação, limitada a participação em </a:t>
              </a:r>
              <a:r>
                <a:rPr lang="pt-BR" sz="1100">
                  <a:solidFill>
                    <a:srgbClr val="0000FF"/>
                  </a:solidFill>
                  <a:highlight>
                    <a:srgbClr val="FFFFFF"/>
                  </a:highlight>
                </a:rPr>
                <a:t>2 (duas) instâncias</a:t>
              </a:r>
              <a:r>
                <a:rPr lang="pt-BR" sz="1100">
                  <a:solidFill>
                    <a:schemeClr val="dk2"/>
                  </a:solidFill>
                  <a:highlight>
                    <a:srgbClr val="FFFFFF"/>
                  </a:highlight>
                </a:rPr>
                <a:t>;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III. O servidor docente que participar em instâncias externas representando a instituição poderá computar, em sua carga horária semanal de trabalho, </a:t>
              </a:r>
              <a:r>
                <a:rPr lang="pt-BR" sz="1100">
                  <a:solidFill>
                    <a:srgbClr val="0000FF"/>
                  </a:solidFill>
                  <a:highlight>
                    <a:srgbClr val="FFFFFF"/>
                  </a:highlight>
                </a:rPr>
                <a:t>5 (cinco) pontos</a:t>
              </a:r>
              <a:r>
                <a:rPr lang="pt-BR" sz="1100">
                  <a:solidFill>
                    <a:srgbClr val="0070C0"/>
                  </a:solidFill>
                  <a:highlight>
                    <a:srgbClr val="FFFFFF"/>
                  </a:highlight>
                </a:rPr>
                <a:t> </a:t>
              </a:r>
              <a:r>
                <a:rPr lang="pt-BR" sz="1100">
                  <a:solidFill>
                    <a:schemeClr val="dk2"/>
                  </a:solidFill>
                  <a:highlight>
                    <a:srgbClr val="FFFFFF"/>
                  </a:highlight>
                </a:rPr>
                <a:t>por instância, limitada a participação em 1 (uma) instância; </a:t>
              </a:r>
              <a:endParaRPr sz="1100">
                <a:solidFill>
                  <a:schemeClr val="dk2"/>
                </a:solidFill>
                <a:highlight>
                  <a:srgbClr val="FFFFFF"/>
                </a:highlight>
              </a:endParaRPr>
            </a:p>
          </p:txBody>
        </p:sp>
      </p:grpSp>
      <p:grpSp>
        <p:nvGrpSpPr>
          <p:cNvPr id="11329" name="Google Shape;11329;g14cd349e792_0_634"/>
          <p:cNvGrpSpPr/>
          <p:nvPr/>
        </p:nvGrpSpPr>
        <p:grpSpPr>
          <a:xfrm>
            <a:off x="70903" y="6179913"/>
            <a:ext cx="11880468" cy="699921"/>
            <a:chOff x="45776" y="3973141"/>
            <a:chExt cx="11880468" cy="699921"/>
          </a:xfrm>
        </p:grpSpPr>
        <p:sp>
          <p:nvSpPr>
            <p:cNvPr id="11330" name="Google Shape;11330;g14cd349e792_0_63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331" name="Google Shape;11331;g14cd349e792_0_634"/>
            <p:cNvSpPr txBox="1"/>
            <p:nvPr/>
          </p:nvSpPr>
          <p:spPr>
            <a:xfrm>
              <a:off x="1555844" y="4022062"/>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Pontuar as atividades de participação em comissão organizadora de provas nacionais e olimpíadas de diversas áreas do conhecimento e também de orientação de de equipes participantes de provas nacionais, olimpíadas e competições de diversas áreas do conhecimento, com objetivo de valorizar e reconhecer a importância dessas atividades acadêmicas desempenhadas pelo docente e que envolvem os estudantes.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6" name="Shape 11336"/>
        <p:cNvGrpSpPr/>
        <p:nvPr/>
      </p:nvGrpSpPr>
      <p:grpSpPr>
        <a:xfrm>
          <a:off x="0" y="0"/>
          <a:ext cx="0" cy="0"/>
          <a:chOff x="0" y="0"/>
          <a:chExt cx="0" cy="0"/>
        </a:xfrm>
      </p:grpSpPr>
      <p:sp>
        <p:nvSpPr>
          <p:cNvPr id="11337" name="Google Shape;11337;g14cd349e792_0_65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338" name="Google Shape;11338;g14cd349e792_0_65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339" name="Google Shape;11339;g14cd349e792_0_65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340" name="Google Shape;11340;g14cd349e792_0_65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341" name="Google Shape;11341;g14cd349e792_0_652"/>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342" name="Google Shape;11342;g14cd349e792_0_652"/>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343" name="Google Shape;11343;g14cd349e792_0_65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344" name="Google Shape;11344;g14cd349e792_0_65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1345" name="Google Shape;11345;g14cd349e792_0_652"/>
          <p:cNvGrpSpPr/>
          <p:nvPr/>
        </p:nvGrpSpPr>
        <p:grpSpPr>
          <a:xfrm>
            <a:off x="89384" y="4411881"/>
            <a:ext cx="11861987" cy="1643118"/>
            <a:chOff x="64257" y="3526391"/>
            <a:chExt cx="11861987" cy="1643118"/>
          </a:xfrm>
        </p:grpSpPr>
        <p:sp>
          <p:nvSpPr>
            <p:cNvPr id="11346" name="Google Shape;11346;g14cd349e792_0_652"/>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347" name="Google Shape;11347;g14cd349e792_0_652"/>
            <p:cNvSpPr txBox="1"/>
            <p:nvPr/>
          </p:nvSpPr>
          <p:spPr>
            <a:xfrm>
              <a:off x="1555844" y="3545009"/>
              <a:ext cx="10370400" cy="1624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IV. O servidor docente membro de comissão organizadora de eventos institucionais, instituída por portaria ou circular, poderá computar, em sua carga horária semanal de trabalho, </a:t>
              </a:r>
              <a:r>
                <a:rPr lang="pt-BR" sz="1100">
                  <a:solidFill>
                    <a:srgbClr val="0000FF"/>
                  </a:solidFill>
                  <a:highlight>
                    <a:srgbClr val="FFFFFF"/>
                  </a:highlight>
                </a:rPr>
                <a:t>5 (cinco) pontos</a:t>
              </a:r>
              <a:r>
                <a:rPr lang="pt-BR" sz="1100">
                  <a:solidFill>
                    <a:srgbClr val="0070C0"/>
                  </a:solidFill>
                  <a:highlight>
                    <a:srgbClr val="FFFFFF"/>
                  </a:highlight>
                </a:rPr>
                <a:t> </a:t>
              </a:r>
              <a:r>
                <a:rPr lang="pt-BR" sz="1100">
                  <a:solidFill>
                    <a:schemeClr val="dk2"/>
                  </a:solidFill>
                  <a:highlight>
                    <a:srgbClr val="FFFFFF"/>
                  </a:highlight>
                </a:rPr>
                <a:t>por representação, limitada a participação em </a:t>
              </a:r>
              <a:r>
                <a:rPr lang="pt-BR" sz="1100">
                  <a:solidFill>
                    <a:srgbClr val="0000FF"/>
                  </a:solidFill>
                  <a:highlight>
                    <a:srgbClr val="FFFFFF"/>
                  </a:highlight>
                </a:rPr>
                <a:t>2(duas) comissões;</a:t>
              </a:r>
              <a:r>
                <a:rPr lang="pt-BR" sz="1100">
                  <a:solidFill>
                    <a:schemeClr val="dk2"/>
                  </a:solidFill>
                  <a:highlight>
                    <a:srgbClr val="FFFFFF"/>
                  </a:highlight>
                </a:rPr>
                <a:t>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V. O servidor docente membro de comissão organizadora de eventos e outras atividades definidas pelo Conselho Departamental, Direção-Geral do Câmpus ou Reitoria, poderá computar, em sua carga horária semanal de trabalho, </a:t>
              </a:r>
              <a:r>
                <a:rPr lang="pt-BR" sz="1100">
                  <a:solidFill>
                    <a:srgbClr val="0000FF"/>
                  </a:solidFill>
                  <a:highlight>
                    <a:srgbClr val="FFFFFF"/>
                  </a:highlight>
                </a:rPr>
                <a:t>5 (cinco) pontos</a:t>
              </a:r>
              <a:r>
                <a:rPr lang="pt-BR" sz="1100">
                  <a:solidFill>
                    <a:srgbClr val="0070C0"/>
                  </a:solidFill>
                  <a:highlight>
                    <a:srgbClr val="FFFFFF"/>
                  </a:highlight>
                </a:rPr>
                <a:t> </a:t>
              </a:r>
              <a:r>
                <a:rPr lang="pt-BR" sz="1100">
                  <a:solidFill>
                    <a:schemeClr val="dk2"/>
                  </a:solidFill>
                  <a:highlight>
                    <a:srgbClr val="FFFFFF"/>
                  </a:highlight>
                </a:rPr>
                <a:t>por representação, limitada a participação em </a:t>
              </a:r>
              <a:r>
                <a:rPr lang="pt-BR" sz="1100">
                  <a:solidFill>
                    <a:srgbClr val="0000FF"/>
                  </a:solidFill>
                  <a:highlight>
                    <a:srgbClr val="FFFFFF"/>
                  </a:highlight>
                </a:rPr>
                <a:t>2 (duas) comissões</a:t>
              </a:r>
              <a:r>
                <a:rPr lang="pt-BR" sz="1100">
                  <a:solidFill>
                    <a:schemeClr val="dk2"/>
                  </a:solidFill>
                  <a:highlight>
                    <a:srgbClr val="FFFFFF"/>
                  </a:highlight>
                </a:rPr>
                <a:t>;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rgbClr val="0000FF"/>
                  </a:solidFill>
                  <a:highlight>
                    <a:srgbClr val="FFFFFF"/>
                  </a:highlight>
                </a:rPr>
                <a:t>VI. O servidor docente membro de comissão organizadora de provas nacionais e olimpíadas de diversas áreas do conhecimento poderá computar, em sua carga horária semanal de trabalho, 5 (cinco) pontos por comissão, limitada a 1 (uma) comissão; </a:t>
              </a:r>
              <a:endParaRPr sz="1100">
                <a:solidFill>
                  <a:srgbClr val="0000FF"/>
                </a:solidFill>
                <a:highlight>
                  <a:srgbClr val="FFFFFF"/>
                </a:highlight>
              </a:endParaRPr>
            </a:p>
            <a:p>
              <a:pPr indent="0" lvl="0" marL="0" rtl="0" algn="just">
                <a:lnSpc>
                  <a:spcPct val="115000"/>
                </a:lnSpc>
                <a:spcBef>
                  <a:spcPts val="0"/>
                </a:spcBef>
                <a:spcAft>
                  <a:spcPts val="0"/>
                </a:spcAft>
                <a:buSzPts val="1100"/>
                <a:buNone/>
              </a:pPr>
              <a:r>
                <a:rPr lang="pt-BR" sz="1100">
                  <a:solidFill>
                    <a:srgbClr val="0000FF"/>
                  </a:solidFill>
                  <a:highlight>
                    <a:srgbClr val="FFFFFF"/>
                  </a:highlight>
                </a:rPr>
                <a:t>VII. O servidor docente orientador de equipes participantes de provas nacionais, olimpíadas e competições de diversas áreas do conhecimento poderá computar, em sua carga horária de trabalho, 1,3 (um ponto e três décimos) pontos. por equipe orientada, limitado à orientação de 5 (cinco) equipes.</a:t>
              </a:r>
              <a:endParaRPr sz="1100">
                <a:solidFill>
                  <a:schemeClr val="dk2"/>
                </a:solidFill>
                <a:highlight>
                  <a:srgbClr val="FFFFFF"/>
                </a:highlight>
              </a:endParaRPr>
            </a:p>
          </p:txBody>
        </p:sp>
      </p:grpSp>
      <p:grpSp>
        <p:nvGrpSpPr>
          <p:cNvPr id="11348" name="Google Shape;11348;g14cd349e792_0_652"/>
          <p:cNvGrpSpPr/>
          <p:nvPr/>
        </p:nvGrpSpPr>
        <p:grpSpPr>
          <a:xfrm>
            <a:off x="70903" y="6179913"/>
            <a:ext cx="11880468" cy="699921"/>
            <a:chOff x="45776" y="3973141"/>
            <a:chExt cx="11880468" cy="699921"/>
          </a:xfrm>
        </p:grpSpPr>
        <p:sp>
          <p:nvSpPr>
            <p:cNvPr id="11349" name="Google Shape;11349;g14cd349e792_0_65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350" name="Google Shape;11350;g14cd349e792_0_652"/>
            <p:cNvSpPr txBox="1"/>
            <p:nvPr/>
          </p:nvSpPr>
          <p:spPr>
            <a:xfrm>
              <a:off x="1555844" y="4022062"/>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Pontuar as atividades de participação em comissão organizadora de provas nacionais e olimpíadas de diversas áreas do conhecimento e também de orientação de de equipes participantes de provas nacionais, olimpíadas e competições de diversas áreas do conhecimento, com objetivo de valorizar e reconhecer a importância dessas atividades acadêmicas desempenhadas pelo docente e que envolvem os estudantes.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5" name="Shape 11355"/>
        <p:cNvGrpSpPr/>
        <p:nvPr/>
      </p:nvGrpSpPr>
      <p:grpSpPr>
        <a:xfrm>
          <a:off x="0" y="0"/>
          <a:ext cx="0" cy="0"/>
          <a:chOff x="0" y="0"/>
          <a:chExt cx="0" cy="0"/>
        </a:xfrm>
      </p:grpSpPr>
      <p:sp>
        <p:nvSpPr>
          <p:cNvPr id="11356" name="Google Shape;11356;g14cd349e792_0_67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357" name="Google Shape;11357;g14cd349e792_0_67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358" name="Google Shape;11358;g14cd349e792_0_67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359" name="Google Shape;11359;g14cd349e792_0_6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360" name="Google Shape;11360;g14cd349e792_0_670"/>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361" name="Google Shape;11361;g14cd349e792_0_670"/>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362" name="Google Shape;11362;g14cd349e792_0_67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363" name="Google Shape;11363;g14cd349e792_0_67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1364" name="Google Shape;11364;g14cd349e792_0_670"/>
          <p:cNvGrpSpPr/>
          <p:nvPr/>
        </p:nvGrpSpPr>
        <p:grpSpPr>
          <a:xfrm>
            <a:off x="89384" y="4411881"/>
            <a:ext cx="11861987" cy="1448418"/>
            <a:chOff x="64257" y="3526391"/>
            <a:chExt cx="11861987" cy="1448418"/>
          </a:xfrm>
        </p:grpSpPr>
        <p:sp>
          <p:nvSpPr>
            <p:cNvPr id="11365" name="Google Shape;11365;g14cd349e792_0_670"/>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366" name="Google Shape;11366;g14cd349e792_0_670"/>
            <p:cNvSpPr txBox="1"/>
            <p:nvPr/>
          </p:nvSpPr>
          <p:spPr>
            <a:xfrm>
              <a:off x="1555844" y="3545009"/>
              <a:ext cx="10370400" cy="1429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Art. 54 – Para as atividades de representação, a carga horária do servidor docente será calculada da seguinte forma: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 - </a:t>
              </a:r>
              <a:r>
                <a:rPr lang="pt-BR" sz="1100">
                  <a:solidFill>
                    <a:srgbClr val="0000FF"/>
                  </a:solidFill>
                  <a:highlight>
                    <a:srgbClr val="FFFFFF"/>
                  </a:highlight>
                </a:rPr>
                <a:t>até 3 horas</a:t>
              </a:r>
              <a:r>
                <a:rPr lang="pt-BR" sz="1100">
                  <a:solidFill>
                    <a:srgbClr val="0070C0"/>
                  </a:solidFill>
                  <a:highlight>
                    <a:srgbClr val="FFFFFF"/>
                  </a:highlight>
                </a:rPr>
                <a:t> </a:t>
              </a:r>
              <a:r>
                <a:rPr lang="pt-BR" sz="1100">
                  <a:solidFill>
                    <a:schemeClr val="dk2"/>
                  </a:solidFill>
                  <a:highlight>
                    <a:srgbClr val="FFFFFF"/>
                  </a:highlight>
                </a:rPr>
                <a:t>para cada participação como membro de comitê, comissão ou outro fórum temporário constituído por portaria ou por circular da Direção Geral do Câmpus;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 - </a:t>
              </a:r>
              <a:r>
                <a:rPr lang="pt-BR" sz="1100">
                  <a:solidFill>
                    <a:srgbClr val="0000FF"/>
                  </a:solidFill>
                  <a:highlight>
                    <a:srgbClr val="FFFFFF"/>
                  </a:highlight>
                </a:rPr>
                <a:t>até 6 horas </a:t>
              </a:r>
              <a:r>
                <a:rPr lang="pt-BR" sz="1100">
                  <a:solidFill>
                    <a:schemeClr val="dk2"/>
                  </a:solidFill>
                  <a:highlight>
                    <a:srgbClr val="FFFFFF"/>
                  </a:highlight>
                </a:rPr>
                <a:t>para cada participação como presidente ou coordenador de comitê, comissão ou outro fórum temporário constituído por portaria ou por circular da Direção Geral do Câmpus;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III - </a:t>
              </a:r>
              <a:r>
                <a:rPr lang="pt-BR" sz="1100">
                  <a:solidFill>
                    <a:srgbClr val="0000FF"/>
                  </a:solidFill>
                  <a:highlight>
                    <a:srgbClr val="FFFFFF"/>
                  </a:highlight>
                </a:rPr>
                <a:t>até 6 horas</a:t>
              </a:r>
              <a:r>
                <a:rPr lang="pt-BR" sz="1100">
                  <a:solidFill>
                    <a:srgbClr val="0070C0"/>
                  </a:solidFill>
                  <a:highlight>
                    <a:srgbClr val="FFFFFF"/>
                  </a:highlight>
                </a:rPr>
                <a:t> </a:t>
              </a:r>
              <a:r>
                <a:rPr lang="pt-BR" sz="1100">
                  <a:solidFill>
                    <a:schemeClr val="dk2"/>
                  </a:solidFill>
                  <a:highlight>
                    <a:srgbClr val="FFFFFF"/>
                  </a:highlight>
                </a:rPr>
                <a:t>para cada participação como membro de comitê, comissão ou outro fórum permanente ou mesmo para representar o IFG em instâncias externas constituído por portaria ou por circular da Direção Geral do Câmpus; </a:t>
              </a:r>
              <a:endParaRPr sz="1100">
                <a:solidFill>
                  <a:schemeClr val="dk2"/>
                </a:solidFill>
                <a:highlight>
                  <a:srgbClr val="FFFFFF"/>
                </a:highlight>
              </a:endParaRPr>
            </a:p>
          </p:txBody>
        </p:sp>
      </p:grpSp>
      <p:grpSp>
        <p:nvGrpSpPr>
          <p:cNvPr id="11367" name="Google Shape;11367;g14cd349e792_0_670"/>
          <p:cNvGrpSpPr/>
          <p:nvPr/>
        </p:nvGrpSpPr>
        <p:grpSpPr>
          <a:xfrm>
            <a:off x="70903" y="6179913"/>
            <a:ext cx="11880468" cy="467100"/>
            <a:chOff x="45776" y="3973141"/>
            <a:chExt cx="11880468" cy="467100"/>
          </a:xfrm>
        </p:grpSpPr>
        <p:sp>
          <p:nvSpPr>
            <p:cNvPr id="11368" name="Google Shape;11368;g14cd349e792_0_67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369" name="Google Shape;11369;g14cd349e792_0_670"/>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Alterações aprovadas pelo colegiado do Câmpus Anápolis.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4" name="Shape 11374"/>
        <p:cNvGrpSpPr/>
        <p:nvPr/>
      </p:nvGrpSpPr>
      <p:grpSpPr>
        <a:xfrm>
          <a:off x="0" y="0"/>
          <a:ext cx="0" cy="0"/>
          <a:chOff x="0" y="0"/>
          <a:chExt cx="0" cy="0"/>
        </a:xfrm>
      </p:grpSpPr>
      <p:sp>
        <p:nvSpPr>
          <p:cNvPr id="11375" name="Google Shape;11375;g14cd349e792_0_68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376" name="Google Shape;11376;g14cd349e792_0_68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377" name="Google Shape;11377;g14cd349e792_0_68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378" name="Google Shape;11378;g14cd349e792_0_68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379" name="Google Shape;11379;g14cd349e792_0_688"/>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380" name="Google Shape;11380;g14cd349e792_0_688"/>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381" name="Google Shape;11381;g14cd349e792_0_68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382" name="Google Shape;11382;g14cd349e792_0_68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1383" name="Google Shape;11383;g14cd349e792_0_688"/>
          <p:cNvGrpSpPr/>
          <p:nvPr/>
        </p:nvGrpSpPr>
        <p:grpSpPr>
          <a:xfrm>
            <a:off x="89384" y="4411881"/>
            <a:ext cx="11861987" cy="1059018"/>
            <a:chOff x="64257" y="3526391"/>
            <a:chExt cx="11861987" cy="1059018"/>
          </a:xfrm>
        </p:grpSpPr>
        <p:sp>
          <p:nvSpPr>
            <p:cNvPr id="11384" name="Google Shape;11384;g14cd349e792_0_688"/>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385" name="Google Shape;11385;g14cd349e792_0_688"/>
            <p:cNvSpPr txBox="1"/>
            <p:nvPr/>
          </p:nvSpPr>
          <p:spPr>
            <a:xfrm>
              <a:off x="1555844" y="3545009"/>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§1º. Conforme definido no artigo 6°, fica estabelecido o limite de participação em atividades de representação em 6 horas</a:t>
              </a:r>
              <a:r>
                <a:rPr lang="pt-BR" sz="1100">
                  <a:solidFill>
                    <a:srgbClr val="0070C0"/>
                  </a:solidFill>
                  <a:highlight>
                    <a:srgbClr val="FFFFFF"/>
                  </a:highlight>
                </a:rPr>
                <a:t> </a:t>
              </a:r>
              <a:r>
                <a:rPr lang="pt-BR" sz="1100">
                  <a:solidFill>
                    <a:srgbClr val="0000FF"/>
                  </a:solidFill>
                  <a:highlight>
                    <a:srgbClr val="FFFFFF"/>
                  </a:highlight>
                </a:rPr>
                <a:t>para os servidores em regime de trabalho DE ou 40h e 3 horas para os servidores em regime de trabalho de 20h. </a:t>
              </a:r>
              <a:endParaRPr sz="1100">
                <a:solidFill>
                  <a:srgbClr val="0000FF"/>
                </a:solidFill>
                <a:highlight>
                  <a:srgbClr val="FFFFFF"/>
                </a:highlight>
              </a:endParaRPr>
            </a:p>
            <a:p>
              <a:pPr indent="0" lvl="0" marL="0" rtl="0" algn="just">
                <a:lnSpc>
                  <a:spcPct val="115000"/>
                </a:lnSpc>
                <a:spcBef>
                  <a:spcPts val="0"/>
                </a:spcBef>
                <a:spcAft>
                  <a:spcPts val="0"/>
                </a:spcAft>
                <a:buSzPts val="1100"/>
                <a:buNone/>
              </a:pPr>
              <a:r>
                <a:t/>
              </a:r>
              <a:endParaRPr sz="1100">
                <a:solidFill>
                  <a:srgbClr val="0000FF"/>
                </a:solidFill>
                <a:highlight>
                  <a:srgbClr val="FFFFFF"/>
                </a:highlight>
              </a:endParaRPr>
            </a:p>
            <a:p>
              <a:pPr indent="0" lvl="0" marL="0" rtl="0" algn="just">
                <a:lnSpc>
                  <a:spcPct val="115000"/>
                </a:lnSpc>
                <a:spcBef>
                  <a:spcPts val="0"/>
                </a:spcBef>
                <a:spcAft>
                  <a:spcPts val="0"/>
                </a:spcAft>
                <a:buSzPts val="1100"/>
                <a:buNone/>
              </a:pPr>
              <a:r>
                <a:rPr lang="pt-BR" sz="1100">
                  <a:solidFill>
                    <a:srgbClr val="0000FF"/>
                  </a:solidFill>
                  <a:highlight>
                    <a:srgbClr val="FFFFFF"/>
                  </a:highlight>
                </a:rPr>
                <a:t>§ 2º. A carga horária referente às atividades de representação em comissões, comitês ou fóruns temporários será computada pela relação entre o período de trabalho da comissão e as semanas letivas do ano.</a:t>
              </a:r>
              <a:endParaRPr sz="1100">
                <a:solidFill>
                  <a:schemeClr val="dk2"/>
                </a:solidFill>
                <a:highlight>
                  <a:srgbClr val="FFFFFF"/>
                </a:highlight>
              </a:endParaRPr>
            </a:p>
          </p:txBody>
        </p:sp>
      </p:grpSp>
      <p:grpSp>
        <p:nvGrpSpPr>
          <p:cNvPr id="11386" name="Google Shape;11386;g14cd349e792_0_688"/>
          <p:cNvGrpSpPr/>
          <p:nvPr/>
        </p:nvGrpSpPr>
        <p:grpSpPr>
          <a:xfrm>
            <a:off x="70903" y="6179913"/>
            <a:ext cx="11880468" cy="467100"/>
            <a:chOff x="45776" y="3973141"/>
            <a:chExt cx="11880468" cy="467100"/>
          </a:xfrm>
        </p:grpSpPr>
        <p:sp>
          <p:nvSpPr>
            <p:cNvPr id="11387" name="Google Shape;11387;g14cd349e792_0_68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388" name="Google Shape;11388;g14cd349e792_0_688"/>
            <p:cNvSpPr txBox="1"/>
            <p:nvPr/>
          </p:nvSpPr>
          <p:spPr>
            <a:xfrm>
              <a:off x="1555844" y="40220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Alterações aprovadas pelo colegiado do Câmpus Anápolis.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3" name="Shape 11393"/>
        <p:cNvGrpSpPr/>
        <p:nvPr/>
      </p:nvGrpSpPr>
      <p:grpSpPr>
        <a:xfrm>
          <a:off x="0" y="0"/>
          <a:ext cx="0" cy="0"/>
          <a:chOff x="0" y="0"/>
          <a:chExt cx="0" cy="0"/>
        </a:xfrm>
      </p:grpSpPr>
      <p:sp>
        <p:nvSpPr>
          <p:cNvPr id="11394" name="Google Shape;11394;g14cd349e792_0_70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395" name="Google Shape;11395;g14cd349e792_0_70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396" name="Google Shape;11396;g14cd349e792_0_70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397" name="Google Shape;11397;g14cd349e792_0_70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398" name="Google Shape;11398;g14cd349e792_0_706"/>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399" name="Google Shape;11399;g14cd349e792_0_706"/>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400" name="Google Shape;11400;g14cd349e792_0_70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401" name="Google Shape;11401;g14cd349e792_0_70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11402" name="Google Shape;11402;g14cd349e792_0_706"/>
          <p:cNvGrpSpPr/>
          <p:nvPr/>
        </p:nvGrpSpPr>
        <p:grpSpPr>
          <a:xfrm>
            <a:off x="89384" y="4411881"/>
            <a:ext cx="11861987" cy="1059018"/>
            <a:chOff x="64257" y="3526391"/>
            <a:chExt cx="11861987" cy="1059018"/>
          </a:xfrm>
        </p:grpSpPr>
        <p:sp>
          <p:nvSpPr>
            <p:cNvPr id="11403" name="Google Shape;11403;g14cd349e792_0_706"/>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404" name="Google Shape;11404;g14cd349e792_0_706"/>
            <p:cNvSpPr txBox="1"/>
            <p:nvPr/>
          </p:nvSpPr>
          <p:spPr>
            <a:xfrm>
              <a:off x="1555844" y="3545009"/>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Proposta 1: Retirada do trecho do</a:t>
              </a:r>
              <a:r>
                <a:rPr lang="pt-BR" sz="1100">
                  <a:solidFill>
                    <a:srgbClr val="0000FF"/>
                  </a:solidFill>
                  <a:highlight>
                    <a:srgbClr val="FFFFFF"/>
                  </a:highlight>
                </a:rPr>
                <a:t> inciso I do artigo 53: “limitada a representação em um único fórum”</a:t>
              </a:r>
              <a:r>
                <a:rPr lang="pt-BR" sz="1100">
                  <a:solidFill>
                    <a:schemeClr val="dk2"/>
                  </a:solidFill>
                  <a:highlight>
                    <a:srgbClr val="FFFFFF"/>
                  </a:highlight>
                </a:rPr>
                <a:t>. Proposta de redação: O servidor docente, presidente ou coordenador de comissão ou outro fórum permanente, constituído por portaria, poderá computar, em sua carga horária semanal de trabalho, 4 (quatro) pontos, limitado a representação a dois fóruns.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Proposta 2: </a:t>
              </a:r>
              <a:r>
                <a:rPr lang="pt-BR" sz="1100">
                  <a:solidFill>
                    <a:srgbClr val="0000FF"/>
                  </a:solidFill>
                  <a:highlight>
                    <a:srgbClr val="FFFFFF"/>
                  </a:highlight>
                </a:rPr>
                <a:t>Retirada do trecho do inciso II do artigo 53: “limitada a representação em 2 (dois) fóruns”</a:t>
              </a:r>
              <a:r>
                <a:rPr lang="pt-BR" sz="1100">
                  <a:solidFill>
                    <a:schemeClr val="dk2"/>
                  </a:solidFill>
                  <a:highlight>
                    <a:srgbClr val="FFFFFF"/>
                  </a:highlight>
                </a:rPr>
                <a:t>. Proposta de redação: O servidor docente, membro de comitê, comissão ou outro fórum, constituído por portaria, poderá computar, em sua carga horária semanal de trabalho, 2 (dois) pontos por representação. </a:t>
              </a:r>
              <a:endParaRPr sz="1100">
                <a:solidFill>
                  <a:schemeClr val="dk2"/>
                </a:solidFill>
                <a:highlight>
                  <a:srgbClr val="FFFFFF"/>
                </a:highlight>
              </a:endParaRPr>
            </a:p>
          </p:txBody>
        </p:sp>
      </p:grpSp>
      <p:grpSp>
        <p:nvGrpSpPr>
          <p:cNvPr id="11405" name="Google Shape;11405;g14cd349e792_0_706"/>
          <p:cNvGrpSpPr/>
          <p:nvPr/>
        </p:nvGrpSpPr>
        <p:grpSpPr>
          <a:xfrm>
            <a:off x="70903" y="5847834"/>
            <a:ext cx="11880468" cy="845700"/>
            <a:chOff x="45776" y="3641062"/>
            <a:chExt cx="11880468" cy="845700"/>
          </a:xfrm>
        </p:grpSpPr>
        <p:sp>
          <p:nvSpPr>
            <p:cNvPr id="11406" name="Google Shape;11406;g14cd349e792_0_706"/>
            <p:cNvSpPr txBox="1"/>
            <p:nvPr/>
          </p:nvSpPr>
          <p:spPr>
            <a:xfrm>
              <a:off x="45776" y="3668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407" name="Google Shape;11407;g14cd349e792_0_706"/>
            <p:cNvSpPr txBox="1"/>
            <p:nvPr/>
          </p:nvSpPr>
          <p:spPr>
            <a:xfrm>
              <a:off x="1555844" y="3641062"/>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1;2;3;4:Essa limitação restringe o trabalho e a valorização do professor, pois pode ser que este, em determinado semestre, represente o campus ou a instituição em mais de um fórum. Aplicando a resolução vigente, o professor não teria a pontuação registrada na Planilha de Jornada de Trabalho Docente caso representasse o campus ou a instituição em mais de um fórum. De certa forma, a limitação na pontuação é um desestímulo ao professor para sua atuação em atividades de representação.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2" name="Shape 11412"/>
        <p:cNvGrpSpPr/>
        <p:nvPr/>
      </p:nvGrpSpPr>
      <p:grpSpPr>
        <a:xfrm>
          <a:off x="0" y="0"/>
          <a:ext cx="0" cy="0"/>
          <a:chOff x="0" y="0"/>
          <a:chExt cx="0" cy="0"/>
        </a:xfrm>
      </p:grpSpPr>
      <p:sp>
        <p:nvSpPr>
          <p:cNvPr id="11413" name="Google Shape;11413;g14cd349e792_0_72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414" name="Google Shape;11414;g14cd349e792_0_72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415" name="Google Shape;11415;g14cd349e792_0_72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416" name="Google Shape;11416;g14cd349e792_0_72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417" name="Google Shape;11417;g14cd349e792_0_724"/>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418" name="Google Shape;11418;g14cd349e792_0_724"/>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419" name="Google Shape;11419;g14cd349e792_0_72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420" name="Google Shape;11420;g14cd349e792_0_72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Cidade de Goiás</a:t>
            </a:r>
            <a:endParaRPr sz="2200">
              <a:solidFill>
                <a:schemeClr val="dk1"/>
              </a:solidFill>
              <a:latin typeface="Calibri"/>
              <a:ea typeface="Calibri"/>
              <a:cs typeface="Calibri"/>
              <a:sym typeface="Calibri"/>
            </a:endParaRPr>
          </a:p>
        </p:txBody>
      </p:sp>
      <p:grpSp>
        <p:nvGrpSpPr>
          <p:cNvPr id="11421" name="Google Shape;11421;g14cd349e792_0_724"/>
          <p:cNvGrpSpPr/>
          <p:nvPr/>
        </p:nvGrpSpPr>
        <p:grpSpPr>
          <a:xfrm>
            <a:off x="89384" y="4411881"/>
            <a:ext cx="11861987" cy="1253718"/>
            <a:chOff x="64257" y="3526391"/>
            <a:chExt cx="11861987" cy="1253718"/>
          </a:xfrm>
        </p:grpSpPr>
        <p:sp>
          <p:nvSpPr>
            <p:cNvPr id="11422" name="Google Shape;11422;g14cd349e792_0_724"/>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423" name="Google Shape;11423;g14cd349e792_0_724"/>
            <p:cNvSpPr txBox="1"/>
            <p:nvPr/>
          </p:nvSpPr>
          <p:spPr>
            <a:xfrm>
              <a:off x="1555844" y="3545009"/>
              <a:ext cx="10370400" cy="123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Proposta 3: Retirada do trecho do inciso III do artigo 53: “limitada a participação em 1 (uma) instância”</a:t>
              </a:r>
              <a:r>
                <a:rPr lang="pt-BR" sz="1100">
                  <a:solidFill>
                    <a:srgbClr val="0070C0"/>
                  </a:solidFill>
                  <a:highlight>
                    <a:srgbClr val="FFFFFF"/>
                  </a:highlight>
                </a:rPr>
                <a:t>. </a:t>
              </a:r>
              <a:r>
                <a:rPr lang="pt-BR" sz="1100">
                  <a:solidFill>
                    <a:schemeClr val="dk2"/>
                  </a:solidFill>
                  <a:highlight>
                    <a:srgbClr val="FFFFFF"/>
                  </a:highlight>
                </a:rPr>
                <a:t>Proposta de redação: O servidor docente, indicado por portaria para representar a Instituição em instância externa, poderá computar, em sua carga horária semanal de trabalho, 2 (dois) pontos por representação, limitada a participação em 2 (duas) instâncias."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rgbClr val="0000FF"/>
                  </a:solidFill>
                  <a:highlight>
                    <a:srgbClr val="FFFFFF"/>
                  </a:highlight>
                </a:rPr>
                <a:t>Proposta 4:Retirada do trecho do inciso IV do artigo 53: “limitada a participação em 1 (uma) comissão”</a:t>
              </a:r>
              <a:r>
                <a:rPr lang="pt-BR" sz="1100">
                  <a:solidFill>
                    <a:schemeClr val="dk2"/>
                  </a:solidFill>
                  <a:highlight>
                    <a:srgbClr val="FFFFFF"/>
                  </a:highlight>
                </a:rPr>
                <a:t>. Proposta de redação: O servidor docente membro de comissão organizadora de eventos institucionais, instituída por portaria, poderá computar, em sua carga horária semanal de trabalho, 2 (dois) pontos por representação.</a:t>
              </a:r>
              <a:endParaRPr sz="1100">
                <a:solidFill>
                  <a:schemeClr val="dk2"/>
                </a:solidFill>
                <a:highlight>
                  <a:srgbClr val="FFFFFF"/>
                </a:highlight>
              </a:endParaRPr>
            </a:p>
          </p:txBody>
        </p:sp>
      </p:grpSp>
      <p:grpSp>
        <p:nvGrpSpPr>
          <p:cNvPr id="11424" name="Google Shape;11424;g14cd349e792_0_724"/>
          <p:cNvGrpSpPr/>
          <p:nvPr/>
        </p:nvGrpSpPr>
        <p:grpSpPr>
          <a:xfrm>
            <a:off x="70903" y="5924034"/>
            <a:ext cx="11880468" cy="845700"/>
            <a:chOff x="45776" y="3717262"/>
            <a:chExt cx="11880468" cy="845700"/>
          </a:xfrm>
        </p:grpSpPr>
        <p:sp>
          <p:nvSpPr>
            <p:cNvPr id="11425" name="Google Shape;11425;g14cd349e792_0_724"/>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426" name="Google Shape;11426;g14cd349e792_0_724"/>
            <p:cNvSpPr txBox="1"/>
            <p:nvPr/>
          </p:nvSpPr>
          <p:spPr>
            <a:xfrm>
              <a:off x="1555844" y="3717262"/>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1;2;3;4:Essa limitação restringe o trabalho e a valorização do professor, pois pode ser que este, em determinado semestre, represente o campus ou a instituição em mais de um fórum. Aplicando a resolução vigente, o professor não teria a pontuação registrada na Planilha de Jornada de Trabalho Docente caso representasse o campus ou a instituição em mais de um fórum. De certa forma, a limitação na pontuação é um desestímulo ao professor para sua atuação em atividades de representação.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1" name="Shape 11431"/>
        <p:cNvGrpSpPr/>
        <p:nvPr/>
      </p:nvGrpSpPr>
      <p:grpSpPr>
        <a:xfrm>
          <a:off x="0" y="0"/>
          <a:ext cx="0" cy="0"/>
          <a:chOff x="0" y="0"/>
          <a:chExt cx="0" cy="0"/>
        </a:xfrm>
      </p:grpSpPr>
      <p:sp>
        <p:nvSpPr>
          <p:cNvPr id="11432" name="Google Shape;11432;g14cd349e792_0_74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433" name="Google Shape;11433;g14cd349e792_0_74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434" name="Google Shape;11434;g14cd349e792_0_74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435" name="Google Shape;11435;g14cd349e792_0_74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436" name="Google Shape;11436;g14cd349e792_0_742"/>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437" name="Google Shape;11437;g14cd349e792_0_742"/>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438" name="Google Shape;11438;g14cd349e792_0_74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439" name="Google Shape;11439;g14cd349e792_0_74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11440" name="Google Shape;11440;g14cd349e792_0_742"/>
          <p:cNvGrpSpPr/>
          <p:nvPr/>
        </p:nvGrpSpPr>
        <p:grpSpPr>
          <a:xfrm>
            <a:off x="89384" y="4411881"/>
            <a:ext cx="11861987" cy="1448418"/>
            <a:chOff x="64257" y="3526391"/>
            <a:chExt cx="11861987" cy="1448418"/>
          </a:xfrm>
        </p:grpSpPr>
        <p:sp>
          <p:nvSpPr>
            <p:cNvPr id="11441" name="Google Shape;11441;g14cd349e792_0_742"/>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442" name="Google Shape;11442;g14cd349e792_0_742"/>
            <p:cNvSpPr txBox="1"/>
            <p:nvPr/>
          </p:nvSpPr>
          <p:spPr>
            <a:xfrm>
              <a:off x="1555844" y="3545009"/>
              <a:ext cx="10370400" cy="1429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Alteração e inclusão dos incisos: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 O servidor docente, presidente ou coordenador de comissão ou outro fórum permanente, constituído por documento oficial, poderá computar, em sua carga horária semanal de trabalho, 4 (quatro) pontos, limitada a representação em um único fórum;</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 O servidor docente, membro de comitê, comissão ou outro fórum, constituído por documento oficial poderá computar, em sua carga horária semanal de trabalho, 2 (dois) pontos por representação, limitada a participação em 3 (três) fóruns;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III.O servidor docente, indicado por documento oficial para representar a Instituição em instância externa, poderá computar, em sua carga horária semanal de trabalho, 2 (dois) pontos por representação, limitada a participação em 1 (uma) instância; </a:t>
              </a:r>
              <a:endParaRPr sz="1100">
                <a:solidFill>
                  <a:srgbClr val="0000FF"/>
                </a:solidFill>
                <a:highlight>
                  <a:srgbClr val="FFFFFF"/>
                </a:highlight>
              </a:endParaRPr>
            </a:p>
          </p:txBody>
        </p:sp>
      </p:grpSp>
      <p:grpSp>
        <p:nvGrpSpPr>
          <p:cNvPr id="11443" name="Google Shape;11443;g14cd349e792_0_742"/>
          <p:cNvGrpSpPr/>
          <p:nvPr/>
        </p:nvGrpSpPr>
        <p:grpSpPr>
          <a:xfrm>
            <a:off x="70903" y="5951313"/>
            <a:ext cx="11880468" cy="467100"/>
            <a:chOff x="45776" y="3744541"/>
            <a:chExt cx="11880468" cy="467100"/>
          </a:xfrm>
        </p:grpSpPr>
        <p:sp>
          <p:nvSpPr>
            <p:cNvPr id="11444" name="Google Shape;11444;g14cd349e792_0_742"/>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445" name="Google Shape;11445;g14cd349e792_0_742"/>
            <p:cNvSpPr txBox="1"/>
            <p:nvPr/>
          </p:nvSpPr>
          <p:spPr>
            <a:xfrm>
              <a:off x="1555844" y="38696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Adequação as práticas administrativas de nomeação e reconhecimento do trabalho sindical.</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type="title"/>
          </p:nvPr>
        </p:nvSpPr>
        <p:spPr>
          <a:xfrm>
            <a:off x="3295163" y="482592"/>
            <a:ext cx="5598624"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161" name="Google Shape;161;p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162" name="Google Shape;162;p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63" name="Google Shape;163;p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64" name="Google Shape;164;p4"/>
          <p:cNvSpPr txBox="1"/>
          <p:nvPr>
            <p:ph idx="1" type="body"/>
          </p:nvPr>
        </p:nvSpPr>
        <p:spPr>
          <a:xfrm>
            <a:off x="45776" y="2362937"/>
            <a:ext cx="1510068" cy="763707"/>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65" name="Google Shape;165;p4"/>
          <p:cNvSpPr txBox="1"/>
          <p:nvPr/>
        </p:nvSpPr>
        <p:spPr>
          <a:xfrm>
            <a:off x="1555845" y="1944571"/>
            <a:ext cx="10370535" cy="1600438"/>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2000" u="none" cap="none" strike="noStrike">
                <a:solidFill>
                  <a:schemeClr val="dk1"/>
                </a:solidFill>
                <a:latin typeface="Calibri"/>
                <a:ea typeface="Calibri"/>
                <a:cs typeface="Calibri"/>
                <a:sym typeface="Calibri"/>
              </a:rPr>
              <a:t>Art. 1</a:t>
            </a:r>
            <a:r>
              <a:rPr b="1" baseline="30000" i="0" lang="pt-BR" sz="2000" u="none" cap="none" strike="noStrike">
                <a:solidFill>
                  <a:schemeClr val="dk1"/>
                </a:solidFill>
                <a:latin typeface="Calibri"/>
                <a:ea typeface="Calibri"/>
                <a:cs typeface="Calibri"/>
                <a:sym typeface="Calibri"/>
              </a:rPr>
              <a:t>o</a:t>
            </a:r>
            <a:r>
              <a:rPr b="1" i="0" lang="pt-BR" sz="2000" u="none" cap="none" strike="noStrike">
                <a:solidFill>
                  <a:schemeClr val="dk1"/>
                </a:solidFill>
                <a:latin typeface="Calibri"/>
                <a:ea typeface="Calibri"/>
                <a:cs typeface="Calibri"/>
                <a:sym typeface="Calibri"/>
              </a:rPr>
              <a:t>  - </a:t>
            </a:r>
            <a:r>
              <a:rPr b="0" i="0" lang="pt-BR" sz="20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167" name="Google Shape;167;p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Águas Lindas</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grpSp>
        <p:nvGrpSpPr>
          <p:cNvPr id="168" name="Google Shape;168;p4"/>
          <p:cNvGrpSpPr/>
          <p:nvPr/>
        </p:nvGrpSpPr>
        <p:grpSpPr>
          <a:xfrm>
            <a:off x="45776" y="3708785"/>
            <a:ext cx="11880603" cy="1323439"/>
            <a:chOff x="45776" y="3545009"/>
            <a:chExt cx="11880603" cy="1323439"/>
          </a:xfrm>
        </p:grpSpPr>
        <p:sp>
          <p:nvSpPr>
            <p:cNvPr id="169" name="Google Shape;169;p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170" name="Google Shape;170;p4"/>
            <p:cNvSpPr txBox="1"/>
            <p:nvPr/>
          </p:nvSpPr>
          <p:spPr>
            <a:xfrm>
              <a:off x="1555844" y="3545009"/>
              <a:ext cx="10370535" cy="1323439"/>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Art. 1</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Art. 1º. As atividades acadêmicas a serem desenvolvidas pelo servidor docente do Instituto Federal de Educação, Ciência e Tecnologia de Goiás serão programadas semestralmente </a:t>
              </a:r>
              <a:r>
                <a:rPr lang="pt-BR" sz="2000">
                  <a:solidFill>
                    <a:srgbClr val="0070C0"/>
                  </a:solidFill>
                  <a:latin typeface="Calibri"/>
                  <a:ea typeface="Calibri"/>
                  <a:cs typeface="Calibri"/>
                  <a:sym typeface="Calibri"/>
                </a:rPr>
                <a:t>pelos Departamentos</a:t>
              </a:r>
              <a:r>
                <a:rPr lang="pt-BR" sz="2000">
                  <a:solidFill>
                    <a:schemeClr val="dk1"/>
                  </a:solidFill>
                  <a:latin typeface="Calibri"/>
                  <a:ea typeface="Calibri"/>
                  <a:cs typeface="Calibri"/>
                  <a:sym typeface="Calibri"/>
                </a:rPr>
                <a:t> de Áreas Acadêmicas, sob o acompanhamento da Direção-Geral do </a:t>
              </a:r>
              <a:r>
                <a:rPr lang="pt-BR" sz="2000">
                  <a:solidFill>
                    <a:srgbClr val="0070C0"/>
                  </a:solidFill>
                  <a:latin typeface="Calibri"/>
                  <a:ea typeface="Calibri"/>
                  <a:cs typeface="Calibri"/>
                  <a:sym typeface="Calibri"/>
                </a:rPr>
                <a:t>Câmpus</a:t>
              </a:r>
              <a:r>
                <a:rPr lang="pt-BR" sz="2000">
                  <a:solidFill>
                    <a:schemeClr val="dk1"/>
                  </a:solidFill>
                  <a:latin typeface="Calibri"/>
                  <a:ea typeface="Calibri"/>
                  <a:cs typeface="Calibri"/>
                  <a:sym typeface="Calibri"/>
                </a:rPr>
                <a:t>, observado o regime de trabalho, a legislação em vigor e os termos deste Regulamento.</a:t>
              </a:r>
              <a:endParaRPr sz="1800">
                <a:solidFill>
                  <a:schemeClr val="dk1"/>
                </a:solidFill>
                <a:latin typeface="Calibri"/>
                <a:ea typeface="Calibri"/>
                <a:cs typeface="Calibri"/>
                <a:sym typeface="Calibri"/>
              </a:endParaRPr>
            </a:p>
          </p:txBody>
        </p:sp>
      </p:grpSp>
      <p:grpSp>
        <p:nvGrpSpPr>
          <p:cNvPr id="171" name="Google Shape;171;p4"/>
          <p:cNvGrpSpPr/>
          <p:nvPr/>
        </p:nvGrpSpPr>
        <p:grpSpPr>
          <a:xfrm>
            <a:off x="70903" y="5218381"/>
            <a:ext cx="11880603" cy="1323439"/>
            <a:chOff x="45776" y="3545009"/>
            <a:chExt cx="11880603" cy="1323439"/>
          </a:xfrm>
        </p:grpSpPr>
        <p:sp>
          <p:nvSpPr>
            <p:cNvPr id="172" name="Google Shape;172;p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173" name="Google Shape;173;p4"/>
            <p:cNvSpPr txBox="1"/>
            <p:nvPr/>
          </p:nvSpPr>
          <p:spPr>
            <a:xfrm>
              <a:off x="1555844" y="3545009"/>
              <a:ext cx="10370535" cy="1323439"/>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2000">
                  <a:solidFill>
                    <a:schemeClr val="dk1"/>
                  </a:solidFill>
                  <a:latin typeface="Calibri"/>
                  <a:ea typeface="Calibri"/>
                  <a:cs typeface="Calibri"/>
                  <a:sym typeface="Calibri"/>
                </a:rPr>
                <a:t>A alteração da redação no plural “pelos Departamentos de Áreas Acadêmicas” justifica-se pelo fato de que alguns Câmpus do IFG possuem mais de um departamento (como, por exemplo, o Câmpus Goiânia). Por isso, a sugestão é no sentido de corrigir a redação e considerar as especificidades de cada Câmpus do IFG.</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g1e0f3c47b18_0_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184" name="Google Shape;1184;g1e0f3c47b18_0_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85" name="Google Shape;1185;g1e0f3c47b18_0_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86" name="Google Shape;1186;g1e0f3c47b18_0_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87" name="Google Shape;1187;g1e0f3c47b18_0_1"/>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88" name="Google Shape;1188;g1e0f3c47b18_0_1"/>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5</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Para efeito deste Regulamento, as atividades acadêmicas, próprias do servidor docente, serão convertidas em pontos, conforme distribuição prevista neste regulamento e listadas no Anexo </a:t>
            </a:r>
            <a:endParaRPr sz="1800">
              <a:solidFill>
                <a:schemeClr val="dk1"/>
              </a:solidFill>
              <a:latin typeface="Calibri"/>
              <a:ea typeface="Calibri"/>
              <a:cs typeface="Calibri"/>
              <a:sym typeface="Calibri"/>
            </a:endParaRPr>
          </a:p>
        </p:txBody>
      </p:sp>
      <p:sp>
        <p:nvSpPr>
          <p:cNvPr id="1189" name="Google Shape;1189;g1e0f3c47b18_0_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90" name="Google Shape;1190;g1e0f3c47b18_0_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191" name="Google Shape;1191;g1e0f3c47b18_0_1"/>
          <p:cNvGrpSpPr/>
          <p:nvPr/>
        </p:nvGrpSpPr>
        <p:grpSpPr>
          <a:xfrm>
            <a:off x="70903" y="3925525"/>
            <a:ext cx="11880468" cy="923400"/>
            <a:chOff x="45776" y="3545009"/>
            <a:chExt cx="11880468" cy="923400"/>
          </a:xfrm>
        </p:grpSpPr>
        <p:sp>
          <p:nvSpPr>
            <p:cNvPr id="1192" name="Google Shape;1192;g1e0f3c47b18_0_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93" name="Google Shape;1193;g1e0f3c47b18_0_1"/>
            <p:cNvSpPr txBox="1"/>
            <p:nvPr/>
          </p:nvSpPr>
          <p:spPr>
            <a:xfrm>
              <a:off x="1555844" y="35450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Art. 5º - A somatória das atividades desenvolvidas conforme distribuição prevista neste Regulamento e listadas no Anexo (X) deverá ser mensurada em horas (60 minutos) e totalizar a carga horária referente ao regime de trabalho do servidor docente.</a:t>
              </a:r>
              <a:endParaRPr sz="1800">
                <a:solidFill>
                  <a:srgbClr val="0000FF"/>
                </a:solidFill>
                <a:latin typeface="Calibri"/>
                <a:ea typeface="Calibri"/>
                <a:cs typeface="Calibri"/>
                <a:sym typeface="Calibri"/>
              </a:endParaRPr>
            </a:p>
          </p:txBody>
        </p:sp>
      </p:grpSp>
      <p:grpSp>
        <p:nvGrpSpPr>
          <p:cNvPr id="1194" name="Google Shape;1194;g1e0f3c47b18_0_1"/>
          <p:cNvGrpSpPr/>
          <p:nvPr/>
        </p:nvGrpSpPr>
        <p:grpSpPr>
          <a:xfrm>
            <a:off x="70903" y="5646513"/>
            <a:ext cx="11880468" cy="695421"/>
            <a:chOff x="45776" y="3973141"/>
            <a:chExt cx="11880468" cy="695421"/>
          </a:xfrm>
        </p:grpSpPr>
        <p:sp>
          <p:nvSpPr>
            <p:cNvPr id="1195" name="Google Shape;1195;g1e0f3c47b18_0_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96" name="Google Shape;1196;g1e0f3c47b18_0_1"/>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Conforme se vê, ao analisar a totalidade da proposta, indica-se a supressão da contagem da carga horária por pontos. A indicação de carga horária para cada atividade será descrita ao longo dos próximos Artigos.</a:t>
              </a:r>
              <a:endParaRPr sz="1800">
                <a:solidFill>
                  <a:schemeClr val="dk1"/>
                </a:solidFill>
                <a:latin typeface="Calibri"/>
                <a:ea typeface="Calibri"/>
                <a:cs typeface="Calibri"/>
                <a:sym typeface="Calibri"/>
              </a:endParaRPr>
            </a:p>
          </p:txBody>
        </p:sp>
      </p:grpSp>
      <p:sp>
        <p:nvSpPr>
          <p:cNvPr id="1197" name="Google Shape;1197;g1e0f3c47b18_0_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0" name="Shape 11450"/>
        <p:cNvGrpSpPr/>
        <p:nvPr/>
      </p:nvGrpSpPr>
      <p:grpSpPr>
        <a:xfrm>
          <a:off x="0" y="0"/>
          <a:ext cx="0" cy="0"/>
          <a:chOff x="0" y="0"/>
          <a:chExt cx="0" cy="0"/>
        </a:xfrm>
      </p:grpSpPr>
      <p:sp>
        <p:nvSpPr>
          <p:cNvPr id="11451" name="Google Shape;11451;g14cd349e792_0_76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452" name="Google Shape;11452;g14cd349e792_0_7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453" name="Google Shape;11453;g14cd349e792_0_7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454" name="Google Shape;11454;g14cd349e792_0_7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455" name="Google Shape;11455;g14cd349e792_0_760"/>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456" name="Google Shape;11456;g14cd349e792_0_760"/>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457" name="Google Shape;11457;g14cd349e792_0_76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458" name="Google Shape;11458;g14cd349e792_0_7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11459" name="Google Shape;11459;g14cd349e792_0_760"/>
          <p:cNvGrpSpPr/>
          <p:nvPr/>
        </p:nvGrpSpPr>
        <p:grpSpPr>
          <a:xfrm>
            <a:off x="89384" y="4411881"/>
            <a:ext cx="11861987" cy="1059018"/>
            <a:chOff x="64257" y="3526391"/>
            <a:chExt cx="11861987" cy="1059018"/>
          </a:xfrm>
        </p:grpSpPr>
        <p:sp>
          <p:nvSpPr>
            <p:cNvPr id="11460" name="Google Shape;11460;g14cd349e792_0_760"/>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461" name="Google Shape;11461;g14cd349e792_0_760"/>
            <p:cNvSpPr txBox="1"/>
            <p:nvPr/>
          </p:nvSpPr>
          <p:spPr>
            <a:xfrm>
              <a:off x="1555844" y="3545009"/>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IV. O servidor docente membro de comissão organizadora de eventos institucionais, instituída por documento oficial, poderá computar, em sua carga horária semanal de trabalho, 2 (dois) pontos por representação, limitada a participação em 2 (duas) comissões.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V. O servidor docente membro de comissão organizadora de eventos e outras atividades definidas pelo Conselho Departamental, Direção-Geral do Campus ou Reitoria, poderá computar, em sua carga horária semanal de trabalho, 2 (dois) pontos por representação, limitada a participação em 2 (duas) comissões.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rgbClr val="0000FF"/>
                  </a:solidFill>
                  <a:highlight>
                    <a:srgbClr val="FFFFFF"/>
                  </a:highlight>
                </a:rPr>
                <a:t>VI. O servidor docente membro de direção sindical, eleito pela comunidade, poderá computar, em sua carga horária semanal de trabalho, 1 (um) ponto.</a:t>
              </a:r>
              <a:endParaRPr sz="1100">
                <a:solidFill>
                  <a:srgbClr val="0000FF"/>
                </a:solidFill>
                <a:highlight>
                  <a:srgbClr val="FFFFFF"/>
                </a:highlight>
              </a:endParaRPr>
            </a:p>
          </p:txBody>
        </p:sp>
      </p:grpSp>
      <p:grpSp>
        <p:nvGrpSpPr>
          <p:cNvPr id="11462" name="Google Shape;11462;g14cd349e792_0_760"/>
          <p:cNvGrpSpPr/>
          <p:nvPr/>
        </p:nvGrpSpPr>
        <p:grpSpPr>
          <a:xfrm>
            <a:off x="70903" y="5924034"/>
            <a:ext cx="11880468" cy="494379"/>
            <a:chOff x="45776" y="3717262"/>
            <a:chExt cx="11880468" cy="494379"/>
          </a:xfrm>
        </p:grpSpPr>
        <p:sp>
          <p:nvSpPr>
            <p:cNvPr id="11463" name="Google Shape;11463;g14cd349e792_0_760"/>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464" name="Google Shape;11464;g14cd349e792_0_760"/>
            <p:cNvSpPr txBox="1"/>
            <p:nvPr/>
          </p:nvSpPr>
          <p:spPr>
            <a:xfrm>
              <a:off x="1555844" y="37172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Adequação as práticas administrativas de nomeação e reconhecimento do trabalho sindical.</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9" name="Shape 11469"/>
        <p:cNvGrpSpPr/>
        <p:nvPr/>
      </p:nvGrpSpPr>
      <p:grpSpPr>
        <a:xfrm>
          <a:off x="0" y="0"/>
          <a:ext cx="0" cy="0"/>
          <a:chOff x="0" y="0"/>
          <a:chExt cx="0" cy="0"/>
        </a:xfrm>
      </p:grpSpPr>
      <p:sp>
        <p:nvSpPr>
          <p:cNvPr id="11470" name="Google Shape;11470;g14cd349e792_0_77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471" name="Google Shape;11471;g14cd349e792_0_77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472" name="Google Shape;11472;g14cd349e792_0_77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473" name="Google Shape;11473;g14cd349e792_0_7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474" name="Google Shape;11474;g14cd349e792_0_778"/>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475" name="Google Shape;11475;g14cd349e792_0_778"/>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476" name="Google Shape;11476;g14cd349e792_0_77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477" name="Google Shape;11477;g14cd349e792_0_77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11478" name="Google Shape;11478;g14cd349e792_0_778"/>
          <p:cNvGrpSpPr/>
          <p:nvPr/>
        </p:nvGrpSpPr>
        <p:grpSpPr>
          <a:xfrm>
            <a:off x="89384" y="4869081"/>
            <a:ext cx="11861987" cy="467100"/>
            <a:chOff x="64257" y="3983591"/>
            <a:chExt cx="11861987" cy="467100"/>
          </a:xfrm>
        </p:grpSpPr>
        <p:sp>
          <p:nvSpPr>
            <p:cNvPr id="11479" name="Google Shape;11479;g14cd349e792_0_778"/>
            <p:cNvSpPr txBox="1"/>
            <p:nvPr/>
          </p:nvSpPr>
          <p:spPr>
            <a:xfrm>
              <a:off x="64257" y="39835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480" name="Google Shape;11480;g14cd349e792_0_778"/>
            <p:cNvSpPr txBox="1"/>
            <p:nvPr/>
          </p:nvSpPr>
          <p:spPr>
            <a:xfrm>
              <a:off x="1555844" y="4002209"/>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PROPOSTA 1 Alteração Em todos os itens alterar....constituído por portaria ou circular....</a:t>
              </a:r>
              <a:endParaRPr sz="1100">
                <a:solidFill>
                  <a:srgbClr val="0000FF"/>
                </a:solidFill>
                <a:highlight>
                  <a:srgbClr val="FFFFFF"/>
                </a:highlight>
              </a:endParaRPr>
            </a:p>
          </p:txBody>
        </p:sp>
      </p:grpSp>
      <p:grpSp>
        <p:nvGrpSpPr>
          <p:cNvPr id="11481" name="Google Shape;11481;g14cd349e792_0_778"/>
          <p:cNvGrpSpPr/>
          <p:nvPr/>
        </p:nvGrpSpPr>
        <p:grpSpPr>
          <a:xfrm>
            <a:off x="70903" y="5924034"/>
            <a:ext cx="11880468" cy="651000"/>
            <a:chOff x="45776" y="3717262"/>
            <a:chExt cx="11880468" cy="651000"/>
          </a:xfrm>
        </p:grpSpPr>
        <p:sp>
          <p:nvSpPr>
            <p:cNvPr id="11482" name="Google Shape;11482;g14cd349e792_0_778"/>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483" name="Google Shape;11483;g14cd349e792_0_778"/>
            <p:cNvSpPr txBox="1"/>
            <p:nvPr/>
          </p:nvSpPr>
          <p:spPr>
            <a:xfrm>
              <a:off x="1555844" y="3717262"/>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Muitos grupos de trabalham tem funcionado sem a emissão de portaria PROPOSTA 2 Alteração Item III- Limitar a participação em duas instâncias. Item IV-Limitar a participação em duas comissão. Justificativa: Valorizar os professores que desempenham várias atividades dentro da área de representação, e incentivar a participação dos mesmos nas diversas instâncias, e comissões dentro dos câmpus.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8" name="Shape 11488"/>
        <p:cNvGrpSpPr/>
        <p:nvPr/>
      </p:nvGrpSpPr>
      <p:grpSpPr>
        <a:xfrm>
          <a:off x="0" y="0"/>
          <a:ext cx="0" cy="0"/>
          <a:chOff x="0" y="0"/>
          <a:chExt cx="0" cy="0"/>
        </a:xfrm>
      </p:grpSpPr>
      <p:sp>
        <p:nvSpPr>
          <p:cNvPr id="11489" name="Google Shape;11489;g14cd349e792_0_79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490" name="Google Shape;11490;g14cd349e792_0_79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491" name="Google Shape;11491;g14cd349e792_0_79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492" name="Google Shape;11492;g14cd349e792_0_79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493" name="Google Shape;11493;g14cd349e792_0_796"/>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494" name="Google Shape;11494;g14cd349e792_0_796"/>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495" name="Google Shape;11495;g14cd349e792_0_79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496" name="Google Shape;11496;g14cd349e792_0_79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a:t>
            </a:r>
            <a:endParaRPr sz="2200">
              <a:solidFill>
                <a:schemeClr val="dk1"/>
              </a:solidFill>
              <a:latin typeface="Calibri"/>
              <a:ea typeface="Calibri"/>
              <a:cs typeface="Calibri"/>
              <a:sym typeface="Calibri"/>
            </a:endParaRPr>
          </a:p>
        </p:txBody>
      </p:sp>
      <p:grpSp>
        <p:nvGrpSpPr>
          <p:cNvPr id="11497" name="Google Shape;11497;g14cd349e792_0_796"/>
          <p:cNvGrpSpPr/>
          <p:nvPr/>
        </p:nvGrpSpPr>
        <p:grpSpPr>
          <a:xfrm>
            <a:off x="89384" y="4411881"/>
            <a:ext cx="11861987" cy="1554618"/>
            <a:chOff x="64257" y="3526391"/>
            <a:chExt cx="11861987" cy="1554618"/>
          </a:xfrm>
        </p:grpSpPr>
        <p:sp>
          <p:nvSpPr>
            <p:cNvPr id="11498" name="Google Shape;11498;g14cd349e792_0_796"/>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499" name="Google Shape;11499;g14cd349e792_0_796"/>
            <p:cNvSpPr txBox="1"/>
            <p:nvPr/>
          </p:nvSpPr>
          <p:spPr>
            <a:xfrm>
              <a:off x="1555844" y="3545009"/>
              <a:ext cx="10370400" cy="1536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200">
                  <a:solidFill>
                    <a:schemeClr val="dk2"/>
                  </a:solidFill>
                  <a:highlight>
                    <a:srgbClr val="FFFFFF"/>
                  </a:highlight>
                </a:rPr>
                <a:t>Art. 53. A pontuação das atividades de representação dos servidores docentes, para efeito de distribuição da carga horária semanal de trabalho, obedecerá aos seguintes critérios: </a:t>
              </a:r>
              <a:endParaRPr sz="12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200">
                  <a:solidFill>
                    <a:srgbClr val="0000FF"/>
                  </a:solidFill>
                  <a:highlight>
                    <a:srgbClr val="FFFFFF"/>
                  </a:highlight>
                </a:rPr>
                <a:t>l. O servidor docente, presidente ou coordenador de comissão ou outro fórum permanente, constituído por portaria, computará, em sua carga horária semanal de trabalho, 4 (quatro) pontos, limitada a representação em um único fórum; </a:t>
              </a:r>
              <a:endParaRPr sz="1200">
                <a:solidFill>
                  <a:srgbClr val="0000FF"/>
                </a:solidFill>
                <a:highlight>
                  <a:srgbClr val="FFFFFF"/>
                </a:highlight>
              </a:endParaRPr>
            </a:p>
            <a:p>
              <a:pPr indent="0" lvl="0" marL="0" rtl="0" algn="just">
                <a:lnSpc>
                  <a:spcPct val="115000"/>
                </a:lnSpc>
                <a:spcBef>
                  <a:spcPts val="0"/>
                </a:spcBef>
                <a:spcAft>
                  <a:spcPts val="0"/>
                </a:spcAft>
                <a:buSzPts val="1100"/>
                <a:buNone/>
              </a:pPr>
              <a:r>
                <a:rPr lang="pt-BR" sz="1200">
                  <a:solidFill>
                    <a:srgbClr val="0000FF"/>
                  </a:solidFill>
                  <a:highlight>
                    <a:srgbClr val="FFFFFF"/>
                  </a:highlight>
                </a:rPr>
                <a:t>II. O servidor docente, membro de comitê, comissão ou outro fórum, constituído por portaria, computará, em sua carga horária semanal de trabalho, 2 (dois) pontos por representação, limitada a participação em 2 (dois) fóruns; </a:t>
              </a:r>
              <a:endParaRPr sz="1200">
                <a:solidFill>
                  <a:srgbClr val="0000FF"/>
                </a:solidFill>
                <a:highlight>
                  <a:srgbClr val="FFFFFF"/>
                </a:highlight>
              </a:endParaRPr>
            </a:p>
            <a:p>
              <a:pPr indent="0" lvl="0" marL="0" rtl="0" algn="just">
                <a:lnSpc>
                  <a:spcPct val="115000"/>
                </a:lnSpc>
                <a:spcBef>
                  <a:spcPts val="0"/>
                </a:spcBef>
                <a:spcAft>
                  <a:spcPts val="0"/>
                </a:spcAft>
                <a:buSzPts val="1100"/>
                <a:buNone/>
              </a:pPr>
              <a:r>
                <a:t/>
              </a:r>
              <a:endParaRPr sz="1100">
                <a:solidFill>
                  <a:schemeClr val="dk2"/>
                </a:solidFill>
                <a:highlight>
                  <a:srgbClr val="FFFFFF"/>
                </a:highlight>
              </a:endParaRPr>
            </a:p>
          </p:txBody>
        </p:sp>
      </p:grpSp>
      <p:grpSp>
        <p:nvGrpSpPr>
          <p:cNvPr id="11500" name="Google Shape;11500;g14cd349e792_0_796"/>
          <p:cNvGrpSpPr/>
          <p:nvPr/>
        </p:nvGrpSpPr>
        <p:grpSpPr>
          <a:xfrm>
            <a:off x="70903" y="5924034"/>
            <a:ext cx="11880468" cy="494379"/>
            <a:chOff x="45776" y="3717262"/>
            <a:chExt cx="11880468" cy="494379"/>
          </a:xfrm>
        </p:grpSpPr>
        <p:sp>
          <p:nvSpPr>
            <p:cNvPr id="11501" name="Google Shape;11501;g14cd349e792_0_796"/>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502" name="Google Shape;11502;g14cd349e792_0_796"/>
            <p:cNvSpPr txBox="1"/>
            <p:nvPr/>
          </p:nvSpPr>
          <p:spPr>
            <a:xfrm>
              <a:off x="1555844" y="37172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7" name="Shape 11507"/>
        <p:cNvGrpSpPr/>
        <p:nvPr/>
      </p:nvGrpSpPr>
      <p:grpSpPr>
        <a:xfrm>
          <a:off x="0" y="0"/>
          <a:ext cx="0" cy="0"/>
          <a:chOff x="0" y="0"/>
          <a:chExt cx="0" cy="0"/>
        </a:xfrm>
      </p:grpSpPr>
      <p:sp>
        <p:nvSpPr>
          <p:cNvPr id="11508" name="Google Shape;11508;g14cd349e792_0_81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509" name="Google Shape;11509;g14cd349e792_0_81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510" name="Google Shape;11510;g14cd349e792_0_81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511" name="Google Shape;11511;g14cd349e792_0_81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512" name="Google Shape;11512;g14cd349e792_0_814"/>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513" name="Google Shape;11513;g14cd349e792_0_814"/>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514" name="Google Shape;11514;g14cd349e792_0_81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515" name="Google Shape;11515;g14cd349e792_0_81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a:t>
            </a:r>
            <a:endParaRPr sz="2200">
              <a:solidFill>
                <a:schemeClr val="dk1"/>
              </a:solidFill>
              <a:latin typeface="Calibri"/>
              <a:ea typeface="Calibri"/>
              <a:cs typeface="Calibri"/>
              <a:sym typeface="Calibri"/>
            </a:endParaRPr>
          </a:p>
        </p:txBody>
      </p:sp>
      <p:grpSp>
        <p:nvGrpSpPr>
          <p:cNvPr id="11516" name="Google Shape;11516;g14cd349e792_0_814"/>
          <p:cNvGrpSpPr/>
          <p:nvPr/>
        </p:nvGrpSpPr>
        <p:grpSpPr>
          <a:xfrm>
            <a:off x="89384" y="4411881"/>
            <a:ext cx="11861987" cy="1570218"/>
            <a:chOff x="64257" y="3526391"/>
            <a:chExt cx="11861987" cy="1570218"/>
          </a:xfrm>
        </p:grpSpPr>
        <p:sp>
          <p:nvSpPr>
            <p:cNvPr id="11517" name="Google Shape;11517;g14cd349e792_0_814"/>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518" name="Google Shape;11518;g14cd349e792_0_814"/>
            <p:cNvSpPr txBox="1"/>
            <p:nvPr/>
          </p:nvSpPr>
          <p:spPr>
            <a:xfrm>
              <a:off x="1555844" y="3545009"/>
              <a:ext cx="10370400" cy="155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200">
                  <a:solidFill>
                    <a:srgbClr val="0000FF"/>
                  </a:solidFill>
                  <a:highlight>
                    <a:srgbClr val="FFFFFF"/>
                  </a:highlight>
                </a:rPr>
                <a:t>III. O servidor docente, indicado por portaria para representar a Instituição em instância externa, computará, em sua carga horária semanal de trabalho, 2 (dois) pontos por representação, limitada a participação em 1 (uma) instância; </a:t>
              </a:r>
              <a:endParaRPr sz="1200">
                <a:solidFill>
                  <a:srgbClr val="0000FF"/>
                </a:solidFill>
                <a:highlight>
                  <a:srgbClr val="FFFFFF"/>
                </a:highlight>
              </a:endParaRPr>
            </a:p>
            <a:p>
              <a:pPr indent="0" lvl="0" marL="0" rtl="0" algn="just">
                <a:lnSpc>
                  <a:spcPct val="115000"/>
                </a:lnSpc>
                <a:spcBef>
                  <a:spcPts val="0"/>
                </a:spcBef>
                <a:spcAft>
                  <a:spcPts val="0"/>
                </a:spcAft>
                <a:buSzPts val="1100"/>
                <a:buNone/>
              </a:pPr>
              <a:r>
                <a:rPr lang="pt-BR" sz="1200">
                  <a:solidFill>
                    <a:srgbClr val="0000FF"/>
                  </a:solidFill>
                  <a:highlight>
                    <a:srgbClr val="FFFFFF"/>
                  </a:highlight>
                </a:rPr>
                <a:t>IV. O servidor docente membro de comissão organizadora de eventos institucionais, instituída por portaria/circular, computará, em sua carga horária semanal de trabalho, 2 (dois) pontos por representação, limitada a participação em 1 (uma) comissão; </a:t>
              </a:r>
              <a:endParaRPr sz="1200">
                <a:solidFill>
                  <a:srgbClr val="0000FF"/>
                </a:solidFill>
                <a:highlight>
                  <a:srgbClr val="FFFFFF"/>
                </a:highlight>
              </a:endParaRPr>
            </a:p>
            <a:p>
              <a:pPr indent="0" lvl="0" marL="0" rtl="0" algn="just">
                <a:lnSpc>
                  <a:spcPct val="115000"/>
                </a:lnSpc>
                <a:spcBef>
                  <a:spcPts val="0"/>
                </a:spcBef>
                <a:spcAft>
                  <a:spcPts val="0"/>
                </a:spcAft>
                <a:buSzPts val="1100"/>
                <a:buNone/>
              </a:pPr>
              <a:r>
                <a:rPr lang="pt-BR" sz="1200">
                  <a:solidFill>
                    <a:srgbClr val="0000FF"/>
                  </a:solidFill>
                  <a:highlight>
                    <a:srgbClr val="FFFFFF"/>
                  </a:highlight>
                </a:rPr>
                <a:t>V. O servidor docente membro de comissão organizadora de eventos formalizados como ações extensionistas e outras atividades definidas pelo Conselho Departamental, Direção-Geral do Campus ou Reitoria, computará, em sua carga horária semanal de trabalho, 2 (dois) pontos por representação, limitada a participação em 2 (duas) comissões.</a:t>
              </a:r>
              <a:endParaRPr sz="1100">
                <a:solidFill>
                  <a:schemeClr val="dk2"/>
                </a:solidFill>
                <a:highlight>
                  <a:srgbClr val="FFFFFF"/>
                </a:highlight>
              </a:endParaRPr>
            </a:p>
          </p:txBody>
        </p:sp>
      </p:grpSp>
      <p:grpSp>
        <p:nvGrpSpPr>
          <p:cNvPr id="11519" name="Google Shape;11519;g14cd349e792_0_814"/>
          <p:cNvGrpSpPr/>
          <p:nvPr/>
        </p:nvGrpSpPr>
        <p:grpSpPr>
          <a:xfrm>
            <a:off x="70903" y="5924034"/>
            <a:ext cx="11880468" cy="494379"/>
            <a:chOff x="45776" y="3717262"/>
            <a:chExt cx="11880468" cy="494379"/>
          </a:xfrm>
        </p:grpSpPr>
        <p:sp>
          <p:nvSpPr>
            <p:cNvPr id="11520" name="Google Shape;11520;g14cd349e792_0_814"/>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521" name="Google Shape;11521;g14cd349e792_0_814"/>
            <p:cNvSpPr txBox="1"/>
            <p:nvPr/>
          </p:nvSpPr>
          <p:spPr>
            <a:xfrm>
              <a:off x="1555844" y="37172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6" name="Shape 11526"/>
        <p:cNvGrpSpPr/>
        <p:nvPr/>
      </p:nvGrpSpPr>
      <p:grpSpPr>
        <a:xfrm>
          <a:off x="0" y="0"/>
          <a:ext cx="0" cy="0"/>
          <a:chOff x="0" y="0"/>
          <a:chExt cx="0" cy="0"/>
        </a:xfrm>
      </p:grpSpPr>
      <p:sp>
        <p:nvSpPr>
          <p:cNvPr id="11527" name="Google Shape;11527;g14cd349e792_0_83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528" name="Google Shape;11528;g14cd349e792_0_83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529" name="Google Shape;11529;g14cd349e792_0_83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530" name="Google Shape;11530;g14cd349e792_0_83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531" name="Google Shape;11531;g14cd349e792_0_832"/>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532" name="Google Shape;11532;g14cd349e792_0_832"/>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533" name="Google Shape;11533;g14cd349e792_0_83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534" name="Google Shape;11534;g14cd349e792_0_83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1535" name="Google Shape;11535;g14cd349e792_0_832"/>
          <p:cNvGrpSpPr/>
          <p:nvPr/>
        </p:nvGrpSpPr>
        <p:grpSpPr>
          <a:xfrm>
            <a:off x="89384" y="4411881"/>
            <a:ext cx="11861987" cy="1059018"/>
            <a:chOff x="64257" y="3526391"/>
            <a:chExt cx="11861987" cy="1059018"/>
          </a:xfrm>
        </p:grpSpPr>
        <p:sp>
          <p:nvSpPr>
            <p:cNvPr id="11536" name="Google Shape;11536;g14cd349e792_0_832"/>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537" name="Google Shape;11537;g14cd349e792_0_832"/>
            <p:cNvSpPr txBox="1"/>
            <p:nvPr/>
          </p:nvSpPr>
          <p:spPr>
            <a:xfrm>
              <a:off x="1555844" y="3545009"/>
              <a:ext cx="10370400" cy="104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ALTERAÇÃO Art. 34. A carga horária das atividades de representação dos servidores docentes subdivide-se em: I. Representações internas; II. Representações externas. § 1º No que se refere às representações internas a carga horária será computada conforme a seguir: a. O servidor docente presidente ou coordenador de comissão ou outro fórum permanente ou temporário, constituído por portaria ou outro documento comprobatório, poderá computar em sua carga horária semanal de trabalho até 8 (oito) horas. b. O servidor docente membro de comitê, comissão ou outro fórum permanente, constituído por portaria ou outro documento comprobatório, poderá computar em sua carga horária semanal de trabalho 4 (quatro) horas.</a:t>
              </a:r>
              <a:endParaRPr sz="1100">
                <a:solidFill>
                  <a:schemeClr val="dk2"/>
                </a:solidFill>
                <a:highlight>
                  <a:srgbClr val="FFFFFF"/>
                </a:highlight>
              </a:endParaRPr>
            </a:p>
          </p:txBody>
        </p:sp>
      </p:grpSp>
      <p:grpSp>
        <p:nvGrpSpPr>
          <p:cNvPr id="11538" name="Google Shape;11538;g14cd349e792_0_832"/>
          <p:cNvGrpSpPr/>
          <p:nvPr/>
        </p:nvGrpSpPr>
        <p:grpSpPr>
          <a:xfrm>
            <a:off x="70903" y="5924034"/>
            <a:ext cx="11880468" cy="494379"/>
            <a:chOff x="45776" y="3717262"/>
            <a:chExt cx="11880468" cy="494379"/>
          </a:xfrm>
        </p:grpSpPr>
        <p:sp>
          <p:nvSpPr>
            <p:cNvPr id="11539" name="Google Shape;11539;g14cd349e792_0_832"/>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540" name="Google Shape;11540;g14cd349e792_0_832"/>
            <p:cNvSpPr txBox="1"/>
            <p:nvPr/>
          </p:nvSpPr>
          <p:spPr>
            <a:xfrm>
              <a:off x="1555844" y="3717262"/>
              <a:ext cx="10370400" cy="261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As alterações se fazem necessárias para atender à nova lógica de organização que está sendo proposta.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5" name="Shape 11545"/>
        <p:cNvGrpSpPr/>
        <p:nvPr/>
      </p:nvGrpSpPr>
      <p:grpSpPr>
        <a:xfrm>
          <a:off x="0" y="0"/>
          <a:ext cx="0" cy="0"/>
          <a:chOff x="0" y="0"/>
          <a:chExt cx="0" cy="0"/>
        </a:xfrm>
      </p:grpSpPr>
      <p:sp>
        <p:nvSpPr>
          <p:cNvPr id="11546" name="Google Shape;11546;g14cd349e792_0_85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547" name="Google Shape;11547;g14cd349e792_0_85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548" name="Google Shape;11548;g14cd349e792_0_85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549" name="Google Shape;11549;g14cd349e792_0_85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550" name="Google Shape;11550;g14cd349e792_0_850"/>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551" name="Google Shape;11551;g14cd349e792_0_850"/>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552" name="Google Shape;11552;g14cd349e792_0_85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553" name="Google Shape;11553;g14cd349e792_0_85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11554" name="Google Shape;11554;g14cd349e792_0_850"/>
          <p:cNvGrpSpPr/>
          <p:nvPr/>
        </p:nvGrpSpPr>
        <p:grpSpPr>
          <a:xfrm>
            <a:off x="89384" y="4411881"/>
            <a:ext cx="11861987" cy="1253718"/>
            <a:chOff x="64257" y="3526391"/>
            <a:chExt cx="11861987" cy="1253718"/>
          </a:xfrm>
        </p:grpSpPr>
        <p:sp>
          <p:nvSpPr>
            <p:cNvPr id="11555" name="Google Shape;11555;g14cd349e792_0_850"/>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556" name="Google Shape;11556;g14cd349e792_0_850"/>
            <p:cNvSpPr txBox="1"/>
            <p:nvPr/>
          </p:nvSpPr>
          <p:spPr>
            <a:xfrm>
              <a:off x="1555844" y="3545009"/>
              <a:ext cx="10370400" cy="123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 O servidor docente, presidente ou coordenador de comissão ou outro fórum permanente, constituído por portaria </a:t>
              </a:r>
              <a:r>
                <a:rPr lang="pt-BR" sz="1100">
                  <a:solidFill>
                    <a:srgbClr val="0000FF"/>
                  </a:solidFill>
                  <a:highlight>
                    <a:srgbClr val="FFFFFF"/>
                  </a:highlight>
                </a:rPr>
                <a:t>ou circular</a:t>
              </a:r>
              <a:r>
                <a:rPr lang="pt-BR" sz="1100">
                  <a:solidFill>
                    <a:schemeClr val="dk2"/>
                  </a:solidFill>
                  <a:highlight>
                    <a:srgbClr val="FFFFFF"/>
                  </a:highlight>
                </a:rPr>
                <a:t>, poderá computar, em sua carga horária semanal de trabalho, 4 (quatro) pontos, limitada a representação em um único fórum;</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 O servidor docente, membro de comitê, comissão ou outro fórum, constituído por portaria </a:t>
              </a:r>
              <a:r>
                <a:rPr lang="pt-BR" sz="1100">
                  <a:solidFill>
                    <a:srgbClr val="0000FF"/>
                  </a:solidFill>
                  <a:highlight>
                    <a:srgbClr val="FFFFFF"/>
                  </a:highlight>
                </a:rPr>
                <a:t>ou circular</a:t>
              </a:r>
              <a:r>
                <a:rPr lang="pt-BR" sz="1100">
                  <a:solidFill>
                    <a:schemeClr val="dk2"/>
                  </a:solidFill>
                  <a:highlight>
                    <a:srgbClr val="FFFFFF"/>
                  </a:highlight>
                </a:rPr>
                <a:t>, poderá computar, em sua carga horária semanal de trabalho, 2 (dois) pontos por representação, limitada a participação em 2 (dois) fóruns;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III. O servidor docente, indicado por portaria </a:t>
              </a:r>
              <a:r>
                <a:rPr lang="pt-BR" sz="1100">
                  <a:solidFill>
                    <a:srgbClr val="0000FF"/>
                  </a:solidFill>
                  <a:highlight>
                    <a:srgbClr val="FFFFFF"/>
                  </a:highlight>
                </a:rPr>
                <a:t>ou circular</a:t>
              </a:r>
              <a:r>
                <a:rPr lang="pt-BR" sz="1100">
                  <a:solidFill>
                    <a:srgbClr val="0070C0"/>
                  </a:solidFill>
                  <a:highlight>
                    <a:srgbClr val="FFFFFF"/>
                  </a:highlight>
                </a:rPr>
                <a:t> </a:t>
              </a:r>
              <a:r>
                <a:rPr lang="pt-BR" sz="1100">
                  <a:solidFill>
                    <a:schemeClr val="dk2"/>
                  </a:solidFill>
                  <a:highlight>
                    <a:srgbClr val="FFFFFF"/>
                  </a:highlight>
                </a:rPr>
                <a:t>ou designado pela instituição para representar a Instituição em instância externa, poderá computar, em sua carga horária semanal de trabalho, 2 (dois) pontos por representação, limitada a participação em 1 (uma) instância; </a:t>
              </a:r>
              <a:endParaRPr sz="1100">
                <a:solidFill>
                  <a:srgbClr val="0000FF"/>
                </a:solidFill>
                <a:highlight>
                  <a:srgbClr val="FFFFFF"/>
                </a:highlight>
              </a:endParaRPr>
            </a:p>
          </p:txBody>
        </p:sp>
      </p:grpSp>
      <p:grpSp>
        <p:nvGrpSpPr>
          <p:cNvPr id="11557" name="Google Shape;11557;g14cd349e792_0_850"/>
          <p:cNvGrpSpPr/>
          <p:nvPr/>
        </p:nvGrpSpPr>
        <p:grpSpPr>
          <a:xfrm>
            <a:off x="70903" y="5924034"/>
            <a:ext cx="11880468" cy="845700"/>
            <a:chOff x="45776" y="3717262"/>
            <a:chExt cx="11880468" cy="845700"/>
          </a:xfrm>
        </p:grpSpPr>
        <p:sp>
          <p:nvSpPr>
            <p:cNvPr id="11558" name="Google Shape;11558;g14cd349e792_0_850"/>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559" name="Google Shape;11559;g14cd349e792_0_850"/>
            <p:cNvSpPr txBox="1"/>
            <p:nvPr/>
          </p:nvSpPr>
          <p:spPr>
            <a:xfrm>
              <a:off x="1555844" y="3717262"/>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Os incisos foram alterados ou excluídos e novos incisos foram incorporados, reordenando sua numeração. As alterações nos incisos I,II, III e V apenas atualizam os mesmo para a possibilidade de constituição por meio de circular do campus para além da portaria da reitoria. O Inciso IV original foi excluído e um novo foi incluído atendendo a demanda por representação de categoria em instância externa ao IFG. O inciso VI foi incluído para contemplar os Grupos de Trabalho oficias do IFG.</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4" name="Shape 11564"/>
        <p:cNvGrpSpPr/>
        <p:nvPr/>
      </p:nvGrpSpPr>
      <p:grpSpPr>
        <a:xfrm>
          <a:off x="0" y="0"/>
          <a:ext cx="0" cy="0"/>
          <a:chOff x="0" y="0"/>
          <a:chExt cx="0" cy="0"/>
        </a:xfrm>
      </p:grpSpPr>
      <p:sp>
        <p:nvSpPr>
          <p:cNvPr id="11565" name="Google Shape;11565;g14cd349e792_0_86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566" name="Google Shape;11566;g14cd349e792_0_86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567" name="Google Shape;11567;g14cd349e792_0_86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568" name="Google Shape;11568;g14cd349e792_0_86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569" name="Google Shape;11569;g14cd349e792_0_868"/>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570" name="Google Shape;11570;g14cd349e792_0_868"/>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571" name="Google Shape;11571;g14cd349e792_0_86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572" name="Google Shape;11572;g14cd349e792_0_86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11573" name="Google Shape;11573;g14cd349e792_0_868"/>
          <p:cNvGrpSpPr/>
          <p:nvPr/>
        </p:nvGrpSpPr>
        <p:grpSpPr>
          <a:xfrm>
            <a:off x="89384" y="4411881"/>
            <a:ext cx="11861987" cy="1253718"/>
            <a:chOff x="64257" y="3526391"/>
            <a:chExt cx="11861987" cy="1253718"/>
          </a:xfrm>
        </p:grpSpPr>
        <p:sp>
          <p:nvSpPr>
            <p:cNvPr id="11574" name="Google Shape;11574;g14cd349e792_0_868"/>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575" name="Google Shape;11575;g14cd349e792_0_868"/>
            <p:cNvSpPr txBox="1"/>
            <p:nvPr/>
          </p:nvSpPr>
          <p:spPr>
            <a:xfrm>
              <a:off x="1555844" y="3545009"/>
              <a:ext cx="10370400" cy="123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IV. A O servidor docente, que representar sua categoria em instância externa, poderá computar, em sua carga horária semanal de trabalho, 2 (dois) pontos por representação, limitada a participação em 1 (uma) instância</a:t>
              </a:r>
              <a:r>
                <a:rPr lang="pt-BR" sz="1100">
                  <a:solidFill>
                    <a:schemeClr val="dk2"/>
                  </a:solidFill>
                  <a:highlight>
                    <a:srgbClr val="FFFFFF"/>
                  </a:highlight>
                </a:rPr>
                <a:t>;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V. O servidor docente membro de comissão organizadora de eventos institucionais, instituída por portaria </a:t>
              </a:r>
              <a:r>
                <a:rPr lang="pt-BR" sz="1100">
                  <a:solidFill>
                    <a:srgbClr val="0000FF"/>
                  </a:solidFill>
                  <a:highlight>
                    <a:srgbClr val="FFFFFF"/>
                  </a:highlight>
                </a:rPr>
                <a:t>ou circular</a:t>
              </a:r>
              <a:r>
                <a:rPr lang="pt-BR" sz="1100">
                  <a:solidFill>
                    <a:schemeClr val="dk2"/>
                  </a:solidFill>
                  <a:highlight>
                    <a:srgbClr val="FFFFFF"/>
                  </a:highlight>
                </a:rPr>
                <a:t>, poderá computar, em sua carga horária semanal de trabalho, 2 (dois) pontos por representação, limitada a participação em 1 (uma) comissão;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rgbClr val="0000FF"/>
                  </a:solidFill>
                  <a:highlight>
                    <a:srgbClr val="FFFFFF"/>
                  </a:highlight>
                </a:rPr>
                <a:t>VI. O servidor docente membro de Grupo de Trabalho (GT) instituído por portaria ou circular ou por designação da chefia imediata, poderá computar, em sua carga horária semanal de trabalho, 1 (um) pontos por GT limitada a participação em 2 (dois) GT por semestre;</a:t>
              </a:r>
              <a:endParaRPr sz="1100">
                <a:solidFill>
                  <a:srgbClr val="0000FF"/>
                </a:solidFill>
                <a:highlight>
                  <a:srgbClr val="FFFFFF"/>
                </a:highlight>
              </a:endParaRPr>
            </a:p>
          </p:txBody>
        </p:sp>
      </p:grpSp>
      <p:grpSp>
        <p:nvGrpSpPr>
          <p:cNvPr id="11576" name="Google Shape;11576;g14cd349e792_0_868"/>
          <p:cNvGrpSpPr/>
          <p:nvPr/>
        </p:nvGrpSpPr>
        <p:grpSpPr>
          <a:xfrm>
            <a:off x="70903" y="5924034"/>
            <a:ext cx="11880468" cy="845700"/>
            <a:chOff x="45776" y="3717262"/>
            <a:chExt cx="11880468" cy="845700"/>
          </a:xfrm>
        </p:grpSpPr>
        <p:sp>
          <p:nvSpPr>
            <p:cNvPr id="11577" name="Google Shape;11577;g14cd349e792_0_868"/>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578" name="Google Shape;11578;g14cd349e792_0_868"/>
            <p:cNvSpPr txBox="1"/>
            <p:nvPr/>
          </p:nvSpPr>
          <p:spPr>
            <a:xfrm>
              <a:off x="1555844" y="3717262"/>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Os incisos foram alterados ou excluídos e novos incisos foram incorporados, reordenando sua numeração. As alterações nos incisos I,II, III e V apenas atualizam os mesmo para a possibilidade de constituição por meio de circular do campus para além da portaria da reitoria. O Inciso IV original foi excluído e um novo foi incluído atendendo a demanda por representação de categoria em instância externa ao IFG. O inciso VI foi incluído para contemplar os Grupos de Trabalho oficias do IFG.</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3" name="Shape 11583"/>
        <p:cNvGrpSpPr/>
        <p:nvPr/>
      </p:nvGrpSpPr>
      <p:grpSpPr>
        <a:xfrm>
          <a:off x="0" y="0"/>
          <a:ext cx="0" cy="0"/>
          <a:chOff x="0" y="0"/>
          <a:chExt cx="0" cy="0"/>
        </a:xfrm>
      </p:grpSpPr>
      <p:sp>
        <p:nvSpPr>
          <p:cNvPr id="11584" name="Google Shape;11584;g14cd349e792_0_88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585" name="Google Shape;11585;g14cd349e792_0_88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586" name="Google Shape;11586;g14cd349e792_0_88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587" name="Google Shape;11587;g14cd349e792_0_88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588" name="Google Shape;11588;g14cd349e792_0_886"/>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589" name="Google Shape;11589;g14cd349e792_0_886"/>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590" name="Google Shape;11590;g14cd349e792_0_88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591" name="Google Shape;11591;g14cd349e792_0_88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1592" name="Google Shape;11592;g14cd349e792_0_886"/>
          <p:cNvGrpSpPr/>
          <p:nvPr/>
        </p:nvGrpSpPr>
        <p:grpSpPr>
          <a:xfrm>
            <a:off x="89384" y="4411881"/>
            <a:ext cx="11861987" cy="1253718"/>
            <a:chOff x="64257" y="3526391"/>
            <a:chExt cx="11861987" cy="1253718"/>
          </a:xfrm>
        </p:grpSpPr>
        <p:sp>
          <p:nvSpPr>
            <p:cNvPr id="11593" name="Google Shape;11593;g14cd349e792_0_886"/>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594" name="Google Shape;11594;g14cd349e792_0_886"/>
            <p:cNvSpPr txBox="1"/>
            <p:nvPr/>
          </p:nvSpPr>
          <p:spPr>
            <a:xfrm>
              <a:off x="1555844" y="3545009"/>
              <a:ext cx="10370400" cy="123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1) </a:t>
              </a:r>
              <a:r>
                <a:rPr lang="pt-BR" sz="1100">
                  <a:solidFill>
                    <a:srgbClr val="FF0000"/>
                  </a:solidFill>
                  <a:highlight>
                    <a:srgbClr val="FFFFFF"/>
                  </a:highlight>
                </a:rPr>
                <a:t>Exclusão dos incisos IV e V</a:t>
              </a:r>
              <a:r>
                <a:rPr lang="pt-BR" sz="1100">
                  <a:solidFill>
                    <a:schemeClr val="dk2"/>
                  </a:solidFill>
                  <a:highlight>
                    <a:srgbClr val="FFFFFF"/>
                  </a:highlight>
                </a:rPr>
                <a:t>.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rgbClr val="0000FF"/>
                  </a:solidFill>
                  <a:highlight>
                    <a:srgbClr val="FFFFFF"/>
                  </a:highlight>
                </a:rPr>
                <a:t>2) A COORDENAÇÃO ou Presidência de Comissão, Comitê ou outro Fórum Permanente, constituído por Portaria ou Circular, com Exceção àqueles inerentes ao exercício do cargo de Chefia, terão unidade de pontuação medida em MÊS; Número Máximo de Atividades para Pontuação, 6; Fator de ponderação 1. A PARTICIPAÇÃO ou Presidência de Comissão, Comitê ou outro Fórum Permanente, constituído por Portaria ou Circular, com Exceção àqueles inerentes ao exercício do cargo de Chefia, terão unidade de pontuação medida em MÊS; Número Máximo de Atividades para Pontuação, 6; Fator de ponderação 0,5. Assim, fica o seguinte texto: </a:t>
              </a:r>
              <a:endParaRPr sz="1100">
                <a:solidFill>
                  <a:srgbClr val="0000FF"/>
                </a:solidFill>
                <a:highlight>
                  <a:srgbClr val="FFFFFF"/>
                </a:highlight>
              </a:endParaRPr>
            </a:p>
          </p:txBody>
        </p:sp>
      </p:grpSp>
      <p:grpSp>
        <p:nvGrpSpPr>
          <p:cNvPr id="11595" name="Google Shape;11595;g14cd349e792_0_886"/>
          <p:cNvGrpSpPr/>
          <p:nvPr/>
        </p:nvGrpSpPr>
        <p:grpSpPr>
          <a:xfrm>
            <a:off x="70903" y="5924034"/>
            <a:ext cx="11880468" cy="651000"/>
            <a:chOff x="45776" y="3717262"/>
            <a:chExt cx="11880468" cy="651000"/>
          </a:xfrm>
        </p:grpSpPr>
        <p:sp>
          <p:nvSpPr>
            <p:cNvPr id="11596" name="Google Shape;11596;g14cd349e792_0_886"/>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597" name="Google Shape;11597;g14cd349e792_0_886"/>
            <p:cNvSpPr txBox="1"/>
            <p:nvPr/>
          </p:nvSpPr>
          <p:spPr>
            <a:xfrm>
              <a:off x="1555844" y="3717262"/>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1) Eventos foram transferidos para as atividades de produção e qualificação; neste caso, os ouvintes. 2) Consideramos razoável que um presidente ou coordenador em instância representativa obtenha 1 ponto/mês, podendo totalizar 6 pontos no semestre. Assim como os membros, com 0,5 ponto/mês totalizando 3 pts no semestre.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2" name="Shape 11602"/>
        <p:cNvGrpSpPr/>
        <p:nvPr/>
      </p:nvGrpSpPr>
      <p:grpSpPr>
        <a:xfrm>
          <a:off x="0" y="0"/>
          <a:ext cx="0" cy="0"/>
          <a:chOff x="0" y="0"/>
          <a:chExt cx="0" cy="0"/>
        </a:xfrm>
      </p:grpSpPr>
      <p:sp>
        <p:nvSpPr>
          <p:cNvPr id="11603" name="Google Shape;11603;g14cd349e792_0_90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604" name="Google Shape;11604;g14cd349e792_0_90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605" name="Google Shape;11605;g14cd349e792_0_90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606" name="Google Shape;11606;g14cd349e792_0_90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607" name="Google Shape;11607;g14cd349e792_0_904"/>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608" name="Google Shape;11608;g14cd349e792_0_904"/>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609" name="Google Shape;11609;g14cd349e792_0_90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610" name="Google Shape;11610;g14cd349e792_0_90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1611" name="Google Shape;11611;g14cd349e792_0_904"/>
          <p:cNvGrpSpPr/>
          <p:nvPr/>
        </p:nvGrpSpPr>
        <p:grpSpPr>
          <a:xfrm>
            <a:off x="89384" y="4411881"/>
            <a:ext cx="11861987" cy="1253718"/>
            <a:chOff x="64257" y="3526391"/>
            <a:chExt cx="11861987" cy="1253718"/>
          </a:xfrm>
        </p:grpSpPr>
        <p:sp>
          <p:nvSpPr>
            <p:cNvPr id="11612" name="Google Shape;11612;g14cd349e792_0_904"/>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613" name="Google Shape;11613;g14cd349e792_0_904"/>
            <p:cNvSpPr txBox="1"/>
            <p:nvPr/>
          </p:nvSpPr>
          <p:spPr>
            <a:xfrm>
              <a:off x="1555844" y="3545009"/>
              <a:ext cx="10370400" cy="123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rgbClr val="0000FF"/>
                  </a:solidFill>
                  <a:highlight>
                    <a:srgbClr val="FFFFFF"/>
                  </a:highlight>
                </a:rPr>
                <a:t>Art. 53. A pontuação das atividades de representação dos servidores docentes, para efeito de distribuição da carga horária semanal de trabalho, obedecerá aos seguintes critérios: O servidor docente, presidente ou coordenador de comissão, núcleo ou outro fórum permanente, constituído por portaria, poderá computar, em sua carga horária semanal de trabalho, 6 (seis) pontos, limitada a representação em um único fórum; O servidor docente, membro de comitê, comissão, núcleo ou outro fórum, constituído por portaria, poderá computar, em sua carga horária semanal de trabalho, 6 (seis) pontos por representação, limitada a participação em 2 (dois) fóruns; O servidor docente, indicado por portaria para representar a Instituição em instância externa, poderá computar, em sua carga horária semanal de trabalho, 3 (três) pontos por representação, limitada a participação em 1 (uma) instância;</a:t>
              </a:r>
              <a:endParaRPr sz="1100">
                <a:solidFill>
                  <a:srgbClr val="0000FF"/>
                </a:solidFill>
                <a:highlight>
                  <a:srgbClr val="FFFFFF"/>
                </a:highlight>
              </a:endParaRPr>
            </a:p>
          </p:txBody>
        </p:sp>
      </p:grpSp>
      <p:grpSp>
        <p:nvGrpSpPr>
          <p:cNvPr id="11614" name="Google Shape;11614;g14cd349e792_0_904"/>
          <p:cNvGrpSpPr/>
          <p:nvPr/>
        </p:nvGrpSpPr>
        <p:grpSpPr>
          <a:xfrm>
            <a:off x="70903" y="5924034"/>
            <a:ext cx="11880468" cy="651000"/>
            <a:chOff x="45776" y="3717262"/>
            <a:chExt cx="11880468" cy="651000"/>
          </a:xfrm>
        </p:grpSpPr>
        <p:sp>
          <p:nvSpPr>
            <p:cNvPr id="11615" name="Google Shape;11615;g14cd349e792_0_904"/>
            <p:cNvSpPr txBox="1"/>
            <p:nvPr/>
          </p:nvSpPr>
          <p:spPr>
            <a:xfrm>
              <a:off x="45776" y="3744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616" name="Google Shape;11616;g14cd349e792_0_904"/>
            <p:cNvSpPr txBox="1"/>
            <p:nvPr/>
          </p:nvSpPr>
          <p:spPr>
            <a:xfrm>
              <a:off x="1555844" y="3717262"/>
              <a:ext cx="10370400" cy="651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1) Eventos foram transferidos para as atividades de produção e qualificação; neste caso, os ouvintes. 2) Consideramos razoável que um presidente ou coordenador em instância representativa obtenha 1 ponto/mês, podendo totalizar 6 pontos no semestre. Assim como os membros, com 0,5 ponto/mês totalizando 3 pts no semestre.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1" name="Shape 11621"/>
        <p:cNvGrpSpPr/>
        <p:nvPr/>
      </p:nvGrpSpPr>
      <p:grpSpPr>
        <a:xfrm>
          <a:off x="0" y="0"/>
          <a:ext cx="0" cy="0"/>
          <a:chOff x="0" y="0"/>
          <a:chExt cx="0" cy="0"/>
        </a:xfrm>
      </p:grpSpPr>
      <p:sp>
        <p:nvSpPr>
          <p:cNvPr id="11622" name="Google Shape;11622;g14cd349e792_0_92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623" name="Google Shape;11623;g14cd349e792_0_92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624" name="Google Shape;11624;g14cd349e792_0_92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625" name="Google Shape;11625;g14cd349e792_0_92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626" name="Google Shape;11626;g14cd349e792_0_922"/>
          <p:cNvSpPr txBox="1"/>
          <p:nvPr>
            <p:ph idx="1" type="body"/>
          </p:nvPr>
        </p:nvSpPr>
        <p:spPr>
          <a:xfrm>
            <a:off x="70903" y="2089146"/>
            <a:ext cx="1480200" cy="560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627" name="Google Shape;11627;g14cd349e792_0_922"/>
          <p:cNvSpPr txBox="1"/>
          <p:nvPr/>
        </p:nvSpPr>
        <p:spPr>
          <a:xfrm>
            <a:off x="1551011" y="1944572"/>
            <a:ext cx="10400400" cy="26322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 O servidor docente, presidente ou coordenador de comissão ou outro fórum permanente, constituído por portaria, poderá computar, em sua carga horária semanal de trabalho, 4 (quatro) pontos, limitada a representação em um único fórum; </a:t>
            </a:r>
            <a:endParaRPr/>
          </a:p>
          <a:p>
            <a:pPr indent="452603" lvl="0" marL="97853" marR="0" rtl="0" algn="just">
              <a:spcBef>
                <a:spcPts val="0"/>
              </a:spcBef>
              <a:spcAft>
                <a:spcPts val="0"/>
              </a:spcAft>
              <a:buNone/>
            </a:pPr>
            <a:r>
              <a:rPr b="1" lang="pt-BR" sz="1800">
                <a:solidFill>
                  <a:schemeClr val="dk1"/>
                </a:solidFill>
                <a:latin typeface="Calibri"/>
                <a:ea typeface="Calibri"/>
                <a:cs typeface="Calibri"/>
                <a:sym typeface="Calibri"/>
              </a:rPr>
              <a:t>II. O servidor docente, membro de comitê, comissão ou outro fórum, constituído por portaria, poderá computar, em sua carga horária semanal de trabalho, 2 (dois) pontos por representação, limitada a participação em 2 (dois) fóruns;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11628" name="Google Shape;11628;g14cd349e792_0_92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629" name="Google Shape;11629;g14cd349e792_0_92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11630" name="Google Shape;11630;g14cd349e792_0_922"/>
          <p:cNvGrpSpPr/>
          <p:nvPr/>
        </p:nvGrpSpPr>
        <p:grpSpPr>
          <a:xfrm>
            <a:off x="89384" y="4411881"/>
            <a:ext cx="11861987" cy="2032818"/>
            <a:chOff x="64257" y="3526391"/>
            <a:chExt cx="11861987" cy="2032818"/>
          </a:xfrm>
        </p:grpSpPr>
        <p:sp>
          <p:nvSpPr>
            <p:cNvPr id="11631" name="Google Shape;11631;g14cd349e792_0_922"/>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632" name="Google Shape;11632;g14cd349e792_0_922"/>
            <p:cNvSpPr txBox="1"/>
            <p:nvPr/>
          </p:nvSpPr>
          <p:spPr>
            <a:xfrm>
              <a:off x="1555844" y="3545009"/>
              <a:ext cx="10370400" cy="201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Art. 53. O servidor docente computará: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 </a:t>
              </a:r>
              <a:r>
                <a:rPr lang="pt-BR" sz="1100">
                  <a:solidFill>
                    <a:srgbClr val="0000FF"/>
                  </a:solidFill>
                  <a:highlight>
                    <a:srgbClr val="FFFFFF"/>
                  </a:highlight>
                </a:rPr>
                <a:t>2 pontos</a:t>
              </a:r>
              <a:r>
                <a:rPr lang="pt-BR" sz="1100">
                  <a:solidFill>
                    <a:srgbClr val="4472C4"/>
                  </a:solidFill>
                  <a:highlight>
                    <a:srgbClr val="FFFFFF"/>
                  </a:highlight>
                </a:rPr>
                <a:t> </a:t>
              </a:r>
              <a:r>
                <a:rPr lang="pt-BR" sz="1100">
                  <a:solidFill>
                    <a:schemeClr val="dk2"/>
                  </a:solidFill>
                  <a:highlight>
                    <a:srgbClr val="FFFFFF"/>
                  </a:highlight>
                </a:rPr>
                <a:t>como membro de qualquer de comissão, comitê ou outro fórum não previstos especificamente neste regulamento, pernamente ou temporário, designado por portaria </a:t>
              </a:r>
              <a:r>
                <a:rPr lang="pt-BR" sz="1100">
                  <a:solidFill>
                    <a:srgbClr val="0000FF"/>
                  </a:solidFill>
                  <a:highlight>
                    <a:srgbClr val="FFFFFF"/>
                  </a:highlight>
                </a:rPr>
                <a:t>ou circular</a:t>
              </a:r>
              <a:r>
                <a:rPr lang="pt-BR" sz="1100">
                  <a:solidFill>
                    <a:schemeClr val="dk2"/>
                  </a:solidFill>
                  <a:highlight>
                    <a:srgbClr val="FFFFFF"/>
                  </a:highlight>
                </a:rPr>
                <a:t>;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 2 pontos como representante da Instituição em instância externa;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III. 2 pontos como membro do Conselho de Campus;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IV. 2 pontos como membro do Conselho Departamental;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V. 2 pontos como membro de comissão organizadora de evento institucional;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VI. 5 pontos como membro de comissão designada para averiguação de Processo Administrativo Disciplinar;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100">
                  <a:solidFill>
                    <a:schemeClr val="dk2"/>
                  </a:solidFill>
                  <a:highlight>
                    <a:srgbClr val="FFFFFF"/>
                  </a:highlight>
                </a:rPr>
                <a:t>Parágrafo único: ao membro que atuar na presidência, coordenação ou relatoria dos grupos previstos nos incisos I, V e VI, dobrar-se-á a respectiva pontuação prevista nestes incisos.</a:t>
              </a:r>
              <a:endParaRPr sz="1100">
                <a:solidFill>
                  <a:srgbClr val="0000FF"/>
                </a:solidFill>
                <a:highlight>
                  <a:srgbClr val="FFFFFF"/>
                </a:highlight>
              </a:endParaRPr>
            </a:p>
          </p:txBody>
        </p:sp>
      </p:grpSp>
      <p:grpSp>
        <p:nvGrpSpPr>
          <p:cNvPr id="11633" name="Google Shape;11633;g14cd349e792_0_922"/>
          <p:cNvGrpSpPr/>
          <p:nvPr/>
        </p:nvGrpSpPr>
        <p:grpSpPr>
          <a:xfrm>
            <a:off x="70903" y="6332313"/>
            <a:ext cx="11880468" cy="505221"/>
            <a:chOff x="45776" y="4125541"/>
            <a:chExt cx="11880468" cy="505221"/>
          </a:xfrm>
        </p:grpSpPr>
        <p:sp>
          <p:nvSpPr>
            <p:cNvPr id="11634" name="Google Shape;11634;g14cd349e792_0_922"/>
            <p:cNvSpPr txBox="1"/>
            <p:nvPr/>
          </p:nvSpPr>
          <p:spPr>
            <a:xfrm>
              <a:off x="45776" y="4125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635" name="Google Shape;11635;g14cd349e792_0_922"/>
            <p:cNvSpPr txBox="1"/>
            <p:nvPr/>
          </p:nvSpPr>
          <p:spPr>
            <a:xfrm>
              <a:off x="1555844" y="4174462"/>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Retirada das limitações de pontuação em atividades de representação, pois isso impossibilita a valorização de atividades institucionais nas quais os docentes participam.</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g1e0f3c47b18_0_2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204" name="Google Shape;1204;g1e0f3c47b18_0_2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05" name="Google Shape;1205;g1e0f3c47b18_0_2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06" name="Google Shape;1206;g1e0f3c47b18_0_2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07" name="Google Shape;1207;g1e0f3c47b18_0_2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08" name="Google Shape;1208;g1e0f3c47b18_0_24"/>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5</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Para efeito deste Regulamento, as atividades acadêmicas, próprias do servidor docente, serão convertidas em pontos, conforme distribuição prevista neste regulamento e listadas no Anexo </a:t>
            </a:r>
            <a:endParaRPr sz="1800">
              <a:solidFill>
                <a:schemeClr val="dk1"/>
              </a:solidFill>
              <a:latin typeface="Calibri"/>
              <a:ea typeface="Calibri"/>
              <a:cs typeface="Calibri"/>
              <a:sym typeface="Calibri"/>
            </a:endParaRPr>
          </a:p>
        </p:txBody>
      </p:sp>
      <p:sp>
        <p:nvSpPr>
          <p:cNvPr id="1209" name="Google Shape;1209;g1e0f3c47b18_0_2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10" name="Google Shape;1210;g1e0f3c47b18_0_24"/>
          <p:cNvSpPr txBox="1"/>
          <p:nvPr/>
        </p:nvSpPr>
        <p:spPr>
          <a:xfrm>
            <a:off x="6289878" y="1305000"/>
            <a:ext cx="27795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1211" name="Google Shape;1211;g1e0f3c47b18_0_24"/>
          <p:cNvGrpSpPr/>
          <p:nvPr/>
        </p:nvGrpSpPr>
        <p:grpSpPr>
          <a:xfrm>
            <a:off x="70840" y="3888407"/>
            <a:ext cx="11880593" cy="467100"/>
            <a:chOff x="45776" y="3973141"/>
            <a:chExt cx="11880593" cy="467100"/>
          </a:xfrm>
        </p:grpSpPr>
        <p:sp>
          <p:nvSpPr>
            <p:cNvPr id="1212" name="Google Shape;1212;g1e0f3c47b18_0_2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13" name="Google Shape;1213;g1e0f3c47b18_0_24"/>
            <p:cNvSpPr txBox="1"/>
            <p:nvPr/>
          </p:nvSpPr>
          <p:spPr>
            <a:xfrm>
              <a:off x="1555969" y="4022034"/>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Art. 5º - </a:t>
              </a:r>
              <a:r>
                <a:rPr lang="pt-BR" sz="1800">
                  <a:solidFill>
                    <a:srgbClr val="0000FF"/>
                  </a:solidFill>
                  <a:latin typeface="Calibri"/>
                  <a:ea typeface="Calibri"/>
                  <a:cs typeface="Calibri"/>
                  <a:sym typeface="Calibri"/>
                </a:rPr>
                <a:t>As atividades docentes serão contabilizadas em horas.</a:t>
              </a:r>
              <a:endParaRPr sz="1800">
                <a:solidFill>
                  <a:srgbClr val="0000FF"/>
                </a:solidFill>
                <a:latin typeface="Calibri"/>
                <a:ea typeface="Calibri"/>
                <a:cs typeface="Calibri"/>
                <a:sym typeface="Calibri"/>
              </a:endParaRPr>
            </a:p>
          </p:txBody>
        </p:sp>
      </p:grpSp>
      <p:grpSp>
        <p:nvGrpSpPr>
          <p:cNvPr id="1214" name="Google Shape;1214;g1e0f3c47b18_0_24"/>
          <p:cNvGrpSpPr/>
          <p:nvPr/>
        </p:nvGrpSpPr>
        <p:grpSpPr>
          <a:xfrm>
            <a:off x="70903" y="5646513"/>
            <a:ext cx="11880468" cy="467100"/>
            <a:chOff x="45776" y="3973141"/>
            <a:chExt cx="11880468" cy="467100"/>
          </a:xfrm>
        </p:grpSpPr>
        <p:sp>
          <p:nvSpPr>
            <p:cNvPr id="1215" name="Google Shape;1215;g1e0f3c47b18_0_2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16" name="Google Shape;1216;g1e0f3c47b18_0_24"/>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contabilização em horas reflete de forma mais fidedigna as atividades docentes desenvolvidas</a:t>
              </a:r>
              <a:endParaRPr sz="1800">
                <a:solidFill>
                  <a:schemeClr val="dk1"/>
                </a:solidFill>
                <a:latin typeface="Calibri"/>
                <a:ea typeface="Calibri"/>
                <a:cs typeface="Calibri"/>
                <a:sym typeface="Calibri"/>
              </a:endParaRPr>
            </a:p>
          </p:txBody>
        </p:sp>
      </p:grpSp>
      <p:sp>
        <p:nvSpPr>
          <p:cNvPr id="1217" name="Google Shape;1217;g1e0f3c47b18_0_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0" name="Shape 11640"/>
        <p:cNvGrpSpPr/>
        <p:nvPr/>
      </p:nvGrpSpPr>
      <p:grpSpPr>
        <a:xfrm>
          <a:off x="0" y="0"/>
          <a:ext cx="0" cy="0"/>
          <a:chOff x="0" y="0"/>
          <a:chExt cx="0" cy="0"/>
        </a:xfrm>
      </p:grpSpPr>
      <p:sp>
        <p:nvSpPr>
          <p:cNvPr id="11641" name="Google Shape;11641;p163"/>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642" name="Google Shape;11642;p16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643" name="Google Shape;11643;p16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644" name="Google Shape;11644;p16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645" name="Google Shape;11645;p163"/>
          <p:cNvSpPr txBox="1"/>
          <p:nvPr>
            <p:ph idx="1" type="body"/>
          </p:nvPr>
        </p:nvSpPr>
        <p:spPr>
          <a:xfrm>
            <a:off x="70903" y="2105840"/>
            <a:ext cx="1480107" cy="62503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646" name="Google Shape;11646;p163"/>
          <p:cNvSpPr txBox="1"/>
          <p:nvPr/>
        </p:nvSpPr>
        <p:spPr>
          <a:xfrm>
            <a:off x="1551011" y="1944572"/>
            <a:ext cx="10400495" cy="2418387"/>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III. O servidor docente, indicado por portaria para representar a Instituição em instância externa, poderá computar, em sua carga horária semanal de trabalho, 2 (dois) pontos por representação, limitada a participação em 1 (uma) instância;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IV. O servidor docente membro de comissão organizadora de eventos institucionais, instituída por portaria, poderá computar, em sua carga horária semanal de trabalho, 2 (dois) pontos por representação, limitada a participação em 1 (uma) comissão;</a:t>
            </a:r>
            <a:endParaRPr/>
          </a:p>
        </p:txBody>
      </p:sp>
      <p:sp>
        <p:nvSpPr>
          <p:cNvPr id="11647" name="Google Shape;11647;p16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648" name="Google Shape;11648;p16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649" name="Google Shape;11649;p163"/>
          <p:cNvGrpSpPr/>
          <p:nvPr/>
        </p:nvGrpSpPr>
        <p:grpSpPr>
          <a:xfrm>
            <a:off x="89384" y="4411881"/>
            <a:ext cx="11862122" cy="467175"/>
            <a:chOff x="64257" y="3526391"/>
            <a:chExt cx="11862122" cy="467175"/>
          </a:xfrm>
        </p:grpSpPr>
        <p:sp>
          <p:nvSpPr>
            <p:cNvPr id="11650" name="Google Shape;11650;p163"/>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651" name="Google Shape;11651;p163"/>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652" name="Google Shape;11652;p163"/>
          <p:cNvGrpSpPr/>
          <p:nvPr/>
        </p:nvGrpSpPr>
        <p:grpSpPr>
          <a:xfrm>
            <a:off x="70903" y="5646513"/>
            <a:ext cx="11880603" cy="467175"/>
            <a:chOff x="45776" y="3973141"/>
            <a:chExt cx="11880603" cy="467175"/>
          </a:xfrm>
        </p:grpSpPr>
        <p:sp>
          <p:nvSpPr>
            <p:cNvPr id="11653" name="Google Shape;11653;p16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654" name="Google Shape;11654;p163"/>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9" name="Shape 11659"/>
        <p:cNvGrpSpPr/>
        <p:nvPr/>
      </p:nvGrpSpPr>
      <p:grpSpPr>
        <a:xfrm>
          <a:off x="0" y="0"/>
          <a:ext cx="0" cy="0"/>
          <a:chOff x="0" y="0"/>
          <a:chExt cx="0" cy="0"/>
        </a:xfrm>
      </p:grpSpPr>
      <p:sp>
        <p:nvSpPr>
          <p:cNvPr id="11660" name="Google Shape;11660;p164"/>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661" name="Google Shape;11661;p16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662" name="Google Shape;11662;p16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663" name="Google Shape;11663;p16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664" name="Google Shape;11664;p164"/>
          <p:cNvSpPr txBox="1"/>
          <p:nvPr>
            <p:ph idx="1" type="body"/>
          </p:nvPr>
        </p:nvSpPr>
        <p:spPr>
          <a:xfrm>
            <a:off x="70903" y="2105840"/>
            <a:ext cx="1480107" cy="62503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665" name="Google Shape;11665;p164"/>
          <p:cNvSpPr txBox="1"/>
          <p:nvPr/>
        </p:nvSpPr>
        <p:spPr>
          <a:xfrm>
            <a:off x="1551011" y="1944572"/>
            <a:ext cx="10400495" cy="1785104"/>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a:p>
            <a:pPr indent="452603" lvl="0" marL="97854" marR="0" rtl="0" algn="just">
              <a:spcBef>
                <a:spcPts val="0"/>
              </a:spcBef>
              <a:spcAft>
                <a:spcPts val="0"/>
              </a:spcAft>
              <a:buNone/>
            </a:pPr>
            <a:r>
              <a:rPr b="1" lang="pt-BR" sz="1800">
                <a:solidFill>
                  <a:schemeClr val="dk1"/>
                </a:solidFill>
                <a:latin typeface="Calibri"/>
                <a:ea typeface="Calibri"/>
                <a:cs typeface="Calibri"/>
                <a:sym typeface="Calibri"/>
              </a:rPr>
              <a:t>V. O servidor docente membro de comissão organizadora de eventos e outras atividades definidas pelo Conselho Departamental, Direção-Geral do Campus ou Reitoria, poderá computar, em sua carga horária semanal de trabalho, 2 (dois) pontos por representação, limitada a participação em 2 (duas) comissões.</a:t>
            </a:r>
            <a:endParaRPr/>
          </a:p>
        </p:txBody>
      </p:sp>
      <p:sp>
        <p:nvSpPr>
          <p:cNvPr id="11666" name="Google Shape;11666;p16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667" name="Google Shape;11667;p16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1668" name="Google Shape;11668;p164"/>
          <p:cNvGrpSpPr/>
          <p:nvPr/>
        </p:nvGrpSpPr>
        <p:grpSpPr>
          <a:xfrm>
            <a:off x="89384" y="4411881"/>
            <a:ext cx="11862122" cy="467175"/>
            <a:chOff x="64257" y="3526391"/>
            <a:chExt cx="11862122" cy="467175"/>
          </a:xfrm>
        </p:grpSpPr>
        <p:sp>
          <p:nvSpPr>
            <p:cNvPr id="11669" name="Google Shape;11669;p164"/>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670" name="Google Shape;11670;p164"/>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671" name="Google Shape;11671;p164"/>
          <p:cNvGrpSpPr/>
          <p:nvPr/>
        </p:nvGrpSpPr>
        <p:grpSpPr>
          <a:xfrm>
            <a:off x="70903" y="5646513"/>
            <a:ext cx="11880603" cy="467175"/>
            <a:chOff x="45776" y="3973141"/>
            <a:chExt cx="11880603" cy="467175"/>
          </a:xfrm>
        </p:grpSpPr>
        <p:sp>
          <p:nvSpPr>
            <p:cNvPr id="11672" name="Google Shape;11672;p16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673" name="Google Shape;11673;p164"/>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8" name="Shape 11678"/>
        <p:cNvGrpSpPr/>
        <p:nvPr/>
      </p:nvGrpSpPr>
      <p:grpSpPr>
        <a:xfrm>
          <a:off x="0" y="0"/>
          <a:ext cx="0" cy="0"/>
          <a:chOff x="0" y="0"/>
          <a:chExt cx="0" cy="0"/>
        </a:xfrm>
      </p:grpSpPr>
      <p:sp>
        <p:nvSpPr>
          <p:cNvPr id="11679" name="Google Shape;11679;p165"/>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680" name="Google Shape;11680;p16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681" name="Google Shape;11681;p16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682" name="Google Shape;11682;p16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683" name="Google Shape;11683;p165"/>
          <p:cNvSpPr txBox="1"/>
          <p:nvPr>
            <p:ph idx="1" type="body"/>
          </p:nvPr>
        </p:nvSpPr>
        <p:spPr>
          <a:xfrm>
            <a:off x="70903" y="2105841"/>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684" name="Google Shape;11684;p165"/>
          <p:cNvSpPr txBox="1"/>
          <p:nvPr/>
        </p:nvSpPr>
        <p:spPr>
          <a:xfrm>
            <a:off x="1565990" y="2107566"/>
            <a:ext cx="10400495" cy="677108"/>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p:txBody>
      </p:sp>
      <p:sp>
        <p:nvSpPr>
          <p:cNvPr id="11685" name="Google Shape;11685;p16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1686" name="Google Shape;11686;p16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1687" name="Google Shape;11687;p165"/>
          <p:cNvGrpSpPr/>
          <p:nvPr/>
        </p:nvGrpSpPr>
        <p:grpSpPr>
          <a:xfrm>
            <a:off x="89384" y="4411881"/>
            <a:ext cx="11861987" cy="864318"/>
            <a:chOff x="64257" y="3526391"/>
            <a:chExt cx="11861987" cy="864318"/>
          </a:xfrm>
        </p:grpSpPr>
        <p:sp>
          <p:nvSpPr>
            <p:cNvPr id="11688" name="Google Shape;11688;p165"/>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689" name="Google Shape;11689;p165"/>
            <p:cNvSpPr txBox="1"/>
            <p:nvPr/>
          </p:nvSpPr>
          <p:spPr>
            <a:xfrm>
              <a:off x="1555844" y="3545009"/>
              <a:ext cx="10370400" cy="8457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b="1" lang="pt-BR" sz="1100">
                  <a:solidFill>
                    <a:schemeClr val="dk2"/>
                  </a:solidFill>
                  <a:highlight>
                    <a:srgbClr val="FFFFFF"/>
                  </a:highlight>
                </a:rPr>
                <a:t>1- O servidor docente membro de comissão organizadora de provas nacionais e olimpíadas de diversas áreas do conhecimento poderá computar, em sua carga horária semanal de trabalho, 5 (cinco) pontos por comissão, limitada a 1 (uma) comissão. </a:t>
              </a:r>
              <a:endParaRPr b="1" sz="1100">
                <a:solidFill>
                  <a:schemeClr val="dk2"/>
                </a:solidFill>
                <a:highlight>
                  <a:srgbClr val="FFFFFF"/>
                </a:highlight>
              </a:endParaRPr>
            </a:p>
            <a:p>
              <a:pPr indent="0" lvl="0" marL="0" rtl="0" algn="just">
                <a:lnSpc>
                  <a:spcPct val="115000"/>
                </a:lnSpc>
                <a:spcBef>
                  <a:spcPts val="0"/>
                </a:spcBef>
                <a:spcAft>
                  <a:spcPts val="0"/>
                </a:spcAft>
                <a:buClr>
                  <a:schemeClr val="dk2"/>
                </a:buClr>
                <a:buSzPts val="1100"/>
                <a:buFont typeface="Arial"/>
                <a:buNone/>
              </a:pPr>
              <a:r>
                <a:rPr b="1" lang="pt-BR" sz="1100">
                  <a:solidFill>
                    <a:schemeClr val="dk2"/>
                  </a:solidFill>
                  <a:highlight>
                    <a:srgbClr val="FFFFFF"/>
                  </a:highlight>
                </a:rPr>
                <a:t>2- O servidor docente orientador de equipes participantes de provas nacionais, olimpíadas e competições de diversas áreas do conhecimento poderá computar, em sua carga horária de trabalho, 1,3 (um ponto e três décimos) pontos. por equipe orientada, limitado à orientação de 5 (cinco) equipes.</a:t>
              </a:r>
              <a:endParaRPr sz="1800">
                <a:solidFill>
                  <a:schemeClr val="dk1"/>
                </a:solidFill>
                <a:latin typeface="Calibri"/>
                <a:ea typeface="Calibri"/>
                <a:cs typeface="Calibri"/>
                <a:sym typeface="Calibri"/>
              </a:endParaRPr>
            </a:p>
          </p:txBody>
        </p:sp>
      </p:grpSp>
      <p:grpSp>
        <p:nvGrpSpPr>
          <p:cNvPr id="11690" name="Google Shape;11690;p165"/>
          <p:cNvGrpSpPr/>
          <p:nvPr/>
        </p:nvGrpSpPr>
        <p:grpSpPr>
          <a:xfrm>
            <a:off x="70903" y="5646513"/>
            <a:ext cx="11880468" cy="894621"/>
            <a:chOff x="45776" y="3973141"/>
            <a:chExt cx="11880468" cy="894621"/>
          </a:xfrm>
        </p:grpSpPr>
        <p:sp>
          <p:nvSpPr>
            <p:cNvPr id="11691" name="Google Shape;11691;p16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692" name="Google Shape;11692;p165"/>
            <p:cNvSpPr txBox="1"/>
            <p:nvPr/>
          </p:nvSpPr>
          <p:spPr>
            <a:xfrm>
              <a:off x="1555844" y="4022062"/>
              <a:ext cx="10370400" cy="8457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1- Pontuar a atividade de participação em comissão organizadora de provas nacionais e olimpíadas de diversas áreas do conhecimento, com objetivo de valorizar e reconhecer a importância dessas atividades acadêmicas desempenhadas pelo docente e que envolvem os estudantes. 2- Pontuar a atividade de orientação de equipes participantes de provas nacionais, olimpíadas e competições de diversas áreas do conhecimento , com objetivo de valorizar e reconhecer a importância dessas atividades acadêmicas desempenhadas pelo docente e que envolvem os estudantes.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7" name="Shape 11697"/>
        <p:cNvGrpSpPr/>
        <p:nvPr/>
      </p:nvGrpSpPr>
      <p:grpSpPr>
        <a:xfrm>
          <a:off x="0" y="0"/>
          <a:ext cx="0" cy="0"/>
          <a:chOff x="0" y="0"/>
          <a:chExt cx="0" cy="0"/>
        </a:xfrm>
      </p:grpSpPr>
      <p:sp>
        <p:nvSpPr>
          <p:cNvPr id="11698" name="Google Shape;11698;g14cd349e792_0_97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699" name="Google Shape;11699;g14cd349e792_0_97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700" name="Google Shape;11700;g14cd349e792_0_97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701" name="Google Shape;11701;g14cd349e792_0_97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702" name="Google Shape;11702;g14cd349e792_0_976"/>
          <p:cNvSpPr txBox="1"/>
          <p:nvPr>
            <p:ph idx="1" type="body"/>
          </p:nvPr>
        </p:nvSpPr>
        <p:spPr>
          <a:xfrm>
            <a:off x="70903" y="2105841"/>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703" name="Google Shape;11703;g14cd349e792_0_976"/>
          <p:cNvSpPr txBox="1"/>
          <p:nvPr/>
        </p:nvSpPr>
        <p:spPr>
          <a:xfrm>
            <a:off x="1565990" y="2107566"/>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p:txBody>
      </p:sp>
      <p:sp>
        <p:nvSpPr>
          <p:cNvPr id="11704" name="Google Shape;11704;g14cd349e792_0_97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1705" name="Google Shape;11705;g14cd349e792_0_97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1706" name="Google Shape;11706;g14cd349e792_0_976"/>
          <p:cNvGrpSpPr/>
          <p:nvPr/>
        </p:nvGrpSpPr>
        <p:grpSpPr>
          <a:xfrm>
            <a:off x="89384" y="2830299"/>
            <a:ext cx="11861987" cy="2793000"/>
            <a:chOff x="64257" y="1944809"/>
            <a:chExt cx="11861987" cy="2793000"/>
          </a:xfrm>
        </p:grpSpPr>
        <p:sp>
          <p:nvSpPr>
            <p:cNvPr id="11707" name="Google Shape;11707;g14cd349e792_0_976"/>
            <p:cNvSpPr txBox="1"/>
            <p:nvPr/>
          </p:nvSpPr>
          <p:spPr>
            <a:xfrm>
              <a:off x="64257" y="2002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708" name="Google Shape;11708;g14cd349e792_0_976"/>
            <p:cNvSpPr txBox="1"/>
            <p:nvPr/>
          </p:nvSpPr>
          <p:spPr>
            <a:xfrm>
              <a:off x="1555844" y="1944809"/>
              <a:ext cx="10370400" cy="2793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100">
                  <a:solidFill>
                    <a:schemeClr val="dk2"/>
                  </a:solidFill>
                  <a:highlight>
                    <a:srgbClr val="FFFFFF"/>
                  </a:highlight>
                </a:rPr>
                <a:t>CONTINUAÇÃO DAS ALÍNEAS REFERENTES AO ARTIGO 34 § 1º: c. O servidor docente membro de comissão organizadora de eventos institucionais, instituída por portaria ou outro documento comprobatório, poderá computar em sua carga horária semanal de trabalho, até 6 (seis) horas; d. O servidor docente membro de comissão organizadora de eventos e outras atividades definidas pelo Conselho Departamental, Direção-Geral do Campus ou Reitoria, poderá computar, em sua carga horária semanal de trabalho, até 4 (quatro) horas por representação. INSERÇÃO e. O servidor docente presidente ou coordenador de Comissão de Processos Administrativos (PAD), Sindicâncias (SI), Investigações Preliminares Sumárias (IPS), Processo Acadêmico Disciplinar (PAD), poderá computar em sua carga horária semanal de trabalho até 4(quatro) horas. INSERÇÃO f. O servidor docente membro de comitê, comissão ou outro fórum temporário, constituído por portaria ou outro documento comprobatório, poderá computar em sua carga horária semanal de trabalho 6 (seis) horas. INSERÇÃO g. O servidor docente membro de Comissão de Processos Administrativos (PAD), Sindicâncias (SI), Investigações Preliminares Sumárias (IPS), Processo Acadêmico Disciplinar (PAD), poderá computar em sua carga horária semanal de trabalho até 2(duas) horas. INSERÇÃO h. O servidor docente membro de Comissão de elaboração/revisão/avaliação de projetos de cursos ou regulamentos acadêmicos, poderá computar em sua carga horária semanal de trabalho até 4 (quatro) horas. INSERÇÃO i. O servidor docente membro de Comissão de elaboração de projetos de modernização, instalação e supervisão de laboratórios poderá computar em sua carga horária semanal de trabalho até 2 (duas) horas. § 2º No que se refere às representações externas a carga horária será computada conforme a seguir:</a:t>
              </a:r>
              <a:endParaRPr sz="1800">
                <a:solidFill>
                  <a:schemeClr val="dk1"/>
                </a:solidFill>
                <a:latin typeface="Calibri"/>
                <a:ea typeface="Calibri"/>
                <a:cs typeface="Calibri"/>
                <a:sym typeface="Calibri"/>
              </a:endParaRPr>
            </a:p>
          </p:txBody>
        </p:sp>
      </p:grpSp>
      <p:grpSp>
        <p:nvGrpSpPr>
          <p:cNvPr id="11709" name="Google Shape;11709;g14cd349e792_0_976"/>
          <p:cNvGrpSpPr/>
          <p:nvPr/>
        </p:nvGrpSpPr>
        <p:grpSpPr>
          <a:xfrm>
            <a:off x="70903" y="5646513"/>
            <a:ext cx="11880468" cy="894621"/>
            <a:chOff x="45776" y="3973141"/>
            <a:chExt cx="11880468" cy="894621"/>
          </a:xfrm>
        </p:grpSpPr>
        <p:sp>
          <p:nvSpPr>
            <p:cNvPr id="11710" name="Google Shape;11710;g14cd349e792_0_97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711" name="Google Shape;11711;g14cd349e792_0_976"/>
            <p:cNvSpPr txBox="1"/>
            <p:nvPr/>
          </p:nvSpPr>
          <p:spPr>
            <a:xfrm>
              <a:off x="1555844" y="4022062"/>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Justificativa para as alterações, exclusão e inserções: O que determinará o limite de participações do servidor na gestão institucional é a quantidade de horas previstas para cada dimensão de sua atuação: no ensino, na pesquisa e extensão. Uma vez definido o mínimo de horas no Ensino, não há que se limitar a priori a sua atuação nas demais atividades. Ao indicarmos que as participações se darão por meio de designação institucional “por meio de portaria ou outro documento comprobatório”, objetiva-se não restringir o direito ao cômputo das horas à existência apenas de portaria designatória.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6" name="Shape 11716"/>
        <p:cNvGrpSpPr/>
        <p:nvPr/>
      </p:nvGrpSpPr>
      <p:grpSpPr>
        <a:xfrm>
          <a:off x="0" y="0"/>
          <a:ext cx="0" cy="0"/>
          <a:chOff x="0" y="0"/>
          <a:chExt cx="0" cy="0"/>
        </a:xfrm>
      </p:grpSpPr>
      <p:sp>
        <p:nvSpPr>
          <p:cNvPr id="11717" name="Google Shape;11717;g14cd349e792_0_95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718" name="Google Shape;11718;g14cd349e792_0_95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719" name="Google Shape;11719;g14cd349e792_0_95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720" name="Google Shape;11720;g14cd349e792_0_95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721" name="Google Shape;11721;g14cd349e792_0_958"/>
          <p:cNvSpPr txBox="1"/>
          <p:nvPr>
            <p:ph idx="1" type="body"/>
          </p:nvPr>
        </p:nvSpPr>
        <p:spPr>
          <a:xfrm>
            <a:off x="70903" y="2105841"/>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722" name="Google Shape;11722;g14cd349e792_0_958"/>
          <p:cNvSpPr txBox="1"/>
          <p:nvPr/>
        </p:nvSpPr>
        <p:spPr>
          <a:xfrm>
            <a:off x="1565990" y="2107566"/>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p:txBody>
      </p:sp>
      <p:sp>
        <p:nvSpPr>
          <p:cNvPr id="11723" name="Google Shape;11723;g14cd349e792_0_95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1724" name="Google Shape;11724;g14cd349e792_0_95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1725" name="Google Shape;11725;g14cd349e792_0_958"/>
          <p:cNvGrpSpPr/>
          <p:nvPr/>
        </p:nvGrpSpPr>
        <p:grpSpPr>
          <a:xfrm>
            <a:off x="89384" y="2830299"/>
            <a:ext cx="11861987" cy="2014200"/>
            <a:chOff x="64257" y="1944809"/>
            <a:chExt cx="11861987" cy="2014200"/>
          </a:xfrm>
        </p:grpSpPr>
        <p:sp>
          <p:nvSpPr>
            <p:cNvPr id="11726" name="Google Shape;11726;g14cd349e792_0_958"/>
            <p:cNvSpPr txBox="1"/>
            <p:nvPr/>
          </p:nvSpPr>
          <p:spPr>
            <a:xfrm>
              <a:off x="64257" y="2002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727" name="Google Shape;11727;g14cd349e792_0_958"/>
            <p:cNvSpPr txBox="1"/>
            <p:nvPr/>
          </p:nvSpPr>
          <p:spPr>
            <a:xfrm>
              <a:off x="1555844" y="1944809"/>
              <a:ext cx="10370400" cy="2014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100">
                  <a:solidFill>
                    <a:schemeClr val="dk2"/>
                  </a:solidFill>
                  <a:highlight>
                    <a:srgbClr val="FFFFFF"/>
                  </a:highlight>
                </a:rPr>
                <a:t>INSERÇÃO a. O servidor docente participante de comissões, comitês, instâncias externas designado institucionalmente por meio de portaria ou outro documento comprobatório, poderá computar em sua carga horária semanal de trabalho até 4 (quatro) horas. INSERÇÃO b. O servidor docente participante de comissões externas de avaliação institucional ou de cursos designado institucionalmente por meio de portaria ou outro documento comprobatório, poderá computar em sua carga horária semanal de trabalho até 2 (duas) horas. INSERÇÃO c. O servidor docente no exercício da presidência de entidades sindicais ou de conselhos e colegiados externos (comunitários, empresariais, profissionais dentre outros), com participação devidamente comprovada, poderá computar em sua carga horária semanal de trabalho até 6 (seis) horas. INSERÇÃO d. O servidor docente participante em instâncias de representação sindical ou conselhos e colegiados externos (comunitários, empresariais, profissionais dentre outros), poderá computar em sua carga horária semanal de trabalho até 2 (duas) horas. INSERÇÃO e. O servidor docente participante de banca examinadora de concursos públicos e ou processos seletivos poderá computar em sua carga horária semanal de trabalho até 2 (duas) horas, sendo consideradas 2 (duas) horas por processo seletivo.</a:t>
              </a:r>
              <a:endParaRPr sz="1800">
                <a:solidFill>
                  <a:schemeClr val="dk1"/>
                </a:solidFill>
                <a:latin typeface="Calibri"/>
                <a:ea typeface="Calibri"/>
                <a:cs typeface="Calibri"/>
                <a:sym typeface="Calibri"/>
              </a:endParaRPr>
            </a:p>
          </p:txBody>
        </p:sp>
      </p:grpSp>
      <p:grpSp>
        <p:nvGrpSpPr>
          <p:cNvPr id="11728" name="Google Shape;11728;g14cd349e792_0_958"/>
          <p:cNvGrpSpPr/>
          <p:nvPr/>
        </p:nvGrpSpPr>
        <p:grpSpPr>
          <a:xfrm>
            <a:off x="70903" y="5646513"/>
            <a:ext cx="11880468" cy="894621"/>
            <a:chOff x="45776" y="3973141"/>
            <a:chExt cx="11880468" cy="894621"/>
          </a:xfrm>
        </p:grpSpPr>
        <p:sp>
          <p:nvSpPr>
            <p:cNvPr id="11729" name="Google Shape;11729;g14cd349e792_0_95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730" name="Google Shape;11730;g14cd349e792_0_958"/>
            <p:cNvSpPr txBox="1"/>
            <p:nvPr/>
          </p:nvSpPr>
          <p:spPr>
            <a:xfrm>
              <a:off x="1555844" y="4022062"/>
              <a:ext cx="10370400" cy="845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Justificativa para as alterações, exclusão e inserções: O que determinará o limite de participações do servidor na gestão institucional é a quantidade de horas previstas para cada dimensão de sua atuação: no ensino, na pesquisa e extensão. Uma vez definido o mínimo de horas no Ensino, não há que se limitar a priori a sua atuação nas demais atividades. Ao indicarmos que as participações se darão por meio de designação institucional “por meio de portaria ou outro documento comprobatório”, objetiva-se não restringir o direito ao cômputo das horas à existência apenas de portaria designatória.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5" name="Shape 11735"/>
        <p:cNvGrpSpPr/>
        <p:nvPr/>
      </p:nvGrpSpPr>
      <p:grpSpPr>
        <a:xfrm>
          <a:off x="0" y="0"/>
          <a:ext cx="0" cy="0"/>
          <a:chOff x="0" y="0"/>
          <a:chExt cx="0" cy="0"/>
        </a:xfrm>
      </p:grpSpPr>
      <p:sp>
        <p:nvSpPr>
          <p:cNvPr id="11736" name="Google Shape;11736;g14cd349e792_0_99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737" name="Google Shape;11737;g14cd349e792_0_99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738" name="Google Shape;11738;g14cd349e792_0_99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739" name="Google Shape;11739;g14cd349e792_0_99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740" name="Google Shape;11740;g14cd349e792_0_994"/>
          <p:cNvSpPr txBox="1"/>
          <p:nvPr>
            <p:ph idx="1" type="body"/>
          </p:nvPr>
        </p:nvSpPr>
        <p:spPr>
          <a:xfrm>
            <a:off x="70903" y="2105841"/>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741" name="Google Shape;11741;g14cd349e792_0_994"/>
          <p:cNvSpPr txBox="1"/>
          <p:nvPr/>
        </p:nvSpPr>
        <p:spPr>
          <a:xfrm>
            <a:off x="1565990" y="2107566"/>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p:txBody>
      </p:sp>
      <p:sp>
        <p:nvSpPr>
          <p:cNvPr id="11742" name="Google Shape;11742;g14cd349e792_0_99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1743" name="Google Shape;11743;g14cd349e792_0_99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11744" name="Google Shape;11744;g14cd349e792_0_994"/>
          <p:cNvGrpSpPr/>
          <p:nvPr/>
        </p:nvGrpSpPr>
        <p:grpSpPr>
          <a:xfrm>
            <a:off x="89384" y="2830299"/>
            <a:ext cx="11861987" cy="1819200"/>
            <a:chOff x="64257" y="1944809"/>
            <a:chExt cx="11861987" cy="1819200"/>
          </a:xfrm>
        </p:grpSpPr>
        <p:sp>
          <p:nvSpPr>
            <p:cNvPr id="11745" name="Google Shape;11745;g14cd349e792_0_994"/>
            <p:cNvSpPr txBox="1"/>
            <p:nvPr/>
          </p:nvSpPr>
          <p:spPr>
            <a:xfrm>
              <a:off x="64257" y="2002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746" name="Google Shape;11746;g14cd349e792_0_994"/>
            <p:cNvSpPr txBox="1"/>
            <p:nvPr/>
          </p:nvSpPr>
          <p:spPr>
            <a:xfrm>
              <a:off x="1555844" y="1944809"/>
              <a:ext cx="10370400" cy="181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Inserir mais estes incisos do artigo 53. </a:t>
              </a:r>
              <a:endParaRPr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VII. O servidor docente, presidente ou coordenador de comissão ou outro fórum permanente, constituído por portaria ou circular, poderá computar, em sua carga horária semanal de trabalho, 4 (quatro) pontos, limitada a representação em um único fórum;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VIII. O servidor docente, membro de comitê, comissão ou outro fórum, constituído por portaria ou circular, poderá computar, em sua carga horária semanal de trabalho, 2 (dois) pontos por representação, limitada a participação em 2 (dois) fóruns;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IX. O servidor docente, indicado por portaria ou circular para representar a Instituição em instância externa, poderá computar, em sua carga horária semanal de trabalho, 2 (dois) pontos por representação, limitada a participação em 1 (uma) instância; </a:t>
              </a:r>
              <a:endParaRPr b="1" sz="1100">
                <a:solidFill>
                  <a:schemeClr val="dk2"/>
                </a:solidFill>
                <a:highlight>
                  <a:srgbClr val="FFFFFF"/>
                </a:highlight>
              </a:endParaRPr>
            </a:p>
            <a:p>
              <a:pPr indent="0" lvl="0" marL="0" rtl="0" algn="just">
                <a:lnSpc>
                  <a:spcPct val="115000"/>
                </a:lnSpc>
                <a:spcBef>
                  <a:spcPts val="0"/>
                </a:spcBef>
                <a:spcAft>
                  <a:spcPts val="0"/>
                </a:spcAft>
                <a:buSzPts val="1100"/>
                <a:buNone/>
              </a:pPr>
              <a:r>
                <a:rPr b="1" lang="pt-BR" sz="1100">
                  <a:solidFill>
                    <a:schemeClr val="dk2"/>
                  </a:solidFill>
                  <a:highlight>
                    <a:srgbClr val="FFFFFF"/>
                  </a:highlight>
                </a:rPr>
                <a:t>X. O servidor docente membro de comissão organizadora de eventos institucionais, instituída por portaria ou circular, poderá computar, em sua carga horária semanal de trabalho, 2 (dois) pontos por representação, limitada a participação em 1 (uma) comissão;</a:t>
              </a:r>
              <a:endParaRPr b="1" sz="1100">
                <a:solidFill>
                  <a:schemeClr val="dk2"/>
                </a:solidFill>
                <a:highlight>
                  <a:srgbClr val="FFFFFF"/>
                </a:highlight>
              </a:endParaRPr>
            </a:p>
          </p:txBody>
        </p:sp>
      </p:grpSp>
      <p:grpSp>
        <p:nvGrpSpPr>
          <p:cNvPr id="11747" name="Google Shape;11747;g14cd349e792_0_994"/>
          <p:cNvGrpSpPr/>
          <p:nvPr/>
        </p:nvGrpSpPr>
        <p:grpSpPr>
          <a:xfrm>
            <a:off x="70903" y="5646513"/>
            <a:ext cx="11880468" cy="505221"/>
            <a:chOff x="45776" y="3973141"/>
            <a:chExt cx="11880468" cy="505221"/>
          </a:xfrm>
        </p:grpSpPr>
        <p:sp>
          <p:nvSpPr>
            <p:cNvPr id="11748" name="Google Shape;11748;g14cd349e792_0_99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749" name="Google Shape;11749;g14cd349e792_0_994"/>
            <p:cNvSpPr txBox="1"/>
            <p:nvPr/>
          </p:nvSpPr>
          <p:spPr>
            <a:xfrm>
              <a:off x="1555844" y="4022062"/>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Atualizar a resolução para atividades docentes de representação em outras instituições, ou novas modalidades de representação, como comitês, representar a Instituição em instância externa, fórum permanente e comissão organizadora de eventos institucionais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4" name="Shape 11754"/>
        <p:cNvGrpSpPr/>
        <p:nvPr/>
      </p:nvGrpSpPr>
      <p:grpSpPr>
        <a:xfrm>
          <a:off x="0" y="0"/>
          <a:ext cx="0" cy="0"/>
          <a:chOff x="0" y="0"/>
          <a:chExt cx="0" cy="0"/>
        </a:xfrm>
      </p:grpSpPr>
      <p:sp>
        <p:nvSpPr>
          <p:cNvPr id="11755" name="Google Shape;11755;g14cd349e792_0_101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ATIVIDADES DE REPRESENTAÇÃO</a:t>
            </a:r>
            <a:endParaRPr/>
          </a:p>
        </p:txBody>
      </p:sp>
      <p:sp>
        <p:nvSpPr>
          <p:cNvPr id="11756" name="Google Shape;11756;g14cd349e792_0_101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757" name="Google Shape;11757;g14cd349e792_0_101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758" name="Google Shape;11758;g14cd349e792_0_101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759" name="Google Shape;11759;g14cd349e792_0_1012"/>
          <p:cNvSpPr txBox="1"/>
          <p:nvPr>
            <p:ph idx="1" type="body"/>
          </p:nvPr>
        </p:nvSpPr>
        <p:spPr>
          <a:xfrm>
            <a:off x="70903" y="2105841"/>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760" name="Google Shape;11760;g14cd349e792_0_1012"/>
          <p:cNvSpPr txBox="1"/>
          <p:nvPr/>
        </p:nvSpPr>
        <p:spPr>
          <a:xfrm>
            <a:off x="1565990" y="2107566"/>
            <a:ext cx="10400400" cy="67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53</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 pontuação das atividades de representação dos servidores docentes, para efeito de distribuição da carga horária semanal de trabalho, obedecerá aos seguintes critérios: </a:t>
            </a:r>
            <a:endParaRPr/>
          </a:p>
        </p:txBody>
      </p:sp>
      <p:sp>
        <p:nvSpPr>
          <p:cNvPr id="11761" name="Google Shape;11761;g14cd349e792_0_101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1762" name="Google Shape;11762;g14cd349e792_0_101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11763" name="Google Shape;11763;g14cd349e792_0_1012"/>
          <p:cNvGrpSpPr/>
          <p:nvPr/>
        </p:nvGrpSpPr>
        <p:grpSpPr>
          <a:xfrm>
            <a:off x="89384" y="2830299"/>
            <a:ext cx="11861987" cy="524682"/>
            <a:chOff x="64257" y="1944809"/>
            <a:chExt cx="11861987" cy="524682"/>
          </a:xfrm>
        </p:grpSpPr>
        <p:sp>
          <p:nvSpPr>
            <p:cNvPr id="11764" name="Google Shape;11764;g14cd349e792_0_1012"/>
            <p:cNvSpPr txBox="1"/>
            <p:nvPr/>
          </p:nvSpPr>
          <p:spPr>
            <a:xfrm>
              <a:off x="64257" y="2002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765" name="Google Shape;11765;g14cd349e792_0_1012"/>
            <p:cNvSpPr txBox="1"/>
            <p:nvPr/>
          </p:nvSpPr>
          <p:spPr>
            <a:xfrm>
              <a:off x="1555844" y="19448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b="1" lang="pt-BR" sz="1100">
                  <a:solidFill>
                    <a:schemeClr val="dk2"/>
                  </a:solidFill>
                  <a:highlight>
                    <a:srgbClr val="FFFFFF"/>
                  </a:highlight>
                </a:rPr>
                <a:t>Art. 53 Inciso VI - O servidor docente, Representante de Relações Internacionais nos Câmpus (RRIC), constituído por portaria, poderá computar, em sua carga horária semanal de trabalho, 2 (dois) pontos.</a:t>
              </a:r>
              <a:endParaRPr b="1" sz="1100">
                <a:solidFill>
                  <a:schemeClr val="dk2"/>
                </a:solidFill>
                <a:highlight>
                  <a:srgbClr val="FFFFFF"/>
                </a:highlight>
              </a:endParaRPr>
            </a:p>
          </p:txBody>
        </p:sp>
      </p:grpSp>
      <p:grpSp>
        <p:nvGrpSpPr>
          <p:cNvPr id="11766" name="Google Shape;11766;g14cd349e792_0_1012"/>
          <p:cNvGrpSpPr/>
          <p:nvPr/>
        </p:nvGrpSpPr>
        <p:grpSpPr>
          <a:xfrm>
            <a:off x="70903" y="3409434"/>
            <a:ext cx="11880468" cy="3961200"/>
            <a:chOff x="45776" y="1736062"/>
            <a:chExt cx="11880468" cy="3961200"/>
          </a:xfrm>
        </p:grpSpPr>
        <p:sp>
          <p:nvSpPr>
            <p:cNvPr id="11767" name="Google Shape;11767;g14cd349e792_0_1012"/>
            <p:cNvSpPr txBox="1"/>
            <p:nvPr/>
          </p:nvSpPr>
          <p:spPr>
            <a:xfrm>
              <a:off x="45776" y="1763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768" name="Google Shape;11768;g14cd349e792_0_1012"/>
            <p:cNvSpPr txBox="1"/>
            <p:nvPr/>
          </p:nvSpPr>
          <p:spPr>
            <a:xfrm>
              <a:off x="1555844" y="1736062"/>
              <a:ext cx="10370400" cy="3961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Considerando as ações no âmbito da internacionalização no Instituto Federal de Goiás e a implementação por meio de portaria das Representações de Relações Internacionais nos Câmpus (RRIC), bem como a Política de Internacionalização do IFG e o PDI 2019-2023 estabelecido em Congresso Institucional, vimos propor a incorporação da atribuição de RRIC como carga horária no plano de trabalho docente, totalizando oito horas semanais em sua jornada de trabalho. Esclarecemos que essa representação está vinculada à Coordenação de Relações Internacionais, e em uma medida de descentralização das ações de internacionalização, dá vazão a estas localmente nos câmpus. A Política de Internacionalização do IFG concebe a internacionalização como um processo transversal que intersecciona a dimensão internacional, intercultural e global do ensino, pesquisa, extensão, inovação e gestão. Logo, estas máximas demandam intenso envolvimento dos servidores ocupando as RRICs, sendo suas atribuições os elementos abaixo elencados: 1. Ser o servidor de conexão entre a Coordenação de RI e o câmpus; 2. Divulgar, promover e motivar ações de internacionalização; 3. Sensibilizar a comunidade acadêmica para a importância das Relações Internacionais; 4. Apoiar servidores e discentes dos câmpus no que se refere à internacionalização; 5. Participar de cursos de formação, capacitação e qualificação na área das relações internacionais; 6. Coordenar/Aplicar exames de proficiência linguística nos câmpus (sejam exames vindos de Programas, sejam elaborados por servidores do IFG); 7. Acompanhar e dar suporte a ações e programas de idiomas; 8. Contribuir na construção de documentos institucionais que envolvam questões de internacionalização; 9. Participar de eventos de internacionalização no contexto do IFG, e em outros nacionais e/ou internacionais; 10. Atuar na proposição, desenvolvimento e participação de projetos de ensino, pesquisa e/ou extensão com viés internacional; 11. Reunir-se sistematicamente junto à Coordenação de RI; 12. Dar vazão nos câmpus a assuntos relativos à internacionalização; 13. Atender e dar suporte a discentes e servidores com interesses relativos à internacionalização, como orientações, elaboração de documentos, entre outros em local próprio para as Relações Internacionais nos câmpus; 14. Recepcionar e assistir estudantes estrangeiros em mobilidade; 15. Oferecer atendimento à comunidade externa em local próprio para as Relações Internacionais nos câmpus.Desta feita, justifica-se não só a necessidade de haver um RRIC em cada câmpus, bem como um espaço físico destinado especificamente para o desenvolvimento das atividades do setor. Faz-se valer, também, a valorização do profissional e do trabalho voltado à RI, além da notória e imprescindível incorporação do mínimo de oito horas, para o desenvolvimento das atividades supracitadas, na jornada de trabalho docente, posto que para tanto é necessária a dedicação sistêmica, planejada, coordenada e de natureza perene.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3" name="Shape 11773"/>
        <p:cNvGrpSpPr/>
        <p:nvPr/>
      </p:nvGrpSpPr>
      <p:grpSpPr>
        <a:xfrm>
          <a:off x="0" y="0"/>
          <a:ext cx="0" cy="0"/>
          <a:chOff x="0" y="0"/>
          <a:chExt cx="0" cy="0"/>
        </a:xfrm>
      </p:grpSpPr>
      <p:sp>
        <p:nvSpPr>
          <p:cNvPr id="11774" name="Google Shape;11774;p166"/>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775" name="Google Shape;11775;p16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776" name="Google Shape;11776;p16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777" name="Google Shape;11777;p16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778" name="Google Shape;11778;p166"/>
          <p:cNvSpPr txBox="1"/>
          <p:nvPr>
            <p:ph idx="1" type="body"/>
          </p:nvPr>
        </p:nvSpPr>
        <p:spPr>
          <a:xfrm>
            <a:off x="70903" y="2105840"/>
            <a:ext cx="1480107" cy="62503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779" name="Google Shape;11779;p166"/>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o seu Plano de Trabalho, conforme orientação da Chefia de Departamento de Áreas Acadêmicas, definindo a programação semestral de suas atividades acadêmicas.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Parágrafo único. O Plano Semestral de Trabalho do Docente deverá explicitar as atividades de ensino, pesquisa e extensão e ainda as atividades de gestão e representação, quando for o caso, estabelecendo a pontuação de cada atividade e os horários em que serão desenvolvidas.</a:t>
            </a:r>
            <a:endParaRPr b="1" sz="1800">
              <a:solidFill>
                <a:schemeClr val="dk1"/>
              </a:solidFill>
              <a:latin typeface="Calibri"/>
              <a:ea typeface="Calibri"/>
              <a:cs typeface="Calibri"/>
              <a:sym typeface="Calibri"/>
            </a:endParaRPr>
          </a:p>
        </p:txBody>
      </p:sp>
      <p:sp>
        <p:nvSpPr>
          <p:cNvPr id="11780" name="Google Shape;11780;p16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endParaRPr sz="2200">
              <a:solidFill>
                <a:srgbClr val="C00000"/>
              </a:solidFill>
              <a:latin typeface="Calibri"/>
              <a:ea typeface="Calibri"/>
              <a:cs typeface="Calibri"/>
              <a:sym typeface="Calibri"/>
            </a:endParaRPr>
          </a:p>
        </p:txBody>
      </p:sp>
      <p:sp>
        <p:nvSpPr>
          <p:cNvPr id="11781" name="Google Shape;11781;p16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11782" name="Google Shape;11782;p166"/>
          <p:cNvGrpSpPr/>
          <p:nvPr/>
        </p:nvGrpSpPr>
        <p:grpSpPr>
          <a:xfrm>
            <a:off x="89384" y="4411881"/>
            <a:ext cx="11862122" cy="467175"/>
            <a:chOff x="64257" y="3526391"/>
            <a:chExt cx="11862122" cy="467175"/>
          </a:xfrm>
        </p:grpSpPr>
        <p:sp>
          <p:nvSpPr>
            <p:cNvPr id="11783" name="Google Shape;11783;p166"/>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784" name="Google Shape;11784;p166"/>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85" name="Google Shape;11785;p166"/>
          <p:cNvGrpSpPr/>
          <p:nvPr/>
        </p:nvGrpSpPr>
        <p:grpSpPr>
          <a:xfrm>
            <a:off x="70903" y="5646513"/>
            <a:ext cx="11880468" cy="467175"/>
            <a:chOff x="45776" y="3973141"/>
            <a:chExt cx="11880468" cy="467175"/>
          </a:xfrm>
        </p:grpSpPr>
        <p:sp>
          <p:nvSpPr>
            <p:cNvPr id="11786" name="Google Shape;11786;p16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787" name="Google Shape;11787;p166"/>
            <p:cNvSpPr txBox="1"/>
            <p:nvPr/>
          </p:nvSpPr>
          <p:spPr>
            <a:xfrm>
              <a:off x="1555844" y="4022062"/>
              <a:ext cx="10370400" cy="261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Não tem sentido fazer mais arquivo de papel, os dados devem ficar arquivados no sistema suap.</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2" name="Shape 11792"/>
        <p:cNvGrpSpPr/>
        <p:nvPr/>
      </p:nvGrpSpPr>
      <p:grpSpPr>
        <a:xfrm>
          <a:off x="0" y="0"/>
          <a:ext cx="0" cy="0"/>
          <a:chOff x="0" y="0"/>
          <a:chExt cx="0" cy="0"/>
        </a:xfrm>
      </p:grpSpPr>
      <p:sp>
        <p:nvSpPr>
          <p:cNvPr id="11793" name="Google Shape;11793;p167"/>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794" name="Google Shape;11794;p16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795" name="Google Shape;11795;p16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796" name="Google Shape;11796;p16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797" name="Google Shape;11797;p167"/>
          <p:cNvSpPr txBox="1"/>
          <p:nvPr>
            <p:ph idx="1" type="body"/>
          </p:nvPr>
        </p:nvSpPr>
        <p:spPr>
          <a:xfrm>
            <a:off x="70903" y="2105840"/>
            <a:ext cx="1480107" cy="62503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798" name="Google Shape;11798;p167"/>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o seu Plano de Trabalho, conforme orientação da Chefia de Departamento de Áreas Acadêmicas, definindo a programação semestral de suas atividades acadêmicas.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Parágrafo único. O Plano Semestral de Trabalho do Docente deverá explicitar as atividades de ensino, pesquisa e extensão e ainda as atividades de gestão e representação, quando for o caso, estabelecendo a pontuação de cada atividade e os horários em que serão desenvolvidas.</a:t>
            </a:r>
            <a:endParaRPr b="1" sz="1800">
              <a:solidFill>
                <a:schemeClr val="dk1"/>
              </a:solidFill>
              <a:latin typeface="Calibri"/>
              <a:ea typeface="Calibri"/>
              <a:cs typeface="Calibri"/>
              <a:sym typeface="Calibri"/>
            </a:endParaRPr>
          </a:p>
        </p:txBody>
      </p:sp>
      <p:sp>
        <p:nvSpPr>
          <p:cNvPr id="11799" name="Google Shape;11799;p16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800" name="Google Shape;11800;p16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1801" name="Google Shape;11801;p167"/>
          <p:cNvGrpSpPr/>
          <p:nvPr/>
        </p:nvGrpSpPr>
        <p:grpSpPr>
          <a:xfrm>
            <a:off x="89384" y="4411881"/>
            <a:ext cx="11861987" cy="467175"/>
            <a:chOff x="64257" y="3526391"/>
            <a:chExt cx="11861987" cy="467175"/>
          </a:xfrm>
        </p:grpSpPr>
        <p:sp>
          <p:nvSpPr>
            <p:cNvPr id="11802" name="Google Shape;11802;p167"/>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803" name="Google Shape;11803;p167"/>
            <p:cNvSpPr txBox="1"/>
            <p:nvPr/>
          </p:nvSpPr>
          <p:spPr>
            <a:xfrm>
              <a:off x="1555844" y="3545009"/>
              <a:ext cx="10370400" cy="261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rgbClr val="0000FF"/>
                  </a:solidFill>
                  <a:highlight>
                    <a:srgbClr val="FFFFFF"/>
                  </a:highlight>
                </a:rPr>
                <a:t>Art. 55 – O servidor docente deverá apresentar anualmente o Relatório das Atividades de Trabalho ao Departamento de Áreas Acadêmicas.</a:t>
              </a:r>
              <a:endParaRPr sz="1800">
                <a:solidFill>
                  <a:schemeClr val="dk1"/>
                </a:solidFill>
                <a:latin typeface="Calibri"/>
                <a:ea typeface="Calibri"/>
                <a:cs typeface="Calibri"/>
                <a:sym typeface="Calibri"/>
              </a:endParaRPr>
            </a:p>
          </p:txBody>
        </p:sp>
      </p:grpSp>
      <p:grpSp>
        <p:nvGrpSpPr>
          <p:cNvPr id="11804" name="Google Shape;11804;p167"/>
          <p:cNvGrpSpPr/>
          <p:nvPr/>
        </p:nvGrpSpPr>
        <p:grpSpPr>
          <a:xfrm>
            <a:off x="70903" y="5646513"/>
            <a:ext cx="11880468" cy="467175"/>
            <a:chOff x="45776" y="3973141"/>
            <a:chExt cx="11880468" cy="467175"/>
          </a:xfrm>
        </p:grpSpPr>
        <p:sp>
          <p:nvSpPr>
            <p:cNvPr id="11805" name="Google Shape;11805;p16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806" name="Google Shape;11806;p167"/>
            <p:cNvSpPr txBox="1"/>
            <p:nvPr/>
          </p:nvSpPr>
          <p:spPr>
            <a:xfrm>
              <a:off x="1555844" y="4022062"/>
              <a:ext cx="10370400" cy="261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100">
                  <a:solidFill>
                    <a:schemeClr val="dk2"/>
                  </a:solidFill>
                  <a:highlight>
                    <a:srgbClr val="FFFFFF"/>
                  </a:highlight>
                </a:rPr>
                <a:t>Alterações aprovadas pelo colegiado do Câmpus Anápolis.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1" name="Shape 11811"/>
        <p:cNvGrpSpPr/>
        <p:nvPr/>
      </p:nvGrpSpPr>
      <p:grpSpPr>
        <a:xfrm>
          <a:off x="0" y="0"/>
          <a:ext cx="0" cy="0"/>
          <a:chOff x="0" y="0"/>
          <a:chExt cx="0" cy="0"/>
        </a:xfrm>
      </p:grpSpPr>
      <p:sp>
        <p:nvSpPr>
          <p:cNvPr id="11812" name="Google Shape;11812;g14cd349e792_0_103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813" name="Google Shape;11813;g14cd349e792_0_103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814" name="Google Shape;11814;g14cd349e792_0_103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815" name="Google Shape;11815;g14cd349e792_0_10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816" name="Google Shape;11816;g14cd349e792_0_1030"/>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817" name="Google Shape;11817;g14cd349e792_0_1030"/>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o seu Plano de Trabalho, conforme orientação da Chefia de Departamento de Áreas Acadêmicas, definindo a programação semestral de suas atividades acadêmicas.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Plano Semestral de Trabalho do Docente deverá explicitar as atividades de ensino, pesquisa e extensão e ainda as atividades de gestão e representação, quando for o caso, estabelecendo a pontuação de cada atividade e os horários em que serão desenvolvidas.</a:t>
            </a:r>
            <a:endParaRPr b="1" sz="1800">
              <a:solidFill>
                <a:schemeClr val="dk1"/>
              </a:solidFill>
              <a:latin typeface="Calibri"/>
              <a:ea typeface="Calibri"/>
              <a:cs typeface="Calibri"/>
              <a:sym typeface="Calibri"/>
            </a:endParaRPr>
          </a:p>
        </p:txBody>
      </p:sp>
      <p:sp>
        <p:nvSpPr>
          <p:cNvPr id="11818" name="Google Shape;11818;g14cd349e792_0_103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819" name="Google Shape;11819;g14cd349e792_0_103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a:t>
            </a:r>
            <a:endParaRPr sz="2200">
              <a:solidFill>
                <a:schemeClr val="dk1"/>
              </a:solidFill>
              <a:latin typeface="Calibri"/>
              <a:ea typeface="Calibri"/>
              <a:cs typeface="Calibri"/>
              <a:sym typeface="Calibri"/>
            </a:endParaRPr>
          </a:p>
        </p:txBody>
      </p:sp>
      <p:grpSp>
        <p:nvGrpSpPr>
          <p:cNvPr id="11820" name="Google Shape;11820;g14cd349e792_0_1030"/>
          <p:cNvGrpSpPr/>
          <p:nvPr/>
        </p:nvGrpSpPr>
        <p:grpSpPr>
          <a:xfrm>
            <a:off x="89384" y="4411881"/>
            <a:ext cx="11861987" cy="474918"/>
            <a:chOff x="64257" y="3526391"/>
            <a:chExt cx="11861987" cy="474918"/>
          </a:xfrm>
        </p:grpSpPr>
        <p:sp>
          <p:nvSpPr>
            <p:cNvPr id="11821" name="Google Shape;11821;g14cd349e792_0_1030"/>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822" name="Google Shape;11822;g14cd349e792_0_1030"/>
            <p:cNvSpPr txBox="1"/>
            <p:nvPr/>
          </p:nvSpPr>
          <p:spPr>
            <a:xfrm>
              <a:off x="1555844" y="3545009"/>
              <a:ext cx="10370400" cy="456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Texto de sugestão para alteração:</a:t>
              </a:r>
              <a:r>
                <a:rPr lang="pt-BR" sz="1100">
                  <a:solidFill>
                    <a:srgbClr val="0000FF"/>
                  </a:solidFill>
                  <a:highlight>
                    <a:srgbClr val="FFFFFF"/>
                  </a:highlight>
                </a:rPr>
                <a:t> O servidor docente deverá submeter, semestralmente, o seu Plano de Trabalho, via módulo SUAP, definindo a programação semestral de suas atividades acadêmicas em conformidade com essa Resolução.</a:t>
              </a:r>
              <a:endParaRPr sz="1800">
                <a:solidFill>
                  <a:schemeClr val="dk1"/>
                </a:solidFill>
                <a:latin typeface="Calibri"/>
                <a:ea typeface="Calibri"/>
                <a:cs typeface="Calibri"/>
                <a:sym typeface="Calibri"/>
              </a:endParaRPr>
            </a:p>
          </p:txBody>
        </p:sp>
      </p:grpSp>
      <p:grpSp>
        <p:nvGrpSpPr>
          <p:cNvPr id="11823" name="Google Shape;11823;g14cd349e792_0_1030"/>
          <p:cNvGrpSpPr/>
          <p:nvPr/>
        </p:nvGrpSpPr>
        <p:grpSpPr>
          <a:xfrm>
            <a:off x="70903" y="5646513"/>
            <a:ext cx="11880468" cy="467100"/>
            <a:chOff x="45776" y="3973141"/>
            <a:chExt cx="11880468" cy="467100"/>
          </a:xfrm>
        </p:grpSpPr>
        <p:sp>
          <p:nvSpPr>
            <p:cNvPr id="11824" name="Google Shape;11824;g14cd349e792_0_103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825" name="Google Shape;11825;g14cd349e792_0_103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g1e0f3c47b18_0_48"/>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224" name="Google Shape;1224;g1e0f3c47b18_0_4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25" name="Google Shape;1225;g1e0f3c47b18_0_4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26" name="Google Shape;1226;g1e0f3c47b18_0_4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27" name="Google Shape;1227;g1e0f3c47b18_0_48"/>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28" name="Google Shape;1228;g1e0f3c47b18_0_48"/>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5</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Para efeito deste Regulamento, as atividades acadêmicas, próprias do servidor docente, serão convertidas em pontos, conforme distribuição prevista neste regulamento e listadas no Anexo </a:t>
            </a:r>
            <a:endParaRPr sz="1800">
              <a:solidFill>
                <a:schemeClr val="dk1"/>
              </a:solidFill>
              <a:latin typeface="Calibri"/>
              <a:ea typeface="Calibri"/>
              <a:cs typeface="Calibri"/>
              <a:sym typeface="Calibri"/>
            </a:endParaRPr>
          </a:p>
        </p:txBody>
      </p:sp>
      <p:sp>
        <p:nvSpPr>
          <p:cNvPr id="1229" name="Google Shape;1229;g1e0f3c47b18_0_48"/>
          <p:cNvSpPr txBox="1"/>
          <p:nvPr/>
        </p:nvSpPr>
        <p:spPr>
          <a:xfrm>
            <a:off x="1401502"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30" name="Google Shape;1230;g1e0f3c47b18_0_48"/>
          <p:cNvSpPr txBox="1"/>
          <p:nvPr/>
        </p:nvSpPr>
        <p:spPr>
          <a:xfrm>
            <a:off x="3745847" y="1305000"/>
            <a:ext cx="5661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 Inhumas, Goiânia DAA III e Uruaçu</a:t>
            </a:r>
            <a:endParaRPr sz="2200">
              <a:solidFill>
                <a:schemeClr val="dk1"/>
              </a:solidFill>
              <a:latin typeface="Calibri"/>
              <a:ea typeface="Calibri"/>
              <a:cs typeface="Calibri"/>
              <a:sym typeface="Calibri"/>
            </a:endParaRPr>
          </a:p>
        </p:txBody>
      </p:sp>
      <p:grpSp>
        <p:nvGrpSpPr>
          <p:cNvPr id="1231" name="Google Shape;1231;g1e0f3c47b18_0_48"/>
          <p:cNvGrpSpPr/>
          <p:nvPr/>
        </p:nvGrpSpPr>
        <p:grpSpPr>
          <a:xfrm>
            <a:off x="70840" y="3888407"/>
            <a:ext cx="11880593" cy="467100"/>
            <a:chOff x="45776" y="3973141"/>
            <a:chExt cx="11880593" cy="467100"/>
          </a:xfrm>
        </p:grpSpPr>
        <p:sp>
          <p:nvSpPr>
            <p:cNvPr id="1232" name="Google Shape;1232;g1e0f3c47b18_0_4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33" name="Google Shape;1233;g1e0f3c47b18_0_48"/>
            <p:cNvSpPr txBox="1"/>
            <p:nvPr/>
          </p:nvSpPr>
          <p:spPr>
            <a:xfrm>
              <a:off x="1555969" y="4022034"/>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Ajustes na tabela de pontuação</a:t>
              </a:r>
              <a:endParaRPr sz="1800">
                <a:solidFill>
                  <a:schemeClr val="dk1"/>
                </a:solidFill>
                <a:latin typeface="Calibri"/>
                <a:ea typeface="Calibri"/>
                <a:cs typeface="Calibri"/>
                <a:sym typeface="Calibri"/>
              </a:endParaRPr>
            </a:p>
          </p:txBody>
        </p:sp>
      </p:grpSp>
      <p:grpSp>
        <p:nvGrpSpPr>
          <p:cNvPr id="1234" name="Google Shape;1234;g1e0f3c47b18_0_48"/>
          <p:cNvGrpSpPr/>
          <p:nvPr/>
        </p:nvGrpSpPr>
        <p:grpSpPr>
          <a:xfrm>
            <a:off x="70903" y="5646513"/>
            <a:ext cx="11880468" cy="467100"/>
            <a:chOff x="45776" y="3973141"/>
            <a:chExt cx="11880468" cy="467100"/>
          </a:xfrm>
        </p:grpSpPr>
        <p:sp>
          <p:nvSpPr>
            <p:cNvPr id="1235" name="Google Shape;1235;g1e0f3c47b18_0_4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36" name="Google Shape;1236;g1e0f3c47b18_0_48"/>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Ajustes devido a mudanças nos artigos posteriores</a:t>
              </a:r>
              <a:endParaRPr sz="1800">
                <a:solidFill>
                  <a:schemeClr val="dk1"/>
                </a:solidFill>
                <a:latin typeface="Calibri"/>
                <a:ea typeface="Calibri"/>
                <a:cs typeface="Calibri"/>
                <a:sym typeface="Calibri"/>
              </a:endParaRPr>
            </a:p>
          </p:txBody>
        </p:sp>
      </p:grpSp>
      <p:sp>
        <p:nvSpPr>
          <p:cNvPr id="1237" name="Google Shape;1237;g1e0f3c47b18_0_4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0" name="Shape 11830"/>
        <p:cNvGrpSpPr/>
        <p:nvPr/>
      </p:nvGrpSpPr>
      <p:grpSpPr>
        <a:xfrm>
          <a:off x="0" y="0"/>
          <a:ext cx="0" cy="0"/>
          <a:chOff x="0" y="0"/>
          <a:chExt cx="0" cy="0"/>
        </a:xfrm>
      </p:grpSpPr>
      <p:sp>
        <p:nvSpPr>
          <p:cNvPr id="11831" name="Google Shape;11831;g14cd349e792_0_104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832" name="Google Shape;11832;g14cd349e792_0_104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833" name="Google Shape;11833;g14cd349e792_0_104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834" name="Google Shape;11834;g14cd349e792_0_104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835" name="Google Shape;11835;g14cd349e792_0_1048"/>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836" name="Google Shape;11836;g14cd349e792_0_1048"/>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o seu Plano de Trabalho, conforme orientação da Chefia de Departamento de Áreas Acadêmicas, definindo a programação semestral de suas atividades acadêmicas.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Plano Semestral de Trabalho do Docente deverá explicitar as atividades de ensino, pesquisa e extensão e ainda as atividades de gestão e representação, quando for o caso, estabelecendo a pontuação de cada atividade e os horários em que serão desenvolvidas.</a:t>
            </a:r>
            <a:endParaRPr b="1" sz="1800">
              <a:solidFill>
                <a:schemeClr val="dk1"/>
              </a:solidFill>
              <a:latin typeface="Calibri"/>
              <a:ea typeface="Calibri"/>
              <a:cs typeface="Calibri"/>
              <a:sym typeface="Calibri"/>
            </a:endParaRPr>
          </a:p>
        </p:txBody>
      </p:sp>
      <p:sp>
        <p:nvSpPr>
          <p:cNvPr id="11837" name="Google Shape;11837;g14cd349e792_0_104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838" name="Google Shape;11838;g14cd349e792_0_104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1839" name="Google Shape;11839;g14cd349e792_0_1048"/>
          <p:cNvGrpSpPr/>
          <p:nvPr/>
        </p:nvGrpSpPr>
        <p:grpSpPr>
          <a:xfrm>
            <a:off x="89384" y="3945099"/>
            <a:ext cx="11847012" cy="1673100"/>
            <a:chOff x="64257" y="3059609"/>
            <a:chExt cx="11847012" cy="1673100"/>
          </a:xfrm>
        </p:grpSpPr>
        <p:sp>
          <p:nvSpPr>
            <p:cNvPr id="11840" name="Google Shape;11840;g14cd349e792_0_1048"/>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841" name="Google Shape;11841;g14cd349e792_0_1048"/>
            <p:cNvSpPr txBox="1"/>
            <p:nvPr/>
          </p:nvSpPr>
          <p:spPr>
            <a:xfrm>
              <a:off x="1540869" y="3059609"/>
              <a:ext cx="10370400" cy="1673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a:t>
              </a:r>
              <a:r>
                <a:rPr lang="pt-BR" sz="1300">
                  <a:solidFill>
                    <a:schemeClr val="dk2"/>
                  </a:solidFill>
                  <a:highlight>
                    <a:srgbClr val="FFFFFF"/>
                  </a:highlight>
                </a:rPr>
                <a:t>rt.35 O servidor docente deverá elaborar, semestralmente, o seu Plano de Trabalho, conforme orientação da Chefia de Departamento de Áreas Acadêmicas, definindo a programação semestral de suas atividades acadêmicas. ALTERAÇÃO: </a:t>
              </a:r>
              <a:endParaRPr sz="1300">
                <a:solidFill>
                  <a:schemeClr val="dk2"/>
                </a:solidFill>
                <a:highlight>
                  <a:srgbClr val="FFFFFF"/>
                </a:highlight>
              </a:endParaRPr>
            </a:p>
            <a:p>
              <a:pPr indent="0" lvl="0" marL="0" rtl="0" algn="just">
                <a:lnSpc>
                  <a:spcPct val="115000"/>
                </a:lnSpc>
                <a:spcBef>
                  <a:spcPts val="0"/>
                </a:spcBef>
                <a:spcAft>
                  <a:spcPts val="0"/>
                </a:spcAft>
                <a:buSzPts val="1100"/>
                <a:buNone/>
              </a:pPr>
              <a:r>
                <a:t/>
              </a:r>
              <a:endParaRPr b="1" sz="1300">
                <a:solidFill>
                  <a:schemeClr val="dk2"/>
                </a:solidFill>
                <a:highlight>
                  <a:srgbClr val="FFFFFF"/>
                </a:highlight>
              </a:endParaRPr>
            </a:p>
            <a:p>
              <a:pPr indent="0" lvl="0" marL="0" rtl="0" algn="just">
                <a:lnSpc>
                  <a:spcPct val="115000"/>
                </a:lnSpc>
                <a:spcBef>
                  <a:spcPts val="0"/>
                </a:spcBef>
                <a:spcAft>
                  <a:spcPts val="0"/>
                </a:spcAft>
                <a:buSzPts val="1100"/>
                <a:buNone/>
              </a:pPr>
              <a:r>
                <a:rPr lang="pt-BR" sz="1300">
                  <a:solidFill>
                    <a:srgbClr val="0000FF"/>
                  </a:solidFill>
                  <a:highlight>
                    <a:srgbClr val="FFFFFF"/>
                  </a:highlight>
                </a:rPr>
                <a:t>Parágrafo único. O Plano Semestral de Trabalho do docente deverá trazer preenchida a Tabela de Distribuição da Jornada Docente (ANEXO), levando em consideração o disposto neste Regulamento. Os ajustes necessários para atividades previstas e que não foram efetivadas, bem como atividades não previstas e executadas ao longo do semestre, deverão constar no Relatório Anual de Trabalho Docente.</a:t>
              </a:r>
              <a:endParaRPr sz="1300">
                <a:solidFill>
                  <a:schemeClr val="dk2"/>
                </a:solidFill>
                <a:highlight>
                  <a:srgbClr val="FFFFFF"/>
                </a:highlight>
              </a:endParaRPr>
            </a:p>
          </p:txBody>
        </p:sp>
      </p:grpSp>
      <p:grpSp>
        <p:nvGrpSpPr>
          <p:cNvPr id="11842" name="Google Shape;11842;g14cd349e792_0_1048"/>
          <p:cNvGrpSpPr/>
          <p:nvPr/>
        </p:nvGrpSpPr>
        <p:grpSpPr>
          <a:xfrm>
            <a:off x="70903" y="5771634"/>
            <a:ext cx="11880468" cy="982800"/>
            <a:chOff x="45776" y="4098262"/>
            <a:chExt cx="11880468" cy="982800"/>
          </a:xfrm>
        </p:grpSpPr>
        <p:sp>
          <p:nvSpPr>
            <p:cNvPr id="11843" name="Google Shape;11843;g14cd349e792_0_1048"/>
            <p:cNvSpPr txBox="1"/>
            <p:nvPr/>
          </p:nvSpPr>
          <p:spPr>
            <a:xfrm>
              <a:off x="45776" y="41255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844" name="Google Shape;11844;g14cd349e792_0_1048"/>
            <p:cNvSpPr txBox="1"/>
            <p:nvPr/>
          </p:nvSpPr>
          <p:spPr>
            <a:xfrm>
              <a:off x="1555844" y="4098262"/>
              <a:ext cx="10370400" cy="982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300">
                  <a:solidFill>
                    <a:schemeClr val="dk2"/>
                  </a:solidFill>
                  <a:highlight>
                    <a:srgbClr val="FFFFFF"/>
                  </a:highlight>
                </a:rPr>
                <a:t>A regulamentação da jornada proposta está organizada em carga horária e o conteúdo já traz as orientações para preenchimento da Tabela de Distribuição da Jornada Docente. Sabendo-se que algumas atividades demandam um esforço de trabalho que pode ou não se concretizar, por exemplo, a publicação de um artigo, o Relatório Anual de Trabalho Docente irá refletir o trabalho efetivamente realizado ao longo do ano letivo.</a:t>
              </a:r>
              <a:endParaRPr sz="20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9" name="Shape 11849"/>
        <p:cNvGrpSpPr/>
        <p:nvPr/>
      </p:nvGrpSpPr>
      <p:grpSpPr>
        <a:xfrm>
          <a:off x="0" y="0"/>
          <a:ext cx="0" cy="0"/>
          <a:chOff x="0" y="0"/>
          <a:chExt cx="0" cy="0"/>
        </a:xfrm>
      </p:grpSpPr>
      <p:sp>
        <p:nvSpPr>
          <p:cNvPr id="11850" name="Google Shape;11850;g14cd349e792_0_106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851" name="Google Shape;11851;g14cd349e792_0_106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852" name="Google Shape;11852;g14cd349e792_0_106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853" name="Google Shape;11853;g14cd349e792_0_106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854" name="Google Shape;11854;g14cd349e792_0_1066"/>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855" name="Google Shape;11855;g14cd349e792_0_1066"/>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o seu Plano de Trabalho, conforme orientação da Chefia de Departamento de Áreas Acadêmicas, definindo a programação semestral de suas atividades acadêmicas.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Plano Semestral de Trabalho do Docente deverá explicitar as atividades de ensino, pesquisa e extensão e ainda as atividades de gestão e representação, quando for o caso, estabelecendo a pontuação de cada atividade e os horários em que serão desenvolvidas.</a:t>
            </a:r>
            <a:endParaRPr b="1" sz="1800">
              <a:solidFill>
                <a:schemeClr val="dk1"/>
              </a:solidFill>
              <a:latin typeface="Calibri"/>
              <a:ea typeface="Calibri"/>
              <a:cs typeface="Calibri"/>
              <a:sym typeface="Calibri"/>
            </a:endParaRPr>
          </a:p>
        </p:txBody>
      </p:sp>
      <p:sp>
        <p:nvSpPr>
          <p:cNvPr id="11856" name="Google Shape;11856;g14cd349e792_0_106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857" name="Google Shape;11857;g14cd349e792_0_106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11858" name="Google Shape;11858;g14cd349e792_0_1066"/>
          <p:cNvGrpSpPr/>
          <p:nvPr/>
        </p:nvGrpSpPr>
        <p:grpSpPr>
          <a:xfrm>
            <a:off x="89384" y="4411881"/>
            <a:ext cx="11861987" cy="822018"/>
            <a:chOff x="64257" y="3526391"/>
            <a:chExt cx="11861987" cy="822018"/>
          </a:xfrm>
        </p:grpSpPr>
        <p:sp>
          <p:nvSpPr>
            <p:cNvPr id="11859" name="Google Shape;11859;g14cd349e792_0_1066"/>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860" name="Google Shape;11860;g14cd349e792_0_1066"/>
            <p:cNvSpPr txBox="1"/>
            <p:nvPr/>
          </p:nvSpPr>
          <p:spPr>
            <a:xfrm>
              <a:off x="1555844" y="3545009"/>
              <a:ext cx="10370400" cy="80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a:t>
              </a:r>
              <a:r>
                <a:rPr lang="pt-BR">
                  <a:solidFill>
                    <a:schemeClr val="dk2"/>
                  </a:solidFill>
                  <a:highlight>
                    <a:srgbClr val="FFFFFF"/>
                  </a:highlight>
                </a:rPr>
                <a:t>rt. 54. O servidor docente deverá elaborar, semestralmente, o seu Plano de Trabalho, conforme orientação da Chefia de Departamento de Áreas Acadêmicas, definindo a programação semestral de suas atividades acadêmicas </a:t>
              </a:r>
              <a:r>
                <a:rPr lang="pt-BR">
                  <a:solidFill>
                    <a:srgbClr val="0000FF"/>
                  </a:solidFill>
                  <a:highlight>
                    <a:srgbClr val="FFFFFF"/>
                  </a:highlight>
                </a:rPr>
                <a:t>e explicitando a pontuação</a:t>
              </a:r>
              <a:r>
                <a:rPr lang="pt-BR" sz="1100">
                  <a:solidFill>
                    <a:schemeClr val="dk2"/>
                  </a:solidFill>
                  <a:highlight>
                    <a:srgbClr val="FFFFFF"/>
                  </a:highlight>
                </a:rPr>
                <a:t>.</a:t>
              </a:r>
              <a:endParaRPr sz="1800">
                <a:solidFill>
                  <a:schemeClr val="dk1"/>
                </a:solidFill>
                <a:latin typeface="Calibri"/>
                <a:ea typeface="Calibri"/>
                <a:cs typeface="Calibri"/>
                <a:sym typeface="Calibri"/>
              </a:endParaRPr>
            </a:p>
          </p:txBody>
        </p:sp>
      </p:grpSp>
      <p:grpSp>
        <p:nvGrpSpPr>
          <p:cNvPr id="11861" name="Google Shape;11861;g14cd349e792_0_1066"/>
          <p:cNvGrpSpPr/>
          <p:nvPr/>
        </p:nvGrpSpPr>
        <p:grpSpPr>
          <a:xfrm>
            <a:off x="70903" y="5646513"/>
            <a:ext cx="11880468" cy="637521"/>
            <a:chOff x="45776" y="3973141"/>
            <a:chExt cx="11880468" cy="637521"/>
          </a:xfrm>
        </p:grpSpPr>
        <p:sp>
          <p:nvSpPr>
            <p:cNvPr id="11862" name="Google Shape;11862;g14cd349e792_0_106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863" name="Google Shape;11863;g14cd349e792_0_1066"/>
            <p:cNvSpPr txBox="1"/>
            <p:nvPr/>
          </p:nvSpPr>
          <p:spPr>
            <a:xfrm>
              <a:off x="1555844" y="4022062"/>
              <a:ext cx="10370400" cy="588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500">
                  <a:solidFill>
                    <a:schemeClr val="dk2"/>
                  </a:solidFill>
                  <a:highlight>
                    <a:srgbClr val="FFFFFF"/>
                  </a:highlight>
                </a:rPr>
                <a:t>A informação "explicitando a pontuação" contemplaria ums informação necessária do parágrafo único Exclusão: Parágrafo único</a:t>
              </a:r>
              <a:endParaRPr sz="2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8" name="Shape 11868"/>
        <p:cNvGrpSpPr/>
        <p:nvPr/>
      </p:nvGrpSpPr>
      <p:grpSpPr>
        <a:xfrm>
          <a:off x="0" y="0"/>
          <a:ext cx="0" cy="0"/>
          <a:chOff x="0" y="0"/>
          <a:chExt cx="0" cy="0"/>
        </a:xfrm>
      </p:grpSpPr>
      <p:sp>
        <p:nvSpPr>
          <p:cNvPr id="11869" name="Google Shape;11869;g14cd349e792_0_108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870" name="Google Shape;11870;g14cd349e792_0_108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871" name="Google Shape;11871;g14cd349e792_0_108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872" name="Google Shape;11872;g14cd349e792_0_108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873" name="Google Shape;11873;g14cd349e792_0_1084"/>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874" name="Google Shape;11874;g14cd349e792_0_1084"/>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54</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o seu Plano de Trabalho, conforme orientação da Chefia de Departamento de Áreas Acadêmicas, definindo a programação semestral de suas atividades acadêmicas.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Parágrafo único. O Plano Semestral de Trabalho do Docente deverá explicitar as atividades de ensino, pesquisa e extensão e ainda as atividades de gestão e representação, quando for o caso, estabelecendo a pontuação de cada atividade e os horários em que serão desenvolvidas.</a:t>
            </a:r>
            <a:endParaRPr b="1" sz="1800">
              <a:solidFill>
                <a:schemeClr val="dk1"/>
              </a:solidFill>
              <a:latin typeface="Calibri"/>
              <a:ea typeface="Calibri"/>
              <a:cs typeface="Calibri"/>
              <a:sym typeface="Calibri"/>
            </a:endParaRPr>
          </a:p>
        </p:txBody>
      </p:sp>
      <p:sp>
        <p:nvSpPr>
          <p:cNvPr id="11875" name="Google Shape;11875;g14cd349e792_0_108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876" name="Google Shape;11876;g14cd349e792_0_108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1877" name="Google Shape;11877;g14cd349e792_0_1084"/>
          <p:cNvGrpSpPr/>
          <p:nvPr/>
        </p:nvGrpSpPr>
        <p:grpSpPr>
          <a:xfrm>
            <a:off x="89384" y="4411881"/>
            <a:ext cx="11861987" cy="974418"/>
            <a:chOff x="64257" y="3526391"/>
            <a:chExt cx="11861987" cy="974418"/>
          </a:xfrm>
        </p:grpSpPr>
        <p:sp>
          <p:nvSpPr>
            <p:cNvPr id="11878" name="Google Shape;11878;g14cd349e792_0_1084"/>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879" name="Google Shape;11879;g14cd349e792_0_1084"/>
            <p:cNvSpPr txBox="1"/>
            <p:nvPr/>
          </p:nvSpPr>
          <p:spPr>
            <a:xfrm>
              <a:off x="1555844" y="3545009"/>
              <a:ext cx="10370400" cy="95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700">
                  <a:solidFill>
                    <a:schemeClr val="dk2"/>
                  </a:solidFill>
                  <a:highlight>
                    <a:srgbClr val="FFFFFF"/>
                  </a:highlight>
                </a:rPr>
                <a:t>Parágrafo único. O Plano Semestral de Trabalho do Docente deverá explicitar as atividades e respectivas cargas horárias de ensino, pesquisa e extensão e ainda das atividades de gestão e representação, quando for o caso.</a:t>
              </a:r>
              <a:endParaRPr sz="2400">
                <a:solidFill>
                  <a:schemeClr val="dk1"/>
                </a:solidFill>
                <a:latin typeface="Calibri"/>
                <a:ea typeface="Calibri"/>
                <a:cs typeface="Calibri"/>
                <a:sym typeface="Calibri"/>
              </a:endParaRPr>
            </a:p>
          </p:txBody>
        </p:sp>
      </p:grpSp>
      <p:grpSp>
        <p:nvGrpSpPr>
          <p:cNvPr id="11880" name="Google Shape;11880;g14cd349e792_0_1084"/>
          <p:cNvGrpSpPr/>
          <p:nvPr/>
        </p:nvGrpSpPr>
        <p:grpSpPr>
          <a:xfrm>
            <a:off x="70903" y="5646513"/>
            <a:ext cx="11880468" cy="954021"/>
            <a:chOff x="45776" y="3973141"/>
            <a:chExt cx="11880468" cy="954021"/>
          </a:xfrm>
        </p:grpSpPr>
        <p:sp>
          <p:nvSpPr>
            <p:cNvPr id="11881" name="Google Shape;11881;g14cd349e792_0_108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882" name="Google Shape;11882;g14cd349e792_0_1084"/>
            <p:cNvSpPr txBox="1"/>
            <p:nvPr/>
          </p:nvSpPr>
          <p:spPr>
            <a:xfrm>
              <a:off x="1555844" y="4022062"/>
              <a:ext cx="10370400" cy="905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300">
                  <a:solidFill>
                    <a:schemeClr val="dk2"/>
                  </a:solidFill>
                  <a:highlight>
                    <a:srgbClr val="FFFFFF"/>
                  </a:highlight>
                </a:rPr>
                <a:t>I</a:t>
              </a:r>
              <a:r>
                <a:rPr lang="pt-BR" sz="1600">
                  <a:solidFill>
                    <a:schemeClr val="dk2"/>
                  </a:solidFill>
                  <a:highlight>
                    <a:srgbClr val="FFFFFF"/>
                  </a:highlight>
                </a:rPr>
                <a:t>mportância do detalhamento da carga horária respectiva a cada atividade do tripé ensino-pesquisa-extensão, conforme já é feito na planilha de pontuação que o servidor docente deve anexar junto com o Relatório de Atividades Semestrais.</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7" name="Shape 11887"/>
        <p:cNvGrpSpPr/>
        <p:nvPr/>
      </p:nvGrpSpPr>
      <p:grpSpPr>
        <a:xfrm>
          <a:off x="0" y="0"/>
          <a:ext cx="0" cy="0"/>
          <a:chOff x="0" y="0"/>
          <a:chExt cx="0" cy="0"/>
        </a:xfrm>
      </p:grpSpPr>
      <p:sp>
        <p:nvSpPr>
          <p:cNvPr id="11888" name="Google Shape;11888;p169"/>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889" name="Google Shape;11889;p16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890" name="Google Shape;11890;p16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891" name="Google Shape;11891;p16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892" name="Google Shape;11892;p169"/>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893" name="Google Shape;11893;p169"/>
          <p:cNvSpPr txBox="1"/>
          <p:nvPr/>
        </p:nvSpPr>
        <p:spPr>
          <a:xfrm>
            <a:off x="1551011" y="1944572"/>
            <a:ext cx="10400495" cy="954107"/>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Relatório Final das Atividades previstas no Plano Semestral de Trabalho. </a:t>
            </a:r>
            <a:endParaRPr/>
          </a:p>
          <a:p>
            <a:pPr indent="452603" lvl="0" marL="97854"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1894" name="Google Shape;11894;p16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895" name="Google Shape;11895;p16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1896" name="Google Shape;11896;p169"/>
          <p:cNvGrpSpPr/>
          <p:nvPr/>
        </p:nvGrpSpPr>
        <p:grpSpPr>
          <a:xfrm>
            <a:off x="89384" y="3823274"/>
            <a:ext cx="11880462" cy="598945"/>
            <a:chOff x="64257" y="2937784"/>
            <a:chExt cx="11880462" cy="598945"/>
          </a:xfrm>
        </p:grpSpPr>
        <p:sp>
          <p:nvSpPr>
            <p:cNvPr id="11897" name="Google Shape;11897;p169"/>
            <p:cNvSpPr txBox="1"/>
            <p:nvPr/>
          </p:nvSpPr>
          <p:spPr>
            <a:xfrm>
              <a:off x="64257" y="3069629"/>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898" name="Google Shape;11898;p169"/>
            <p:cNvSpPr txBox="1"/>
            <p:nvPr/>
          </p:nvSpPr>
          <p:spPr>
            <a:xfrm>
              <a:off x="1574319" y="2937784"/>
              <a:ext cx="10370400" cy="588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500">
                  <a:solidFill>
                    <a:srgbClr val="0000FF"/>
                  </a:solidFill>
                  <a:highlight>
                    <a:srgbClr val="FFFFFF"/>
                  </a:highlight>
                </a:rPr>
                <a:t>Art. 55º. </a:t>
              </a:r>
              <a:r>
                <a:rPr lang="pt-BR" sz="1500">
                  <a:solidFill>
                    <a:schemeClr val="dk2"/>
                  </a:solidFill>
                  <a:highlight>
                    <a:srgbClr val="FFFFFF"/>
                  </a:highlight>
                </a:rPr>
                <a:t>O servidor docente deverá elaborar, semestralmente, Relatório Final das Atividades previstas no Plano Semestral de Trabalho</a:t>
              </a:r>
              <a:r>
                <a:rPr lang="pt-BR" sz="1500">
                  <a:solidFill>
                    <a:srgbClr val="0000FF"/>
                  </a:solidFill>
                  <a:highlight>
                    <a:srgbClr val="FFFFFF"/>
                  </a:highlight>
                </a:rPr>
                <a:t>, apresentando a planilha de pontuação das atividades realizadas.</a:t>
              </a:r>
              <a:endParaRPr sz="2200">
                <a:solidFill>
                  <a:schemeClr val="dk1"/>
                </a:solidFill>
                <a:latin typeface="Calibri"/>
                <a:ea typeface="Calibri"/>
                <a:cs typeface="Calibri"/>
                <a:sym typeface="Calibri"/>
              </a:endParaRPr>
            </a:p>
          </p:txBody>
        </p:sp>
      </p:grpSp>
      <p:grpSp>
        <p:nvGrpSpPr>
          <p:cNvPr id="11899" name="Google Shape;11899;p169"/>
          <p:cNvGrpSpPr/>
          <p:nvPr/>
        </p:nvGrpSpPr>
        <p:grpSpPr>
          <a:xfrm>
            <a:off x="55915" y="4994276"/>
            <a:ext cx="11819156" cy="627358"/>
            <a:chOff x="92164" y="3511404"/>
            <a:chExt cx="11819156" cy="627358"/>
          </a:xfrm>
        </p:grpSpPr>
        <p:sp>
          <p:nvSpPr>
            <p:cNvPr id="11900" name="Google Shape;11900;p169"/>
            <p:cNvSpPr txBox="1"/>
            <p:nvPr/>
          </p:nvSpPr>
          <p:spPr>
            <a:xfrm>
              <a:off x="92163" y="3511404"/>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901" name="Google Shape;11901;p169"/>
            <p:cNvSpPr txBox="1"/>
            <p:nvPr/>
          </p:nvSpPr>
          <p:spPr>
            <a:xfrm>
              <a:off x="1540919" y="3516862"/>
              <a:ext cx="10370400" cy="621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Clr>
                  <a:schemeClr val="dk2"/>
                </a:buClr>
                <a:buSzPts val="1100"/>
                <a:buFont typeface="Arial"/>
                <a:buNone/>
              </a:pPr>
              <a:r>
                <a:rPr lang="pt-BR" sz="1500">
                  <a:solidFill>
                    <a:schemeClr val="dk2"/>
                  </a:solidFill>
                  <a:highlight>
                    <a:srgbClr val="FFFFFF"/>
                  </a:highlight>
                </a:rPr>
                <a:t>I</a:t>
              </a:r>
              <a:r>
                <a:rPr lang="pt-BR" sz="1600">
                  <a:solidFill>
                    <a:schemeClr val="dk2"/>
                  </a:solidFill>
                  <a:highlight>
                    <a:srgbClr val="FFFFFF"/>
                  </a:highlight>
                </a:rPr>
                <a:t>mportância de anexar a planilha de pontuação das atividades realizadas junto com o Relatório Final de Atividades Semestrais, conforme já é realizado pelos servidores docentes.</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6" name="Shape 11906"/>
        <p:cNvGrpSpPr/>
        <p:nvPr/>
      </p:nvGrpSpPr>
      <p:grpSpPr>
        <a:xfrm>
          <a:off x="0" y="0"/>
          <a:ext cx="0" cy="0"/>
          <a:chOff x="0" y="0"/>
          <a:chExt cx="0" cy="0"/>
        </a:xfrm>
      </p:grpSpPr>
      <p:sp>
        <p:nvSpPr>
          <p:cNvPr id="11907" name="Google Shape;11907;g14cd349e792_0_1102"/>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908" name="Google Shape;11908;g14cd349e792_0_110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909" name="Google Shape;11909;g14cd349e792_0_110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910" name="Google Shape;11910;g14cd349e792_0_110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911" name="Google Shape;11911;g14cd349e792_0_1102"/>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912" name="Google Shape;11912;g14cd349e792_0_1102"/>
          <p:cNvSpPr txBox="1"/>
          <p:nvPr/>
        </p:nvSpPr>
        <p:spPr>
          <a:xfrm>
            <a:off x="1551011" y="1944572"/>
            <a:ext cx="10400400" cy="954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Relatório Final das Atividades previstas no Plano Semestral de Trabalho. </a:t>
            </a:r>
            <a:endParaRPr/>
          </a:p>
          <a:p>
            <a:pPr indent="452603" lvl="0" marL="97853"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1913" name="Google Shape;11913;g14cd349e792_0_1102"/>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914" name="Google Shape;11914;g14cd349e792_0_110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1915" name="Google Shape;11915;g14cd349e792_0_1102"/>
          <p:cNvGrpSpPr/>
          <p:nvPr/>
        </p:nvGrpSpPr>
        <p:grpSpPr>
          <a:xfrm>
            <a:off x="152884" y="3149362"/>
            <a:ext cx="11817087" cy="1119900"/>
            <a:chOff x="127757" y="2263872"/>
            <a:chExt cx="11817087" cy="1119900"/>
          </a:xfrm>
        </p:grpSpPr>
        <p:sp>
          <p:nvSpPr>
            <p:cNvPr id="11916" name="Google Shape;11916;g14cd349e792_0_1102"/>
            <p:cNvSpPr txBox="1"/>
            <p:nvPr/>
          </p:nvSpPr>
          <p:spPr>
            <a:xfrm>
              <a:off x="127757" y="26130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917" name="Google Shape;11917;g14cd349e792_0_1102"/>
            <p:cNvSpPr txBox="1"/>
            <p:nvPr/>
          </p:nvSpPr>
          <p:spPr>
            <a:xfrm>
              <a:off x="1574444" y="2263872"/>
              <a:ext cx="10370400" cy="1119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100">
                  <a:solidFill>
                    <a:schemeClr val="dk2"/>
                  </a:solidFill>
                  <a:highlight>
                    <a:srgbClr val="FFFFFF"/>
                  </a:highlight>
                </a:rPr>
                <a:t>Art.___ – </a:t>
              </a:r>
              <a:r>
                <a:rPr lang="pt-BR" sz="1500">
                  <a:solidFill>
                    <a:srgbClr val="0000FF"/>
                  </a:solidFill>
                  <a:highlight>
                    <a:srgbClr val="FFFFFF"/>
                  </a:highlight>
                </a:rPr>
                <a:t>O Relatório de trabalho docente será o documento oficial para o acompanhamento e avaliação das atividades do servidor docente, por parte do Departamento de Áreas Acadêmicas, devendo ser remetido à Direção-Geral do Câmpus para supervisão e à Diretoria de Desenvolvimento de Recursos Humanos, da Pró-Reitoria de Desenvolvimento Institucional e Recursos Humanos, para efeito de arquivo na pasta funcional do servidor docente.</a:t>
              </a:r>
              <a:endParaRPr sz="2200">
                <a:solidFill>
                  <a:schemeClr val="dk1"/>
                </a:solidFill>
                <a:latin typeface="Calibri"/>
                <a:ea typeface="Calibri"/>
                <a:cs typeface="Calibri"/>
                <a:sym typeface="Calibri"/>
              </a:endParaRPr>
            </a:p>
          </p:txBody>
        </p:sp>
      </p:grpSp>
      <p:grpSp>
        <p:nvGrpSpPr>
          <p:cNvPr id="11918" name="Google Shape;11918;g14cd349e792_0_1102"/>
          <p:cNvGrpSpPr/>
          <p:nvPr/>
        </p:nvGrpSpPr>
        <p:grpSpPr>
          <a:xfrm>
            <a:off x="70903" y="4948013"/>
            <a:ext cx="11880468" cy="467100"/>
            <a:chOff x="45776" y="3973141"/>
            <a:chExt cx="11880468" cy="467100"/>
          </a:xfrm>
        </p:grpSpPr>
        <p:sp>
          <p:nvSpPr>
            <p:cNvPr id="11919" name="Google Shape;11919;g14cd349e792_0_110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920" name="Google Shape;11920;g14cd349e792_0_1102"/>
            <p:cNvSpPr txBox="1"/>
            <p:nvPr/>
          </p:nvSpPr>
          <p:spPr>
            <a:xfrm>
              <a:off x="1555844" y="4022062"/>
              <a:ext cx="10370400" cy="338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chemeClr val="dk2"/>
                  </a:solidFill>
                  <a:highlight>
                    <a:srgbClr val="FFFFFF"/>
                  </a:highlight>
                </a:rPr>
                <a:t>Alterações aprovadas pelo colegiado do Câmpus Anápolis.</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5" name="Shape 11925"/>
        <p:cNvGrpSpPr/>
        <p:nvPr/>
      </p:nvGrpSpPr>
      <p:grpSpPr>
        <a:xfrm>
          <a:off x="0" y="0"/>
          <a:ext cx="0" cy="0"/>
          <a:chOff x="0" y="0"/>
          <a:chExt cx="0" cy="0"/>
        </a:xfrm>
      </p:grpSpPr>
      <p:sp>
        <p:nvSpPr>
          <p:cNvPr id="11926" name="Google Shape;11926;g14cd349e792_0_1120"/>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927" name="Google Shape;11927;g14cd349e792_0_112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928" name="Google Shape;11928;g14cd349e792_0_112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929" name="Google Shape;11929;g14cd349e792_0_112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930" name="Google Shape;11930;g14cd349e792_0_1120"/>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931" name="Google Shape;11931;g14cd349e792_0_1120"/>
          <p:cNvSpPr txBox="1"/>
          <p:nvPr/>
        </p:nvSpPr>
        <p:spPr>
          <a:xfrm>
            <a:off x="1551011" y="1944572"/>
            <a:ext cx="10400400" cy="954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Relatório Final das Atividades previstas no Plano Semestral de Trabalho. </a:t>
            </a:r>
            <a:endParaRPr/>
          </a:p>
          <a:p>
            <a:pPr indent="452603" lvl="0" marL="97853"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1932" name="Google Shape;11932;g14cd349e792_0_112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933" name="Google Shape;11933;g14cd349e792_0_112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a:t>
            </a:r>
            <a:endParaRPr sz="2200">
              <a:solidFill>
                <a:schemeClr val="dk1"/>
              </a:solidFill>
              <a:latin typeface="Calibri"/>
              <a:ea typeface="Calibri"/>
              <a:cs typeface="Calibri"/>
              <a:sym typeface="Calibri"/>
            </a:endParaRPr>
          </a:p>
        </p:txBody>
      </p:sp>
      <p:grpSp>
        <p:nvGrpSpPr>
          <p:cNvPr id="11934" name="Google Shape;11934;g14cd349e792_0_1120"/>
          <p:cNvGrpSpPr/>
          <p:nvPr/>
        </p:nvGrpSpPr>
        <p:grpSpPr>
          <a:xfrm>
            <a:off x="89384" y="4411881"/>
            <a:ext cx="11861987" cy="673518"/>
            <a:chOff x="64257" y="3526391"/>
            <a:chExt cx="11861987" cy="673518"/>
          </a:xfrm>
        </p:grpSpPr>
        <p:sp>
          <p:nvSpPr>
            <p:cNvPr id="11935" name="Google Shape;11935;g14cd349e792_0_1120"/>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936" name="Google Shape;11936;g14cd349e792_0_1120"/>
            <p:cNvSpPr txBox="1"/>
            <p:nvPr/>
          </p:nvSpPr>
          <p:spPr>
            <a:xfrm>
              <a:off x="1555844" y="3545009"/>
              <a:ext cx="10370400" cy="65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700">
                  <a:solidFill>
                    <a:schemeClr val="dk1"/>
                  </a:solidFill>
                  <a:highlight>
                    <a:srgbClr val="FFFFFF"/>
                  </a:highlight>
                </a:rPr>
                <a:t>O servidor docente elaborará, semestralmente,</a:t>
              </a:r>
              <a:r>
                <a:rPr lang="pt-BR" sz="1700">
                  <a:solidFill>
                    <a:srgbClr val="0000FF"/>
                  </a:solidFill>
                  <a:highlight>
                    <a:srgbClr val="FFFFFF"/>
                  </a:highlight>
                </a:rPr>
                <a:t> via SUAP, o Relatório Final das Atividades previstas no Plano Semestral de Trabalho.</a:t>
              </a:r>
              <a:endParaRPr sz="2400">
                <a:solidFill>
                  <a:schemeClr val="dk1"/>
                </a:solidFill>
                <a:latin typeface="Calibri"/>
                <a:ea typeface="Calibri"/>
                <a:cs typeface="Calibri"/>
                <a:sym typeface="Calibri"/>
              </a:endParaRPr>
            </a:p>
          </p:txBody>
        </p:sp>
      </p:grpSp>
      <p:grpSp>
        <p:nvGrpSpPr>
          <p:cNvPr id="11937" name="Google Shape;11937;g14cd349e792_0_1120"/>
          <p:cNvGrpSpPr/>
          <p:nvPr/>
        </p:nvGrpSpPr>
        <p:grpSpPr>
          <a:xfrm>
            <a:off x="70903" y="5646513"/>
            <a:ext cx="11880468" cy="467100"/>
            <a:chOff x="45776" y="3973141"/>
            <a:chExt cx="11880468" cy="467100"/>
          </a:xfrm>
        </p:grpSpPr>
        <p:sp>
          <p:nvSpPr>
            <p:cNvPr id="11938" name="Google Shape;11938;g14cd349e792_0_112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939" name="Google Shape;11939;g14cd349e792_0_112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4" name="Shape 11944"/>
        <p:cNvGrpSpPr/>
        <p:nvPr/>
      </p:nvGrpSpPr>
      <p:grpSpPr>
        <a:xfrm>
          <a:off x="0" y="0"/>
          <a:ext cx="0" cy="0"/>
          <a:chOff x="0" y="0"/>
          <a:chExt cx="0" cy="0"/>
        </a:xfrm>
      </p:grpSpPr>
      <p:sp>
        <p:nvSpPr>
          <p:cNvPr id="11945" name="Google Shape;11945;g14cd349e792_0_1138"/>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946" name="Google Shape;11946;g14cd349e792_0_113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947" name="Google Shape;11947;g14cd349e792_0_113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948" name="Google Shape;11948;g14cd349e792_0_113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949" name="Google Shape;11949;g14cd349e792_0_1138"/>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950" name="Google Shape;11950;g14cd349e792_0_1138"/>
          <p:cNvSpPr txBox="1"/>
          <p:nvPr/>
        </p:nvSpPr>
        <p:spPr>
          <a:xfrm>
            <a:off x="1551011" y="1944572"/>
            <a:ext cx="10400400" cy="954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Relatório Final das Atividades previstas no Plano Semestral de Trabalho. </a:t>
            </a:r>
            <a:endParaRPr/>
          </a:p>
          <a:p>
            <a:pPr indent="452603" lvl="0" marL="97853"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1951" name="Google Shape;11951;g14cd349e792_0_113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952" name="Google Shape;11952;g14cd349e792_0_113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 DAA II</a:t>
            </a:r>
            <a:endParaRPr sz="2200">
              <a:solidFill>
                <a:schemeClr val="dk1"/>
              </a:solidFill>
              <a:latin typeface="Calibri"/>
              <a:ea typeface="Calibri"/>
              <a:cs typeface="Calibri"/>
              <a:sym typeface="Calibri"/>
            </a:endParaRPr>
          </a:p>
        </p:txBody>
      </p:sp>
      <p:grpSp>
        <p:nvGrpSpPr>
          <p:cNvPr id="11953" name="Google Shape;11953;g14cd349e792_0_1138"/>
          <p:cNvGrpSpPr/>
          <p:nvPr/>
        </p:nvGrpSpPr>
        <p:grpSpPr>
          <a:xfrm>
            <a:off x="55909" y="3530787"/>
            <a:ext cx="11878737" cy="654900"/>
            <a:chOff x="32532" y="2677784"/>
            <a:chExt cx="11878737" cy="654900"/>
          </a:xfrm>
        </p:grpSpPr>
        <p:sp>
          <p:nvSpPr>
            <p:cNvPr id="11954" name="Google Shape;11954;g14cd349e792_0_1138"/>
            <p:cNvSpPr txBox="1"/>
            <p:nvPr/>
          </p:nvSpPr>
          <p:spPr>
            <a:xfrm>
              <a:off x="32532" y="28655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955" name="Google Shape;11955;g14cd349e792_0_1138"/>
            <p:cNvSpPr txBox="1"/>
            <p:nvPr/>
          </p:nvSpPr>
          <p:spPr>
            <a:xfrm>
              <a:off x="1540869" y="2677784"/>
              <a:ext cx="10370400" cy="65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700">
                  <a:solidFill>
                    <a:schemeClr val="dk2"/>
                  </a:solidFill>
                  <a:highlight>
                    <a:srgbClr val="FFFFFF"/>
                  </a:highlight>
                </a:rPr>
                <a:t>Art. 55. O servidor docente deverá elaborar, semestral, Relatório Final das Atividades previstas no Plano Semestral de Trabalho. </a:t>
              </a:r>
              <a:r>
                <a:rPr lang="pt-BR" sz="1700">
                  <a:solidFill>
                    <a:srgbClr val="0000FF"/>
                  </a:solidFill>
                  <a:highlight>
                    <a:srgbClr val="FFFFFF"/>
                  </a:highlight>
                </a:rPr>
                <a:t>Em plataforma online disponibilizada pela instituição.</a:t>
              </a:r>
              <a:endParaRPr sz="2400">
                <a:solidFill>
                  <a:schemeClr val="dk1"/>
                </a:solidFill>
                <a:latin typeface="Calibri"/>
                <a:ea typeface="Calibri"/>
                <a:cs typeface="Calibri"/>
                <a:sym typeface="Calibri"/>
              </a:endParaRPr>
            </a:p>
          </p:txBody>
        </p:sp>
      </p:grpSp>
      <p:grpSp>
        <p:nvGrpSpPr>
          <p:cNvPr id="11956" name="Google Shape;11956;g14cd349e792_0_1138"/>
          <p:cNvGrpSpPr/>
          <p:nvPr/>
        </p:nvGrpSpPr>
        <p:grpSpPr>
          <a:xfrm>
            <a:off x="70903" y="4817563"/>
            <a:ext cx="11956668" cy="467100"/>
            <a:chOff x="45776" y="3144191"/>
            <a:chExt cx="11956668" cy="467100"/>
          </a:xfrm>
        </p:grpSpPr>
        <p:sp>
          <p:nvSpPr>
            <p:cNvPr id="11957" name="Google Shape;11957;g14cd349e792_0_1138"/>
            <p:cNvSpPr txBox="1"/>
            <p:nvPr/>
          </p:nvSpPr>
          <p:spPr>
            <a:xfrm>
              <a:off x="45776" y="31441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958" name="Google Shape;11958;g14cd349e792_0_1138"/>
            <p:cNvSpPr txBox="1"/>
            <p:nvPr/>
          </p:nvSpPr>
          <p:spPr>
            <a:xfrm>
              <a:off x="1632044" y="3144212"/>
              <a:ext cx="10370400" cy="338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chemeClr val="dk2"/>
                  </a:solidFill>
                  <a:highlight>
                    <a:srgbClr val="FFFFFF"/>
                  </a:highlight>
                </a:rPr>
                <a:t>É necessário que a </a:t>
              </a:r>
              <a:r>
                <a:rPr lang="pt-BR" sz="1600">
                  <a:solidFill>
                    <a:schemeClr val="dk2"/>
                  </a:solidFill>
                  <a:highlight>
                    <a:srgbClr val="FFFFFF"/>
                  </a:highlight>
                </a:rPr>
                <a:t>instituição</a:t>
              </a:r>
              <a:r>
                <a:rPr lang="pt-BR" sz="1600">
                  <a:solidFill>
                    <a:schemeClr val="dk2"/>
                  </a:solidFill>
                  <a:highlight>
                    <a:srgbClr val="FFFFFF"/>
                  </a:highlight>
                </a:rPr>
                <a:t> forneça a plataforma adequada.</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3" name="Shape 11963"/>
        <p:cNvGrpSpPr/>
        <p:nvPr/>
      </p:nvGrpSpPr>
      <p:grpSpPr>
        <a:xfrm>
          <a:off x="0" y="0"/>
          <a:ext cx="0" cy="0"/>
          <a:chOff x="0" y="0"/>
          <a:chExt cx="0" cy="0"/>
        </a:xfrm>
      </p:grpSpPr>
      <p:sp>
        <p:nvSpPr>
          <p:cNvPr id="11964" name="Google Shape;11964;g14cd349e792_0_1156"/>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965" name="Google Shape;11965;g14cd349e792_0_115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966" name="Google Shape;11966;g14cd349e792_0_115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967" name="Google Shape;11967;g14cd349e792_0_115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968" name="Google Shape;11968;g14cd349e792_0_1156"/>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969" name="Google Shape;11969;g14cd349e792_0_1156"/>
          <p:cNvSpPr txBox="1"/>
          <p:nvPr/>
        </p:nvSpPr>
        <p:spPr>
          <a:xfrm>
            <a:off x="1551011" y="1944572"/>
            <a:ext cx="10400400" cy="954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Relatório Final das Atividades previstas no Plano Semestral de Trabalho. </a:t>
            </a:r>
            <a:endParaRPr/>
          </a:p>
          <a:p>
            <a:pPr indent="452603" lvl="0" marL="97853"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1970" name="Google Shape;11970;g14cd349e792_0_115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971" name="Google Shape;11971;g14cd349e792_0_115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1972" name="Google Shape;11972;g14cd349e792_0_1156"/>
          <p:cNvGrpSpPr/>
          <p:nvPr/>
        </p:nvGrpSpPr>
        <p:grpSpPr>
          <a:xfrm>
            <a:off x="80146" y="3952444"/>
            <a:ext cx="11861987" cy="640518"/>
            <a:chOff x="64257" y="3526391"/>
            <a:chExt cx="11861987" cy="640518"/>
          </a:xfrm>
        </p:grpSpPr>
        <p:sp>
          <p:nvSpPr>
            <p:cNvPr id="11973" name="Google Shape;11973;g14cd349e792_0_1156"/>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974" name="Google Shape;11974;g14cd349e792_0_1156"/>
            <p:cNvSpPr txBox="1"/>
            <p:nvPr/>
          </p:nvSpPr>
          <p:spPr>
            <a:xfrm>
              <a:off x="1555844" y="3545009"/>
              <a:ext cx="10370400" cy="62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chemeClr val="dk2"/>
                  </a:solidFill>
                  <a:highlight>
                    <a:srgbClr val="FFFFFF"/>
                  </a:highlight>
                </a:rPr>
                <a:t>Art ____ O servidor docente deverá elaborar, anualmente o Relatório Final das Atividades previstas no Plano Semestral de Trabalho, </a:t>
              </a:r>
              <a:r>
                <a:rPr lang="pt-BR" sz="1600">
                  <a:solidFill>
                    <a:srgbClr val="0000FF"/>
                  </a:solidFill>
                  <a:highlight>
                    <a:srgbClr val="FFFFFF"/>
                  </a:highlight>
                </a:rPr>
                <a:t>acompanhados dos devidos comprovantes, quando couber.</a:t>
              </a:r>
              <a:endParaRPr sz="2300">
                <a:solidFill>
                  <a:schemeClr val="dk1"/>
                </a:solidFill>
                <a:latin typeface="Calibri"/>
                <a:ea typeface="Calibri"/>
                <a:cs typeface="Calibri"/>
                <a:sym typeface="Calibri"/>
              </a:endParaRPr>
            </a:p>
          </p:txBody>
        </p:sp>
      </p:grpSp>
      <p:grpSp>
        <p:nvGrpSpPr>
          <p:cNvPr id="11975" name="Google Shape;11975;g14cd349e792_0_1156"/>
          <p:cNvGrpSpPr/>
          <p:nvPr/>
        </p:nvGrpSpPr>
        <p:grpSpPr>
          <a:xfrm>
            <a:off x="70903" y="5075013"/>
            <a:ext cx="11880468" cy="637521"/>
            <a:chOff x="45776" y="3973141"/>
            <a:chExt cx="11880468" cy="637521"/>
          </a:xfrm>
        </p:grpSpPr>
        <p:sp>
          <p:nvSpPr>
            <p:cNvPr id="11976" name="Google Shape;11976;g14cd349e792_0_115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977" name="Google Shape;11977;g14cd349e792_0_1156"/>
            <p:cNvSpPr txBox="1"/>
            <p:nvPr/>
          </p:nvSpPr>
          <p:spPr>
            <a:xfrm>
              <a:off x="1555844" y="4022062"/>
              <a:ext cx="10370400" cy="588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500">
                  <a:solidFill>
                    <a:schemeClr val="dk2"/>
                  </a:solidFill>
                  <a:highlight>
                    <a:srgbClr val="FFFFFF"/>
                  </a:highlight>
                </a:rPr>
                <a:t>Atividades de projetos de ensino, pesquisa e extensão extrapolam o calendário bimestral ou semestral do ano letivo e podem ocorrem em diferentes momentos no decorrer deste ano.</a:t>
              </a:r>
              <a:endParaRPr sz="2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2" name="Shape 11982"/>
        <p:cNvGrpSpPr/>
        <p:nvPr/>
      </p:nvGrpSpPr>
      <p:grpSpPr>
        <a:xfrm>
          <a:off x="0" y="0"/>
          <a:ext cx="0" cy="0"/>
          <a:chOff x="0" y="0"/>
          <a:chExt cx="0" cy="0"/>
        </a:xfrm>
      </p:grpSpPr>
      <p:sp>
        <p:nvSpPr>
          <p:cNvPr id="11983" name="Google Shape;11983;g14cd349e792_0_1174"/>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1984" name="Google Shape;11984;g14cd349e792_0_117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1985" name="Google Shape;11985;g14cd349e792_0_117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1986" name="Google Shape;11986;g14cd349e792_0_11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1987" name="Google Shape;11987;g14cd349e792_0_1174"/>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1988" name="Google Shape;11988;g14cd349e792_0_1174"/>
          <p:cNvSpPr txBox="1"/>
          <p:nvPr/>
        </p:nvSpPr>
        <p:spPr>
          <a:xfrm>
            <a:off x="1551011" y="1944572"/>
            <a:ext cx="10400400" cy="9543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Relatório Final das Atividades previstas no Plano Semestral de Trabalho. </a:t>
            </a:r>
            <a:endParaRPr/>
          </a:p>
          <a:p>
            <a:pPr indent="452603" lvl="0" marL="97853"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1989" name="Google Shape;11989;g14cd349e792_0_117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1990" name="Google Shape;11990;g14cd349e792_0_117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1991" name="Google Shape;11991;g14cd349e792_0_1174"/>
          <p:cNvGrpSpPr/>
          <p:nvPr/>
        </p:nvGrpSpPr>
        <p:grpSpPr>
          <a:xfrm>
            <a:off x="55909" y="3563274"/>
            <a:ext cx="11880487" cy="1385400"/>
            <a:chOff x="30782" y="2677784"/>
            <a:chExt cx="11880487" cy="1385400"/>
          </a:xfrm>
        </p:grpSpPr>
        <p:sp>
          <p:nvSpPr>
            <p:cNvPr id="11992" name="Google Shape;11992;g14cd349e792_0_1174"/>
            <p:cNvSpPr txBox="1"/>
            <p:nvPr/>
          </p:nvSpPr>
          <p:spPr>
            <a:xfrm>
              <a:off x="30782" y="28616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1993" name="Google Shape;11993;g14cd349e792_0_1174"/>
            <p:cNvSpPr txBox="1"/>
            <p:nvPr/>
          </p:nvSpPr>
          <p:spPr>
            <a:xfrm>
              <a:off x="1540869" y="2677784"/>
              <a:ext cx="10370400" cy="1385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500">
                  <a:solidFill>
                    <a:schemeClr val="dk2"/>
                  </a:solidFill>
                  <a:highlight>
                    <a:srgbClr val="FFFFFF"/>
                  </a:highlight>
                </a:rPr>
                <a:t>Art. 55. O servidor docente deverá elaborar, semestralmente, Relatório Final das Atividades previstas no Plano Semestral de Trabalho </a:t>
              </a:r>
              <a:r>
                <a:rPr lang="pt-BR" sz="1500">
                  <a:solidFill>
                    <a:srgbClr val="0000FF"/>
                  </a:solidFill>
                  <a:highlight>
                    <a:srgbClr val="FFFFFF"/>
                  </a:highlight>
                </a:rPr>
                <a:t>ou outras atividades que, porventura, o docente teve a oportunidade de desempenhar sem previsão durante o semestre. Parágrafo único. Atividades iniciadas e encerradas durante o semestre deverão ser convalidadas pelo Departamento de Áreas Acadêmicas, via Conselho Departamental, no sentido de se fazer jus à atividade descrita.</a:t>
              </a:r>
              <a:endParaRPr sz="2200">
                <a:solidFill>
                  <a:schemeClr val="dk1"/>
                </a:solidFill>
                <a:latin typeface="Calibri"/>
                <a:ea typeface="Calibri"/>
                <a:cs typeface="Calibri"/>
                <a:sym typeface="Calibri"/>
              </a:endParaRPr>
            </a:p>
          </p:txBody>
        </p:sp>
      </p:grpSp>
      <p:grpSp>
        <p:nvGrpSpPr>
          <p:cNvPr id="11994" name="Google Shape;11994;g14cd349e792_0_1174"/>
          <p:cNvGrpSpPr/>
          <p:nvPr/>
        </p:nvGrpSpPr>
        <p:grpSpPr>
          <a:xfrm>
            <a:off x="154240" y="5125813"/>
            <a:ext cx="11880468" cy="670821"/>
            <a:chOff x="45776" y="3973141"/>
            <a:chExt cx="11880468" cy="670821"/>
          </a:xfrm>
        </p:grpSpPr>
        <p:sp>
          <p:nvSpPr>
            <p:cNvPr id="11995" name="Google Shape;11995;g14cd349e792_0_117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1996" name="Google Shape;11996;g14cd349e792_0_1174"/>
            <p:cNvSpPr txBox="1"/>
            <p:nvPr/>
          </p:nvSpPr>
          <p:spPr>
            <a:xfrm>
              <a:off x="1555844" y="4022062"/>
              <a:ext cx="10370400" cy="62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lnSpc>
                  <a:spcPct val="115000"/>
                </a:lnSpc>
                <a:spcBef>
                  <a:spcPts val="0"/>
                </a:spcBef>
                <a:spcAft>
                  <a:spcPts val="0"/>
                </a:spcAft>
                <a:buSzPts val="1100"/>
                <a:buNone/>
              </a:pPr>
              <a:r>
                <a:rPr lang="pt-BR" sz="1600">
                  <a:solidFill>
                    <a:schemeClr val="dk2"/>
                  </a:solidFill>
                  <a:highlight>
                    <a:srgbClr val="FFFFFF"/>
                  </a:highlight>
                </a:rPr>
                <a:t>Isso é para que a jornada de trabalho possa ter mais flexibilidade pois os docentes podem realizar atividades durante o semestre que não foram previstas no plano semestral.</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1" name="Shape 12001"/>
        <p:cNvGrpSpPr/>
        <p:nvPr/>
      </p:nvGrpSpPr>
      <p:grpSpPr>
        <a:xfrm>
          <a:off x="0" y="0"/>
          <a:ext cx="0" cy="0"/>
          <a:chOff x="0" y="0"/>
          <a:chExt cx="0" cy="0"/>
        </a:xfrm>
      </p:grpSpPr>
      <p:sp>
        <p:nvSpPr>
          <p:cNvPr id="12002" name="Google Shape;12002;p170"/>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003" name="Google Shape;12003;p17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004" name="Google Shape;12004;p17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005" name="Google Shape;12005;p17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006" name="Google Shape;12006;p170"/>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007" name="Google Shape;12007;p170"/>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55</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servidor docente deverá elaborar, semestralmente, Relatório Final das Atividades previstas no Plano Semestral de Trabalho. </a:t>
            </a:r>
            <a:endParaRPr/>
          </a:p>
          <a:p>
            <a:pPr indent="452603" lvl="0" marL="97854" marR="0" rtl="0" algn="just">
              <a:spcBef>
                <a:spcPts val="0"/>
              </a:spcBef>
              <a:spcAft>
                <a:spcPts val="0"/>
              </a:spcAft>
              <a:buNone/>
            </a:pPr>
            <a:r>
              <a:t/>
            </a:r>
            <a:endParaRPr b="1" sz="1900">
              <a:solidFill>
                <a:schemeClr val="dk1"/>
              </a:solidFill>
              <a:latin typeface="Calibri"/>
              <a:ea typeface="Calibri"/>
              <a:cs typeface="Calibri"/>
              <a:sym typeface="Calibri"/>
            </a:endParaRPr>
          </a:p>
        </p:txBody>
      </p:sp>
      <p:sp>
        <p:nvSpPr>
          <p:cNvPr id="12008" name="Google Shape;12008;p17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2009" name="Google Shape;12009;p17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2010" name="Google Shape;12010;p170"/>
          <p:cNvGrpSpPr/>
          <p:nvPr/>
        </p:nvGrpSpPr>
        <p:grpSpPr>
          <a:xfrm>
            <a:off x="89384" y="4411881"/>
            <a:ext cx="11862122" cy="467175"/>
            <a:chOff x="64257" y="3526391"/>
            <a:chExt cx="11862122" cy="467175"/>
          </a:xfrm>
        </p:grpSpPr>
        <p:sp>
          <p:nvSpPr>
            <p:cNvPr id="12011" name="Google Shape;12011;p170"/>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012" name="Google Shape;12012;p170"/>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013" name="Google Shape;12013;p170"/>
          <p:cNvGrpSpPr/>
          <p:nvPr/>
        </p:nvGrpSpPr>
        <p:grpSpPr>
          <a:xfrm>
            <a:off x="70903" y="5646513"/>
            <a:ext cx="11880603" cy="467175"/>
            <a:chOff x="45776" y="3973141"/>
            <a:chExt cx="11880603" cy="467175"/>
          </a:xfrm>
        </p:grpSpPr>
        <p:sp>
          <p:nvSpPr>
            <p:cNvPr id="12014" name="Google Shape;12014;p17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015" name="Google Shape;12015;p170"/>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g1e0f3c47b18_0_6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244" name="Google Shape;1244;g1e0f3c47b18_0_6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45" name="Google Shape;1245;g1e0f3c47b18_0_6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46" name="Google Shape;1246;g1e0f3c47b18_0_6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47" name="Google Shape;1247;g1e0f3c47b18_0_67"/>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48" name="Google Shape;1248;g1e0f3c47b18_0_67"/>
          <p:cNvSpPr txBox="1"/>
          <p:nvPr/>
        </p:nvSpPr>
        <p:spPr>
          <a:xfrm>
            <a:off x="1580972" y="1944571"/>
            <a:ext cx="1037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5</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Para efeito deste Regulamento, as atividades acadêmicas, próprias do servidor docente, serão convertidas em pontos, conforme distribuição prevista neste regulamento e listadas no Anexo </a:t>
            </a:r>
            <a:endParaRPr sz="1800">
              <a:solidFill>
                <a:schemeClr val="dk1"/>
              </a:solidFill>
              <a:latin typeface="Calibri"/>
              <a:ea typeface="Calibri"/>
              <a:cs typeface="Calibri"/>
              <a:sym typeface="Calibri"/>
            </a:endParaRPr>
          </a:p>
        </p:txBody>
      </p:sp>
      <p:sp>
        <p:nvSpPr>
          <p:cNvPr id="1249" name="Google Shape;1249;g1e0f3c47b18_0_67"/>
          <p:cNvSpPr txBox="1"/>
          <p:nvPr/>
        </p:nvSpPr>
        <p:spPr>
          <a:xfrm>
            <a:off x="1401502"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50" name="Google Shape;1250;g1e0f3c47b18_0_67"/>
          <p:cNvSpPr txBox="1"/>
          <p:nvPr/>
        </p:nvSpPr>
        <p:spPr>
          <a:xfrm>
            <a:off x="3745847" y="1305000"/>
            <a:ext cx="56616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1251" name="Google Shape;1251;g1e0f3c47b18_0_67"/>
          <p:cNvGrpSpPr/>
          <p:nvPr/>
        </p:nvGrpSpPr>
        <p:grpSpPr>
          <a:xfrm>
            <a:off x="70840" y="3888407"/>
            <a:ext cx="11880593" cy="1003193"/>
            <a:chOff x="45776" y="3973141"/>
            <a:chExt cx="11880593" cy="1003193"/>
          </a:xfrm>
        </p:grpSpPr>
        <p:sp>
          <p:nvSpPr>
            <p:cNvPr id="1252" name="Google Shape;1252;g1e0f3c47b18_0_6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53" name="Google Shape;1253;g1e0f3c47b18_0_67"/>
            <p:cNvSpPr txBox="1"/>
            <p:nvPr/>
          </p:nvSpPr>
          <p:spPr>
            <a:xfrm>
              <a:off x="1555969" y="4022034"/>
              <a:ext cx="10370400" cy="954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b="1" lang="pt-BR" sz="2000">
                  <a:solidFill>
                    <a:schemeClr val="dk1"/>
                  </a:solidFill>
                  <a:latin typeface="Calibri"/>
                  <a:ea typeface="Calibri"/>
                  <a:cs typeface="Calibri"/>
                  <a:sym typeface="Calibri"/>
                </a:rPr>
                <a:t>Art. 5</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 Para efeito deste Regulamento, as atividades acadêmicas, próprias do servidor docente, serão convertidas em pontos, </a:t>
              </a:r>
              <a:r>
                <a:rPr lang="pt-BR" sz="1800">
                  <a:solidFill>
                    <a:srgbClr val="0000FF"/>
                  </a:solidFill>
                  <a:latin typeface="Calibri"/>
                  <a:ea typeface="Calibri"/>
                  <a:cs typeface="Calibri"/>
                  <a:sym typeface="Calibri"/>
                </a:rPr>
                <a:t>sendo um ponto igual a uma hora de trabalho, conforme distribuição prevista neste regulamento e listadas no Anexo l.</a:t>
              </a:r>
              <a:endParaRPr sz="1800">
                <a:solidFill>
                  <a:srgbClr val="0000FF"/>
                </a:solidFill>
                <a:latin typeface="Calibri"/>
                <a:ea typeface="Calibri"/>
                <a:cs typeface="Calibri"/>
                <a:sym typeface="Calibri"/>
              </a:endParaRPr>
            </a:p>
          </p:txBody>
        </p:sp>
      </p:grpSp>
      <p:grpSp>
        <p:nvGrpSpPr>
          <p:cNvPr id="1254" name="Google Shape;1254;g1e0f3c47b18_0_67"/>
          <p:cNvGrpSpPr/>
          <p:nvPr/>
        </p:nvGrpSpPr>
        <p:grpSpPr>
          <a:xfrm>
            <a:off x="70903" y="5646513"/>
            <a:ext cx="11880468" cy="695421"/>
            <a:chOff x="45776" y="3973141"/>
            <a:chExt cx="11880468" cy="695421"/>
          </a:xfrm>
        </p:grpSpPr>
        <p:sp>
          <p:nvSpPr>
            <p:cNvPr id="1255" name="Google Shape;1255;g1e0f3c47b18_0_6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56" name="Google Shape;1256;g1e0f3c47b18_0_67"/>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Destacar que um ponto é igual a uma hora. Isto deve resolver o problema de questionamento entre a métrica ponto e hora. Faz surgir discussões desnecessárias. Então destacar essa igualdade</a:t>
              </a:r>
              <a:endParaRPr sz="1800">
                <a:solidFill>
                  <a:schemeClr val="dk1"/>
                </a:solidFill>
                <a:latin typeface="Calibri"/>
                <a:ea typeface="Calibri"/>
                <a:cs typeface="Calibri"/>
                <a:sym typeface="Calibri"/>
              </a:endParaRPr>
            </a:p>
          </p:txBody>
        </p:sp>
      </p:grpSp>
      <p:sp>
        <p:nvSpPr>
          <p:cNvPr id="1257" name="Google Shape;1257;g1e0f3c47b18_0_6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0" name="Shape 12020"/>
        <p:cNvGrpSpPr/>
        <p:nvPr/>
      </p:nvGrpSpPr>
      <p:grpSpPr>
        <a:xfrm>
          <a:off x="0" y="0"/>
          <a:ext cx="0" cy="0"/>
          <a:chOff x="0" y="0"/>
          <a:chExt cx="0" cy="0"/>
        </a:xfrm>
      </p:grpSpPr>
      <p:sp>
        <p:nvSpPr>
          <p:cNvPr id="12021" name="Google Shape;12021;p171"/>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022" name="Google Shape;12022;p171"/>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023" name="Google Shape;12023;p171"/>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024" name="Google Shape;12024;p17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025" name="Google Shape;12025;p171"/>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026" name="Google Shape;12026;p171"/>
          <p:cNvSpPr txBox="1"/>
          <p:nvPr/>
        </p:nvSpPr>
        <p:spPr>
          <a:xfrm>
            <a:off x="1551011" y="1944572"/>
            <a:ext cx="10400495" cy="1554272"/>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Plano Semestral de Trabalho do Docente em conjunto com o Relatório Final serão os documentos oficiais para o acompanhamento e avaliação das atividades do servidor docente, por parte da Chefia de Departamento de Areas Acadêmicas, devendo ser remetido à Direção-Geral do campus para supervisão e à Diretoria de Desenvolvimento de Recursos Humanos, da Pró-Reitoria de Desenvolvimento Institucional, para efeito de arquivo na pasta funcional do servidor docente. </a:t>
            </a:r>
            <a:endParaRPr b="1" sz="1800">
              <a:solidFill>
                <a:schemeClr val="dk1"/>
              </a:solidFill>
              <a:latin typeface="Calibri"/>
              <a:ea typeface="Calibri"/>
              <a:cs typeface="Calibri"/>
              <a:sym typeface="Calibri"/>
            </a:endParaRPr>
          </a:p>
        </p:txBody>
      </p:sp>
      <p:sp>
        <p:nvSpPr>
          <p:cNvPr id="12027" name="Google Shape;12027;p171"/>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028" name="Google Shape;12028;p171"/>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2029" name="Google Shape;12029;p171"/>
          <p:cNvGrpSpPr/>
          <p:nvPr/>
        </p:nvGrpSpPr>
        <p:grpSpPr>
          <a:xfrm>
            <a:off x="80209" y="3671249"/>
            <a:ext cx="11856237" cy="1893300"/>
            <a:chOff x="64257" y="3319159"/>
            <a:chExt cx="11856237" cy="1893300"/>
          </a:xfrm>
        </p:grpSpPr>
        <p:sp>
          <p:nvSpPr>
            <p:cNvPr id="12030" name="Google Shape;12030;p171"/>
            <p:cNvSpPr txBox="1"/>
            <p:nvPr/>
          </p:nvSpPr>
          <p:spPr>
            <a:xfrm>
              <a:off x="64257" y="375499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031" name="Google Shape;12031;p171"/>
            <p:cNvSpPr txBox="1"/>
            <p:nvPr/>
          </p:nvSpPr>
          <p:spPr>
            <a:xfrm>
              <a:off x="1550094" y="3319159"/>
              <a:ext cx="10370400" cy="1893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500">
                  <a:solidFill>
                    <a:schemeClr val="dk2"/>
                  </a:solidFill>
                  <a:highlight>
                    <a:srgbClr val="FFFFFF"/>
                  </a:highlight>
                </a:rPr>
                <a:t>Art. 56º. O Plano Semestral de Trabalho do Docente em conjunto com o Relatório Final serão os documentos oficiais para o acompanhamento e avaliação das atividades do servidor docente, por parte da Chefia de Departamento de Áreas Acadêmicas, </a:t>
              </a:r>
              <a:r>
                <a:rPr lang="pt-BR" sz="1500">
                  <a:solidFill>
                    <a:srgbClr val="0000FF"/>
                  </a:solidFill>
                  <a:highlight>
                    <a:srgbClr val="FFFFFF"/>
                  </a:highlight>
                </a:rPr>
                <a:t>para consulta a qualquer interessado e para efeito de arquivo na pasta. funcional do servidor docente. </a:t>
              </a:r>
              <a:endParaRPr sz="1500">
                <a:solidFill>
                  <a:srgbClr val="0000FF"/>
                </a:solidFill>
                <a:highlight>
                  <a:srgbClr val="FFFFFF"/>
                </a:highlight>
              </a:endParaRPr>
            </a:p>
            <a:p>
              <a:pPr indent="0" lvl="0" marL="0" rtl="0" algn="just">
                <a:spcBef>
                  <a:spcPts val="0"/>
                </a:spcBef>
                <a:spcAft>
                  <a:spcPts val="0"/>
                </a:spcAft>
                <a:buSzPts val="1100"/>
                <a:buNone/>
              </a:pPr>
              <a:r>
                <a:rPr lang="pt-BR" sz="1500">
                  <a:solidFill>
                    <a:srgbClr val="0000FF"/>
                  </a:solidFill>
                  <a:highlight>
                    <a:srgbClr val="FFFFFF"/>
                  </a:highlight>
                </a:rPr>
                <a:t>Parágrafo I - Os Planos Individuais de Trabalho e os Relatórios Individuais de Atividades Desenvolvidas deverão ser publicados, semestralmente, no sítio oficial da instituição, conforme determina o item 8.3 da Portaria MEC nº 983, de 18 de novembro de 2020.</a:t>
              </a:r>
              <a:endParaRPr>
                <a:solidFill>
                  <a:srgbClr val="0000FF"/>
                </a:solidFill>
              </a:endParaRPr>
            </a:p>
            <a:p>
              <a:pPr indent="0" lvl="0" marL="0" rtl="0" algn="just">
                <a:spcBef>
                  <a:spcPts val="0"/>
                </a:spcBef>
                <a:spcAft>
                  <a:spcPts val="0"/>
                </a:spcAft>
                <a:buClr>
                  <a:schemeClr val="dk2"/>
                </a:buClr>
                <a:buSzPts val="1100"/>
                <a:buFont typeface="Arial"/>
                <a:buNone/>
              </a:pPr>
              <a:r>
                <a:t/>
              </a:r>
              <a:endParaRPr sz="1200">
                <a:solidFill>
                  <a:schemeClr val="dk2"/>
                </a:solidFill>
                <a:highlight>
                  <a:srgbClr val="FFFFFF"/>
                </a:highlight>
              </a:endParaRPr>
            </a:p>
          </p:txBody>
        </p:sp>
      </p:grpSp>
      <p:grpSp>
        <p:nvGrpSpPr>
          <p:cNvPr id="12032" name="Google Shape;12032;p171"/>
          <p:cNvGrpSpPr/>
          <p:nvPr/>
        </p:nvGrpSpPr>
        <p:grpSpPr>
          <a:xfrm>
            <a:off x="55915" y="5695434"/>
            <a:ext cx="11895456" cy="1015800"/>
            <a:chOff x="30789" y="4022062"/>
            <a:chExt cx="11895456" cy="1015800"/>
          </a:xfrm>
        </p:grpSpPr>
        <p:sp>
          <p:nvSpPr>
            <p:cNvPr id="12033" name="Google Shape;12033;p171"/>
            <p:cNvSpPr txBox="1"/>
            <p:nvPr/>
          </p:nvSpPr>
          <p:spPr>
            <a:xfrm>
              <a:off x="30789" y="4189041"/>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034" name="Google Shape;12034;p171"/>
            <p:cNvSpPr txBox="1"/>
            <p:nvPr/>
          </p:nvSpPr>
          <p:spPr>
            <a:xfrm>
              <a:off x="1555844" y="4022062"/>
              <a:ext cx="10370400" cy="1015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500">
                  <a:solidFill>
                    <a:schemeClr val="dk2"/>
                  </a:solidFill>
                  <a:highlight>
                    <a:srgbClr val="FFFFFF"/>
                  </a:highlight>
                </a:rPr>
                <a:t>Seguir as orientações do item 8.3 da Portaria MEC nº 983, de 18 de novembro de 2020, que diz: “A instituição publicará, semestralmente, em seu sítio oficial, os Planos Individuais de Trabalho, os Relatórios Individuais de Atividades Desenvolvidas, a totalização das cargas horárias por grupo de atividades, bem como os indicadores correlatos por docente e por campus”.</a:t>
              </a:r>
              <a:endParaRPr sz="21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9" name="Shape 12039"/>
        <p:cNvGrpSpPr/>
        <p:nvPr/>
      </p:nvGrpSpPr>
      <p:grpSpPr>
        <a:xfrm>
          <a:off x="0" y="0"/>
          <a:ext cx="0" cy="0"/>
          <a:chOff x="0" y="0"/>
          <a:chExt cx="0" cy="0"/>
        </a:xfrm>
      </p:grpSpPr>
      <p:sp>
        <p:nvSpPr>
          <p:cNvPr id="12040" name="Google Shape;12040;g1df91a4005e_0_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041" name="Google Shape;12041;g1df91a4005e_0_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042" name="Google Shape;12042;g1df91a4005e_0_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043" name="Google Shape;12043;g1df91a4005e_0_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044" name="Google Shape;12044;g1df91a4005e_0_1"/>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045" name="Google Shape;12045;g1df91a4005e_0_1"/>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Plano Semestral de Trabalho do Docente em conjunto com o Relatório Final serão os documentos oficiais para o acompanhamento e avaliação das atividades do servidor docente, por parte da Chefia de Departamento de Areas Acadêmicas, devendo ser remetido à Direção-Geral do campus para supervisão e à Diretoria de Desenvolvimento de Recursos Humanos, da Pró-Reitoria de Desenvolvimento Institucional, para efeito de arquivo na pasta funcional do servidor docente. </a:t>
            </a:r>
            <a:endParaRPr b="1" sz="1800">
              <a:solidFill>
                <a:schemeClr val="dk1"/>
              </a:solidFill>
              <a:latin typeface="Calibri"/>
              <a:ea typeface="Calibri"/>
              <a:cs typeface="Calibri"/>
              <a:sym typeface="Calibri"/>
            </a:endParaRPr>
          </a:p>
        </p:txBody>
      </p:sp>
      <p:sp>
        <p:nvSpPr>
          <p:cNvPr id="12046" name="Google Shape;12046;g1df91a4005e_0_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047" name="Google Shape;12047;g1df91a4005e_0_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a:t>
            </a:r>
            <a:endParaRPr sz="2200">
              <a:solidFill>
                <a:schemeClr val="dk1"/>
              </a:solidFill>
              <a:latin typeface="Calibri"/>
              <a:ea typeface="Calibri"/>
              <a:cs typeface="Calibri"/>
              <a:sym typeface="Calibri"/>
            </a:endParaRPr>
          </a:p>
        </p:txBody>
      </p:sp>
      <p:grpSp>
        <p:nvGrpSpPr>
          <p:cNvPr id="12048" name="Google Shape;12048;g1df91a4005e_0_1"/>
          <p:cNvGrpSpPr/>
          <p:nvPr/>
        </p:nvGrpSpPr>
        <p:grpSpPr>
          <a:xfrm>
            <a:off x="55909" y="3671249"/>
            <a:ext cx="11880537" cy="1015800"/>
            <a:chOff x="39957" y="3319159"/>
            <a:chExt cx="11880537" cy="1015800"/>
          </a:xfrm>
        </p:grpSpPr>
        <p:sp>
          <p:nvSpPr>
            <p:cNvPr id="12049" name="Google Shape;12049;g1df91a4005e_0_1"/>
            <p:cNvSpPr txBox="1"/>
            <p:nvPr/>
          </p:nvSpPr>
          <p:spPr>
            <a:xfrm>
              <a:off x="39957" y="36274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050" name="Google Shape;12050;g1df91a4005e_0_1"/>
            <p:cNvSpPr txBox="1"/>
            <p:nvPr/>
          </p:nvSpPr>
          <p:spPr>
            <a:xfrm>
              <a:off x="1550094" y="3319159"/>
              <a:ext cx="10370400" cy="1015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SzPts val="1100"/>
                <a:buNone/>
              </a:pPr>
              <a:r>
                <a:rPr lang="pt-BR" sz="1600">
                  <a:solidFill>
                    <a:srgbClr val="0000FF"/>
                  </a:solidFill>
                </a:rPr>
                <a:t>Art. 56. O Plano Semestral de Trabalho do Docente em conjunto com o Relatório Final das Atividades serão os documentos oficiais para o acompanhamento e avaliação das atividades do servidor docente, por parte da Chefia de Departamento de Áreas Acadêmicas.</a:t>
              </a:r>
              <a:endParaRPr sz="1800">
                <a:solidFill>
                  <a:srgbClr val="0000FF"/>
                </a:solidFill>
              </a:endParaRPr>
            </a:p>
            <a:p>
              <a:pPr indent="0" lvl="0" marL="0" rtl="0" algn="just">
                <a:spcBef>
                  <a:spcPts val="0"/>
                </a:spcBef>
                <a:spcAft>
                  <a:spcPts val="0"/>
                </a:spcAft>
                <a:buSzPts val="1100"/>
                <a:buNone/>
              </a:pPr>
              <a:r>
                <a:t/>
              </a:r>
              <a:endParaRPr sz="1200">
                <a:solidFill>
                  <a:schemeClr val="dk2"/>
                </a:solidFill>
                <a:highlight>
                  <a:srgbClr val="FFFFFF"/>
                </a:highlight>
              </a:endParaRPr>
            </a:p>
          </p:txBody>
        </p:sp>
      </p:grpSp>
      <p:grpSp>
        <p:nvGrpSpPr>
          <p:cNvPr id="12051" name="Google Shape;12051;g1df91a4005e_0_1"/>
          <p:cNvGrpSpPr/>
          <p:nvPr/>
        </p:nvGrpSpPr>
        <p:grpSpPr>
          <a:xfrm>
            <a:off x="55890" y="5695413"/>
            <a:ext cx="11895481" cy="467100"/>
            <a:chOff x="30764" y="4022041"/>
            <a:chExt cx="11895481" cy="467100"/>
          </a:xfrm>
        </p:grpSpPr>
        <p:sp>
          <p:nvSpPr>
            <p:cNvPr id="12052" name="Google Shape;12052;g1df91a4005e_0_1"/>
            <p:cNvSpPr txBox="1"/>
            <p:nvPr/>
          </p:nvSpPr>
          <p:spPr>
            <a:xfrm>
              <a:off x="30764" y="40220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053" name="Google Shape;12053;g1df91a4005e_0_1"/>
            <p:cNvSpPr txBox="1"/>
            <p:nvPr/>
          </p:nvSpPr>
          <p:spPr>
            <a:xfrm>
              <a:off x="1555844" y="4022062"/>
              <a:ext cx="10370400" cy="323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500">
                  <a:solidFill>
                    <a:schemeClr val="dk2"/>
                  </a:solidFill>
                  <a:highlight>
                    <a:srgbClr val="FFFFFF"/>
                  </a:highlight>
                </a:rPr>
                <a:t>Não apresentada</a:t>
              </a:r>
              <a:r>
                <a:rPr lang="pt-BR" sz="1500">
                  <a:solidFill>
                    <a:schemeClr val="dk2"/>
                  </a:solidFill>
                  <a:highlight>
                    <a:srgbClr val="FFFFFF"/>
                  </a:highlight>
                </a:rPr>
                <a:t>.</a:t>
              </a:r>
              <a:endParaRPr sz="21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8" name="Shape 12058"/>
        <p:cNvGrpSpPr/>
        <p:nvPr/>
      </p:nvGrpSpPr>
      <p:grpSpPr>
        <a:xfrm>
          <a:off x="0" y="0"/>
          <a:ext cx="0" cy="0"/>
          <a:chOff x="0" y="0"/>
          <a:chExt cx="0" cy="0"/>
        </a:xfrm>
      </p:grpSpPr>
      <p:sp>
        <p:nvSpPr>
          <p:cNvPr id="12059" name="Google Shape;12059;g1df91a4005e_0_19"/>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060" name="Google Shape;12060;g1df91a4005e_0_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061" name="Google Shape;12061;g1df91a4005e_0_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062" name="Google Shape;12062;g1df91a4005e_0_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063" name="Google Shape;12063;g1df91a4005e_0_19"/>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064" name="Google Shape;12064;g1df91a4005e_0_19"/>
          <p:cNvSpPr txBox="1"/>
          <p:nvPr/>
        </p:nvSpPr>
        <p:spPr>
          <a:xfrm>
            <a:off x="1551011" y="1944572"/>
            <a:ext cx="10400400" cy="1554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Plano Semestral de Trabalho do Docente em conjunto com o Relatório Final serão os documentos oficiais para o acompanhamento e avaliação das atividades do servidor docente, por parte da Chefia de Departamento de Areas Acadêmicas, devendo ser remetido à Direção-Geral do campus para supervisão e à Diretoria de Desenvolvimento de Recursos Humanos, da Pró-Reitoria de Desenvolvimento Institucional, para efeito de arquivo na pasta funcional do servidor docente. </a:t>
            </a:r>
            <a:endParaRPr b="1" sz="1800">
              <a:solidFill>
                <a:schemeClr val="dk1"/>
              </a:solidFill>
              <a:latin typeface="Calibri"/>
              <a:ea typeface="Calibri"/>
              <a:cs typeface="Calibri"/>
              <a:sym typeface="Calibri"/>
            </a:endParaRPr>
          </a:p>
        </p:txBody>
      </p:sp>
      <p:sp>
        <p:nvSpPr>
          <p:cNvPr id="12065" name="Google Shape;12065;g1df91a4005e_0_1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066" name="Google Shape;12066;g1df91a4005e_0_1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2067" name="Google Shape;12067;g1df91a4005e_0_19"/>
          <p:cNvGrpSpPr/>
          <p:nvPr/>
        </p:nvGrpSpPr>
        <p:grpSpPr>
          <a:xfrm>
            <a:off x="55909" y="3671249"/>
            <a:ext cx="11880537" cy="1739400"/>
            <a:chOff x="39957" y="3319159"/>
            <a:chExt cx="11880537" cy="1739400"/>
          </a:xfrm>
        </p:grpSpPr>
        <p:sp>
          <p:nvSpPr>
            <p:cNvPr id="12068" name="Google Shape;12068;g1df91a4005e_0_19"/>
            <p:cNvSpPr txBox="1"/>
            <p:nvPr/>
          </p:nvSpPr>
          <p:spPr>
            <a:xfrm>
              <a:off x="39957" y="3627454"/>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069" name="Google Shape;12069;g1df91a4005e_0_19"/>
            <p:cNvSpPr txBox="1"/>
            <p:nvPr/>
          </p:nvSpPr>
          <p:spPr>
            <a:xfrm>
              <a:off x="1550094" y="3319159"/>
              <a:ext cx="10370400" cy="1739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rgbClr val="0000FF"/>
                  </a:solidFill>
                  <a:latin typeface="Calibri"/>
                  <a:ea typeface="Calibri"/>
                  <a:cs typeface="Calibri"/>
                  <a:sym typeface="Calibri"/>
                </a:rPr>
                <a:t>Art. 37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Plano Semestral de Trabalho do Docente em conjunto com o Relatório Final serão os documentos oficiais para o acompanhamento e avaliação das atividades do servidor docente, por parte da Chefia de Departamento de Areas Acadêmicas, devendo ser remetido à Direção-Geral do campus para supervisão e à Diretoria de Desenvolvimento de Recursos Humanos, da Pró-Reitoria de Desenvolvimento Institucional, para efeito de arquivo na pasta funcional do servidor docente. </a:t>
              </a:r>
              <a:endParaRPr sz="1800">
                <a:solidFill>
                  <a:srgbClr val="0000FF"/>
                </a:solidFill>
              </a:endParaRPr>
            </a:p>
            <a:p>
              <a:pPr indent="0" lvl="0" marL="0" rtl="0" algn="just">
                <a:spcBef>
                  <a:spcPts val="0"/>
                </a:spcBef>
                <a:spcAft>
                  <a:spcPts val="0"/>
                </a:spcAft>
                <a:buSzPts val="1100"/>
                <a:buNone/>
              </a:pPr>
              <a:r>
                <a:t/>
              </a:r>
              <a:endParaRPr sz="1200">
                <a:solidFill>
                  <a:schemeClr val="dk2"/>
                </a:solidFill>
                <a:highlight>
                  <a:srgbClr val="FFFFFF"/>
                </a:highlight>
              </a:endParaRPr>
            </a:p>
          </p:txBody>
        </p:sp>
      </p:grpSp>
      <p:grpSp>
        <p:nvGrpSpPr>
          <p:cNvPr id="12070" name="Google Shape;12070;g1df91a4005e_0_19"/>
          <p:cNvGrpSpPr/>
          <p:nvPr/>
        </p:nvGrpSpPr>
        <p:grpSpPr>
          <a:xfrm>
            <a:off x="55890" y="5695413"/>
            <a:ext cx="11895481" cy="646521"/>
            <a:chOff x="30764" y="4022041"/>
            <a:chExt cx="11895481" cy="646521"/>
          </a:xfrm>
        </p:grpSpPr>
        <p:sp>
          <p:nvSpPr>
            <p:cNvPr id="12071" name="Google Shape;12071;g1df91a4005e_0_19"/>
            <p:cNvSpPr txBox="1"/>
            <p:nvPr/>
          </p:nvSpPr>
          <p:spPr>
            <a:xfrm>
              <a:off x="30764" y="40220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072" name="Google Shape;12072;g1df91a4005e_0_19"/>
            <p:cNvSpPr txBox="1"/>
            <p:nvPr/>
          </p:nvSpPr>
          <p:spPr>
            <a:xfrm>
              <a:off x="1555844" y="40220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800">
                  <a:solidFill>
                    <a:schemeClr val="dk2"/>
                  </a:solidFill>
                  <a:highlight>
                    <a:srgbClr val="FFFFFF"/>
                  </a:highlight>
                </a:rPr>
                <a:t>As alterações se fazem necessárias para atender à nova lógica de organização que está sendo proposta.</a:t>
              </a:r>
              <a:endParaRPr sz="2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7" name="Shape 12077"/>
        <p:cNvGrpSpPr/>
        <p:nvPr/>
      </p:nvGrpSpPr>
      <p:grpSpPr>
        <a:xfrm>
          <a:off x="0" y="0"/>
          <a:ext cx="0" cy="0"/>
          <a:chOff x="0" y="0"/>
          <a:chExt cx="0" cy="0"/>
        </a:xfrm>
      </p:grpSpPr>
      <p:sp>
        <p:nvSpPr>
          <p:cNvPr id="12078" name="Google Shape;12078;p172"/>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079" name="Google Shape;12079;p17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080" name="Google Shape;12080;p17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081" name="Google Shape;12081;p17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082" name="Google Shape;12082;p172"/>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083" name="Google Shape;12083;p172"/>
          <p:cNvSpPr txBox="1"/>
          <p:nvPr/>
        </p:nvSpPr>
        <p:spPr>
          <a:xfrm>
            <a:off x="1551011" y="1944572"/>
            <a:ext cx="10400495" cy="1554272"/>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56</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O Plano Semestral de Trabalho do Docente em conjunto com o Relatório Final serão os documentos oficiais para o acompanhamento e avaliação das atividades do servidor docente, por parte da Chefia de Departamento de Areas Acadêmicas, devendo ser remetido à Direção-Geral do campus para supervisão e à Diretoria de Desenvolvimento de Recursos Humanos, da Pró-Reitoria de Desenvolvimento Institucional, para efeito de arquivo na pasta funcional do servidor docente. </a:t>
            </a:r>
            <a:endParaRPr b="1" sz="2000">
              <a:solidFill>
                <a:schemeClr val="dk1"/>
              </a:solidFill>
              <a:latin typeface="Calibri"/>
              <a:ea typeface="Calibri"/>
              <a:cs typeface="Calibri"/>
              <a:sym typeface="Calibri"/>
            </a:endParaRPr>
          </a:p>
        </p:txBody>
      </p:sp>
      <p:sp>
        <p:nvSpPr>
          <p:cNvPr id="12084" name="Google Shape;12084;p17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2085" name="Google Shape;12085;p17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2086" name="Google Shape;12086;p172"/>
          <p:cNvGrpSpPr/>
          <p:nvPr/>
        </p:nvGrpSpPr>
        <p:grpSpPr>
          <a:xfrm>
            <a:off x="89384" y="4411881"/>
            <a:ext cx="11862122" cy="467175"/>
            <a:chOff x="64257" y="3526391"/>
            <a:chExt cx="11862122" cy="467175"/>
          </a:xfrm>
        </p:grpSpPr>
        <p:sp>
          <p:nvSpPr>
            <p:cNvPr id="12087" name="Google Shape;12087;p172"/>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088" name="Google Shape;12088;p172"/>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089" name="Google Shape;12089;p172"/>
          <p:cNvGrpSpPr/>
          <p:nvPr/>
        </p:nvGrpSpPr>
        <p:grpSpPr>
          <a:xfrm>
            <a:off x="70903" y="5646513"/>
            <a:ext cx="11880603" cy="467175"/>
            <a:chOff x="45776" y="3973141"/>
            <a:chExt cx="11880603" cy="467175"/>
          </a:xfrm>
        </p:grpSpPr>
        <p:sp>
          <p:nvSpPr>
            <p:cNvPr id="12090" name="Google Shape;12090;p17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091" name="Google Shape;12091;p172"/>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6" name="Shape 12096"/>
        <p:cNvGrpSpPr/>
        <p:nvPr/>
      </p:nvGrpSpPr>
      <p:grpSpPr>
        <a:xfrm>
          <a:off x="0" y="0"/>
          <a:ext cx="0" cy="0"/>
          <a:chOff x="0" y="0"/>
          <a:chExt cx="0" cy="0"/>
        </a:xfrm>
      </p:grpSpPr>
      <p:sp>
        <p:nvSpPr>
          <p:cNvPr id="12097" name="Google Shape;12097;p173"/>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098" name="Google Shape;12098;p17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099" name="Google Shape;12099;p17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100" name="Google Shape;12100;p17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101" name="Google Shape;12101;p173"/>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102" name="Google Shape;12102;p173"/>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-As atividades exercidas pelo servidor docente em outras instituições, por meio de convênios ou de outros programas institucionais, desde que não remuneradas e autorizadas pelo Instituto Federal de Goiás, poderão ser consideradas na integralização da pontuação. </a:t>
            </a:r>
            <a:endParaRPr b="1" sz="1800">
              <a:solidFill>
                <a:schemeClr val="dk1"/>
              </a:solidFill>
              <a:latin typeface="Calibri"/>
              <a:ea typeface="Calibri"/>
              <a:cs typeface="Calibri"/>
              <a:sym typeface="Calibri"/>
            </a:endParaRPr>
          </a:p>
        </p:txBody>
      </p:sp>
      <p:sp>
        <p:nvSpPr>
          <p:cNvPr id="12103" name="Google Shape;12103;p17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104" name="Google Shape;12104;p17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2105" name="Google Shape;12105;p173"/>
          <p:cNvGrpSpPr/>
          <p:nvPr/>
        </p:nvGrpSpPr>
        <p:grpSpPr>
          <a:xfrm>
            <a:off x="80146" y="3483631"/>
            <a:ext cx="11861987" cy="1265418"/>
            <a:chOff x="64257" y="3526391"/>
            <a:chExt cx="11861987" cy="1265418"/>
          </a:xfrm>
        </p:grpSpPr>
        <p:sp>
          <p:nvSpPr>
            <p:cNvPr id="12106" name="Google Shape;12106;p173"/>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107" name="Google Shape;12107;p173"/>
            <p:cNvSpPr txBox="1"/>
            <p:nvPr/>
          </p:nvSpPr>
          <p:spPr>
            <a:xfrm>
              <a:off x="1555844" y="3545009"/>
              <a:ext cx="10370400" cy="1246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1900">
                  <a:solidFill>
                    <a:srgbClr val="0000FF"/>
                  </a:solidFill>
                  <a:latin typeface="Calibri"/>
                  <a:ea typeface="Calibri"/>
                  <a:cs typeface="Calibri"/>
                  <a:sym typeface="Calibri"/>
                </a:rPr>
                <a:t>Art. 38</a:t>
              </a:r>
              <a:r>
                <a:rPr b="1" baseline="30000" lang="pt-BR" sz="1900">
                  <a:solidFill>
                    <a:srgbClr val="0000FF"/>
                  </a:solidFill>
                  <a:latin typeface="Calibri"/>
                  <a:ea typeface="Calibri"/>
                  <a:cs typeface="Calibri"/>
                  <a:sym typeface="Calibri"/>
                </a:rPr>
                <a:t>o</a:t>
              </a:r>
              <a:r>
                <a:rPr b="1" lang="pt-BR" sz="1900">
                  <a:solidFill>
                    <a:srgbClr val="0000FF"/>
                  </a:solidFill>
                  <a:latin typeface="Calibri"/>
                  <a:ea typeface="Calibri"/>
                  <a:cs typeface="Calibri"/>
                  <a:sym typeface="Calibri"/>
                </a:rPr>
                <a:t> </a:t>
              </a:r>
              <a:r>
                <a:rPr b="1" lang="pt-BR" sz="1900">
                  <a:solidFill>
                    <a:schemeClr val="dk1"/>
                  </a:solidFill>
                  <a:latin typeface="Calibri"/>
                  <a:ea typeface="Calibri"/>
                  <a:cs typeface="Calibri"/>
                  <a:sym typeface="Calibri"/>
                </a:rPr>
                <a:t> -As atividades exercidas pelo servidor docente em outras instituições, por meio de convênios ou de outros programas institucionais, desde que não remuneradas e autorizadas pelo Instituto Federal de Goiás, poderão ser consideradas na integralização da pontuação. </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08" name="Google Shape;12108;p173"/>
          <p:cNvGrpSpPr/>
          <p:nvPr/>
        </p:nvGrpSpPr>
        <p:grpSpPr>
          <a:xfrm>
            <a:off x="70903" y="5646513"/>
            <a:ext cx="11880468" cy="467175"/>
            <a:chOff x="45776" y="3973141"/>
            <a:chExt cx="11880468" cy="467175"/>
          </a:xfrm>
        </p:grpSpPr>
        <p:sp>
          <p:nvSpPr>
            <p:cNvPr id="12109" name="Google Shape;12109;p17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110" name="Google Shape;12110;p173"/>
            <p:cNvSpPr txBox="1"/>
            <p:nvPr/>
          </p:nvSpPr>
          <p:spPr>
            <a:xfrm>
              <a:off x="1555844" y="4022062"/>
              <a:ext cx="10370400" cy="35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700">
                  <a:solidFill>
                    <a:schemeClr val="dk2"/>
                  </a:solidFill>
                  <a:highlight>
                    <a:srgbClr val="FFFFFF"/>
                  </a:highlight>
                </a:rPr>
                <a:t>A proposta exclui o sistema de pontuação, substituindo-o pelo cômputo das horas trabalhadas.</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5" name="Shape 12115"/>
        <p:cNvGrpSpPr/>
        <p:nvPr/>
      </p:nvGrpSpPr>
      <p:grpSpPr>
        <a:xfrm>
          <a:off x="0" y="0"/>
          <a:ext cx="0" cy="0"/>
          <a:chOff x="0" y="0"/>
          <a:chExt cx="0" cy="0"/>
        </a:xfrm>
      </p:grpSpPr>
      <p:sp>
        <p:nvSpPr>
          <p:cNvPr id="12116" name="Google Shape;12116;p174"/>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117" name="Google Shape;12117;p174"/>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118" name="Google Shape;12118;p174"/>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119" name="Google Shape;12119;p17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120" name="Google Shape;12120;p174"/>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121" name="Google Shape;12121;p174"/>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57</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-As atividades exercidas pelo servidor docente em outras instituições, por meio de convênios ou de outros programas institucionais, desde que não remuneradas e autorizadas pelo Instituto Federal de Goiás, poderão ser consideradas na integralização da pontuação. </a:t>
            </a:r>
            <a:endParaRPr b="1" sz="2000">
              <a:solidFill>
                <a:schemeClr val="dk1"/>
              </a:solidFill>
              <a:latin typeface="Calibri"/>
              <a:ea typeface="Calibri"/>
              <a:cs typeface="Calibri"/>
              <a:sym typeface="Calibri"/>
            </a:endParaRPr>
          </a:p>
        </p:txBody>
      </p:sp>
      <p:sp>
        <p:nvSpPr>
          <p:cNvPr id="12122" name="Google Shape;12122;p174"/>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2123" name="Google Shape;12123;p174"/>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2124" name="Google Shape;12124;p174"/>
          <p:cNvGrpSpPr/>
          <p:nvPr/>
        </p:nvGrpSpPr>
        <p:grpSpPr>
          <a:xfrm>
            <a:off x="89384" y="4411881"/>
            <a:ext cx="11862122" cy="467175"/>
            <a:chOff x="64257" y="3526391"/>
            <a:chExt cx="11862122" cy="467175"/>
          </a:xfrm>
        </p:grpSpPr>
        <p:sp>
          <p:nvSpPr>
            <p:cNvPr id="12125" name="Google Shape;12125;p174"/>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126" name="Google Shape;12126;p174"/>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27" name="Google Shape;12127;p174"/>
          <p:cNvGrpSpPr/>
          <p:nvPr/>
        </p:nvGrpSpPr>
        <p:grpSpPr>
          <a:xfrm>
            <a:off x="70903" y="5646513"/>
            <a:ext cx="11880603" cy="467175"/>
            <a:chOff x="45776" y="3973141"/>
            <a:chExt cx="11880603" cy="467175"/>
          </a:xfrm>
        </p:grpSpPr>
        <p:sp>
          <p:nvSpPr>
            <p:cNvPr id="12128" name="Google Shape;12128;p174"/>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129" name="Google Shape;12129;p174"/>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4" name="Shape 12134"/>
        <p:cNvGrpSpPr/>
        <p:nvPr/>
      </p:nvGrpSpPr>
      <p:grpSpPr>
        <a:xfrm>
          <a:off x="0" y="0"/>
          <a:ext cx="0" cy="0"/>
          <a:chOff x="0" y="0"/>
          <a:chExt cx="0" cy="0"/>
        </a:xfrm>
      </p:grpSpPr>
      <p:sp>
        <p:nvSpPr>
          <p:cNvPr id="12135" name="Google Shape;12135;g1df91a4005e_0_73"/>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136" name="Google Shape;12136;g1df91a4005e_0_7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137" name="Google Shape;12137;g1df91a4005e_0_7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138" name="Google Shape;12138;g1df91a4005e_0_7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139" name="Google Shape;12139;g1df91a4005e_0_73"/>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140" name="Google Shape;12140;g1df91a4005e_0_73"/>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Este Regulamento poderá ser revisado sempre que houver necessidade de adequação das normas nele contidas, por meio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I do estabelecimento de calendário de discussão com a comunidade acerca das políticas de ensino, pesquisa e extensão que resultará na elaboração de regulamentos específicos;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II. da constituição de comissão de avaliação, a ser realizada ao término do segundo ano de implantação deste Regulamento. </a:t>
            </a:r>
            <a:endParaRPr b="1" sz="1800">
              <a:solidFill>
                <a:schemeClr val="dk1"/>
              </a:solidFill>
              <a:latin typeface="Calibri"/>
              <a:ea typeface="Calibri"/>
              <a:cs typeface="Calibri"/>
              <a:sym typeface="Calibri"/>
            </a:endParaRPr>
          </a:p>
        </p:txBody>
      </p:sp>
      <p:sp>
        <p:nvSpPr>
          <p:cNvPr id="12141" name="Google Shape;12141;g1df91a4005e_0_7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142" name="Google Shape;12142;g1df91a4005e_0_7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2143" name="Google Shape;12143;g1df91a4005e_0_73"/>
          <p:cNvGrpSpPr/>
          <p:nvPr/>
        </p:nvGrpSpPr>
        <p:grpSpPr>
          <a:xfrm>
            <a:off x="89375" y="3859050"/>
            <a:ext cx="11847050" cy="1847084"/>
            <a:chOff x="64257" y="2973507"/>
            <a:chExt cx="11847050" cy="2175600"/>
          </a:xfrm>
        </p:grpSpPr>
        <p:sp>
          <p:nvSpPr>
            <p:cNvPr id="12144" name="Google Shape;12144;g1df91a4005e_0_73"/>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145" name="Google Shape;12145;g1df91a4005e_0_73"/>
            <p:cNvSpPr txBox="1"/>
            <p:nvPr/>
          </p:nvSpPr>
          <p:spPr>
            <a:xfrm>
              <a:off x="1540907" y="2973507"/>
              <a:ext cx="10370400" cy="217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rgbClr val="0000FF"/>
                  </a:solidFill>
                  <a:latin typeface="Calibri"/>
                  <a:ea typeface="Calibri"/>
                  <a:cs typeface="Calibri"/>
                  <a:sym typeface="Calibri"/>
                </a:rPr>
                <a:t>Art. 57</a:t>
              </a:r>
              <a:r>
                <a:rPr b="1" baseline="30000" lang="pt-BR" sz="1900">
                  <a:solidFill>
                    <a:srgbClr val="0000FF"/>
                  </a:solidFill>
                  <a:latin typeface="Calibri"/>
                  <a:ea typeface="Calibri"/>
                  <a:cs typeface="Calibri"/>
                  <a:sym typeface="Calibri"/>
                </a:rPr>
                <a:t>o</a:t>
              </a:r>
              <a:r>
                <a:rPr b="1" lang="pt-BR" sz="1900">
                  <a:solidFill>
                    <a:schemeClr val="dk1"/>
                  </a:solidFill>
                  <a:latin typeface="Calibri"/>
                  <a:ea typeface="Calibri"/>
                  <a:cs typeface="Calibri"/>
                  <a:sym typeface="Calibri"/>
                </a:rPr>
                <a:t>  - Este Regulamento poderá ser revisado sempre que houver necessidade de adequação das normas nele contidas, por meio </a:t>
              </a:r>
              <a:endParaRPr>
                <a:solidFill>
                  <a:schemeClr val="dk2"/>
                </a:solidFill>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I do estabelecimento de calendário de discussão com a comunidade acerca das políticas de ensino, pesquisa e extensão que resultará na elaboração de regulamentos específicos; </a:t>
              </a:r>
              <a:endParaRPr>
                <a:solidFill>
                  <a:schemeClr val="dk2"/>
                </a:solidFill>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II. da constituição de comissão de avaliação, a ser realizada ao término do segundo ano de implantação deste Regulamento. </a:t>
              </a:r>
              <a:endParaRPr sz="1800">
                <a:solidFill>
                  <a:schemeClr val="dk1"/>
                </a:solidFill>
                <a:latin typeface="Calibri"/>
                <a:ea typeface="Calibri"/>
                <a:cs typeface="Calibri"/>
                <a:sym typeface="Calibri"/>
              </a:endParaRPr>
            </a:p>
          </p:txBody>
        </p:sp>
      </p:grpSp>
      <p:grpSp>
        <p:nvGrpSpPr>
          <p:cNvPr id="12146" name="Google Shape;12146;g1df91a4005e_0_73"/>
          <p:cNvGrpSpPr/>
          <p:nvPr/>
        </p:nvGrpSpPr>
        <p:grpSpPr>
          <a:xfrm>
            <a:off x="55890" y="5985709"/>
            <a:ext cx="11880518" cy="569400"/>
            <a:chOff x="29051" y="4022062"/>
            <a:chExt cx="11880518" cy="569400"/>
          </a:xfrm>
        </p:grpSpPr>
        <p:sp>
          <p:nvSpPr>
            <p:cNvPr id="12147" name="Google Shape;12147;g1df91a4005e_0_73"/>
            <p:cNvSpPr txBox="1"/>
            <p:nvPr/>
          </p:nvSpPr>
          <p:spPr>
            <a:xfrm>
              <a:off x="29051" y="40731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148" name="Google Shape;12148;g1df91a4005e_0_73"/>
            <p:cNvSpPr txBox="1"/>
            <p:nvPr/>
          </p:nvSpPr>
          <p:spPr>
            <a:xfrm>
              <a:off x="1539169" y="4022062"/>
              <a:ext cx="10370400" cy="569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600">
                  <a:solidFill>
                    <a:schemeClr val="dk2"/>
                  </a:solidFill>
                  <a:highlight>
                    <a:srgbClr val="FFFFFF"/>
                  </a:highlight>
                </a:rPr>
                <a:t>Organização do documento, </a:t>
              </a:r>
              <a:r>
                <a:rPr lang="pt-BR" sz="1500">
                  <a:solidFill>
                    <a:schemeClr val="dk2"/>
                  </a:solidFill>
                  <a:highlight>
                    <a:srgbClr val="FFFFFF"/>
                  </a:highlight>
                </a:rPr>
                <a:t>texto já contemplado nos artigos anteriores. Alterações aprovadas pelo colegiado do Câmpus Anápolis.</a:t>
              </a:r>
              <a:endParaRPr sz="22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3" name="Shape 12153"/>
        <p:cNvGrpSpPr/>
        <p:nvPr/>
      </p:nvGrpSpPr>
      <p:grpSpPr>
        <a:xfrm>
          <a:off x="0" y="0"/>
          <a:ext cx="0" cy="0"/>
          <a:chOff x="0" y="0"/>
          <a:chExt cx="0" cy="0"/>
        </a:xfrm>
      </p:grpSpPr>
      <p:sp>
        <p:nvSpPr>
          <p:cNvPr id="12154" name="Google Shape;12154;g1df91a4005e_0_91"/>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155" name="Google Shape;12155;g1df91a4005e_0_9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156" name="Google Shape;12156;g1df91a4005e_0_9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157" name="Google Shape;12157;g1df91a4005e_0_9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158" name="Google Shape;12158;g1df91a4005e_0_91"/>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159" name="Google Shape;12159;g1df91a4005e_0_91"/>
          <p:cNvSpPr txBox="1"/>
          <p:nvPr/>
        </p:nvSpPr>
        <p:spPr>
          <a:xfrm>
            <a:off x="1551011" y="1944572"/>
            <a:ext cx="10400400" cy="1847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Este Regulamento poderá ser revisado sempre que houver necessidade de adequação das normas nele contidas, por meio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I do estabelecimento de calendário de discussão com a comunidade acerca das políticas de ensino, pesquisa e extensão que resultará na elaboração de regulamentos específicos; </a:t>
            </a:r>
            <a:endParaRPr/>
          </a:p>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II. da constituição de comissão de avaliação, a ser realizada ao término do segundo ano de implantação deste Regulamento. </a:t>
            </a:r>
            <a:endParaRPr b="1" sz="1800">
              <a:solidFill>
                <a:schemeClr val="dk1"/>
              </a:solidFill>
              <a:latin typeface="Calibri"/>
              <a:ea typeface="Calibri"/>
              <a:cs typeface="Calibri"/>
              <a:sym typeface="Calibri"/>
            </a:endParaRPr>
          </a:p>
        </p:txBody>
      </p:sp>
      <p:sp>
        <p:nvSpPr>
          <p:cNvPr id="12160" name="Google Shape;12160;g1df91a4005e_0_9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161" name="Google Shape;12161;g1df91a4005e_0_9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2162" name="Google Shape;12162;g1df91a4005e_0_91"/>
          <p:cNvGrpSpPr/>
          <p:nvPr/>
        </p:nvGrpSpPr>
        <p:grpSpPr>
          <a:xfrm>
            <a:off x="89375" y="3859050"/>
            <a:ext cx="11847050" cy="1847084"/>
            <a:chOff x="64257" y="2973507"/>
            <a:chExt cx="11847050" cy="2175600"/>
          </a:xfrm>
        </p:grpSpPr>
        <p:sp>
          <p:nvSpPr>
            <p:cNvPr id="12163" name="Google Shape;12163;g1df91a4005e_0_91"/>
            <p:cNvSpPr txBox="1"/>
            <p:nvPr/>
          </p:nvSpPr>
          <p:spPr>
            <a:xfrm>
              <a:off x="64257" y="35263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164" name="Google Shape;12164;g1df91a4005e_0_91"/>
            <p:cNvSpPr txBox="1"/>
            <p:nvPr/>
          </p:nvSpPr>
          <p:spPr>
            <a:xfrm>
              <a:off x="1540907" y="2973507"/>
              <a:ext cx="10370400" cy="217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rgbClr val="0000FF"/>
                  </a:solidFill>
                  <a:latin typeface="Calibri"/>
                  <a:ea typeface="Calibri"/>
                  <a:cs typeface="Calibri"/>
                  <a:sym typeface="Calibri"/>
                </a:rPr>
                <a:t>Art. 39</a:t>
              </a:r>
              <a:r>
                <a:rPr b="1" baseline="30000" lang="pt-BR" sz="1900">
                  <a:solidFill>
                    <a:srgbClr val="0000FF"/>
                  </a:solidFill>
                  <a:latin typeface="Calibri"/>
                  <a:ea typeface="Calibri"/>
                  <a:cs typeface="Calibri"/>
                  <a:sym typeface="Calibri"/>
                </a:rPr>
                <a:t>o</a:t>
              </a:r>
              <a:r>
                <a:rPr b="1" lang="pt-BR" sz="1900">
                  <a:solidFill>
                    <a:schemeClr val="dk1"/>
                  </a:solidFill>
                  <a:latin typeface="Calibri"/>
                  <a:ea typeface="Calibri"/>
                  <a:cs typeface="Calibri"/>
                  <a:sym typeface="Calibri"/>
                </a:rPr>
                <a:t>  - Este Regulamento poderá ser revisado sempre que houver necessidade de adequação das normas nele contidas, por meio </a:t>
              </a:r>
              <a:endParaRPr>
                <a:solidFill>
                  <a:schemeClr val="dk2"/>
                </a:solidFill>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I do estabelecimento de calendário de discussão com a comunidade acerca das políticas de ensino, pesquisa e extensão que resultará na elaboração de regulamentos específicos; </a:t>
              </a:r>
              <a:endParaRPr>
                <a:solidFill>
                  <a:schemeClr val="dk2"/>
                </a:solidFill>
              </a:endParaRPr>
            </a:p>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II. da constituição de comissão de avaliação, a ser realizada ao término do segundo ano de implantação deste Regulamento. </a:t>
              </a:r>
              <a:endParaRPr sz="1800">
                <a:solidFill>
                  <a:schemeClr val="dk1"/>
                </a:solidFill>
                <a:latin typeface="Calibri"/>
                <a:ea typeface="Calibri"/>
                <a:cs typeface="Calibri"/>
                <a:sym typeface="Calibri"/>
              </a:endParaRPr>
            </a:p>
          </p:txBody>
        </p:sp>
      </p:grpSp>
      <p:grpSp>
        <p:nvGrpSpPr>
          <p:cNvPr id="12165" name="Google Shape;12165;g1df91a4005e_0_91"/>
          <p:cNvGrpSpPr/>
          <p:nvPr/>
        </p:nvGrpSpPr>
        <p:grpSpPr>
          <a:xfrm>
            <a:off x="55890" y="5985709"/>
            <a:ext cx="11880518" cy="518229"/>
            <a:chOff x="29051" y="4022062"/>
            <a:chExt cx="11880518" cy="518229"/>
          </a:xfrm>
        </p:grpSpPr>
        <p:sp>
          <p:nvSpPr>
            <p:cNvPr id="12166" name="Google Shape;12166;g1df91a4005e_0_91"/>
            <p:cNvSpPr txBox="1"/>
            <p:nvPr/>
          </p:nvSpPr>
          <p:spPr>
            <a:xfrm>
              <a:off x="29051" y="40731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167" name="Google Shape;12167;g1df91a4005e_0_91"/>
            <p:cNvSpPr txBox="1"/>
            <p:nvPr/>
          </p:nvSpPr>
          <p:spPr>
            <a:xfrm>
              <a:off x="1539169" y="4022062"/>
              <a:ext cx="10370400" cy="354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SzPts val="1100"/>
                <a:buNone/>
              </a:pPr>
              <a:r>
                <a:rPr lang="pt-BR" sz="1700">
                  <a:solidFill>
                    <a:schemeClr val="dk2"/>
                  </a:solidFill>
                  <a:highlight>
                    <a:schemeClr val="lt1"/>
                  </a:highlight>
                </a:rPr>
                <a:t>As alterações se fazem necessárias para atender à nova lógica de organização que está sendo proposta</a:t>
              </a:r>
              <a:endParaRPr sz="2700">
                <a:solidFill>
                  <a:schemeClr val="dk1"/>
                </a:solidFill>
                <a:highlight>
                  <a:schemeClr val="lt1"/>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2" name="Shape 12172"/>
        <p:cNvGrpSpPr/>
        <p:nvPr/>
      </p:nvGrpSpPr>
      <p:grpSpPr>
        <a:xfrm>
          <a:off x="0" y="0"/>
          <a:ext cx="0" cy="0"/>
          <a:chOff x="0" y="0"/>
          <a:chExt cx="0" cy="0"/>
        </a:xfrm>
      </p:grpSpPr>
      <p:sp>
        <p:nvSpPr>
          <p:cNvPr id="12173" name="Google Shape;12173;p175"/>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174" name="Google Shape;12174;p175"/>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175" name="Google Shape;12175;p175"/>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176" name="Google Shape;12176;p17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177" name="Google Shape;12177;p175"/>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178" name="Google Shape;12178;p175"/>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Este Regulamento poderá ser revisado sempre que houver necessidade de adequação das normas nele contidas, por meio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I do estabelecimento de calendário de discussão com a comunidade acerca das políticas de ensino, pesquisa e extensão que resultará na elaboração de regulamentos específicos;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II. da constituição de comissão de avaliação, a ser realizada ao término do segundo ano de implantação deste Regulamento. </a:t>
            </a:r>
            <a:endParaRPr b="1" sz="1800">
              <a:solidFill>
                <a:schemeClr val="dk1"/>
              </a:solidFill>
              <a:latin typeface="Calibri"/>
              <a:ea typeface="Calibri"/>
              <a:cs typeface="Calibri"/>
              <a:sym typeface="Calibri"/>
            </a:endParaRPr>
          </a:p>
        </p:txBody>
      </p:sp>
      <p:sp>
        <p:nvSpPr>
          <p:cNvPr id="12179" name="Google Shape;12179;p175"/>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180" name="Google Shape;12180;p175"/>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Jataí</a:t>
            </a:r>
            <a:endParaRPr sz="2200">
              <a:solidFill>
                <a:schemeClr val="dk1"/>
              </a:solidFill>
              <a:latin typeface="Calibri"/>
              <a:ea typeface="Calibri"/>
              <a:cs typeface="Calibri"/>
              <a:sym typeface="Calibri"/>
            </a:endParaRPr>
          </a:p>
        </p:txBody>
      </p:sp>
      <p:grpSp>
        <p:nvGrpSpPr>
          <p:cNvPr id="12181" name="Google Shape;12181;p175"/>
          <p:cNvGrpSpPr/>
          <p:nvPr/>
        </p:nvGrpSpPr>
        <p:grpSpPr>
          <a:xfrm>
            <a:off x="89384" y="3858999"/>
            <a:ext cx="11847062" cy="2077800"/>
            <a:chOff x="64257" y="2973509"/>
            <a:chExt cx="11847062" cy="2077800"/>
          </a:xfrm>
        </p:grpSpPr>
        <p:sp>
          <p:nvSpPr>
            <p:cNvPr id="12182" name="Google Shape;12182;p175"/>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183" name="Google Shape;12183;p175"/>
            <p:cNvSpPr txBox="1"/>
            <p:nvPr/>
          </p:nvSpPr>
          <p:spPr>
            <a:xfrm>
              <a:off x="1540919" y="2973509"/>
              <a:ext cx="10370400" cy="2077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Clr>
                  <a:schemeClr val="dk2"/>
                </a:buClr>
                <a:buFont typeface="Arial"/>
                <a:buNone/>
              </a:pPr>
              <a:r>
                <a:rPr b="1" lang="pt-BR" sz="2100">
                  <a:solidFill>
                    <a:schemeClr val="dk1"/>
                  </a:solidFill>
                  <a:latin typeface="Calibri"/>
                  <a:ea typeface="Calibri"/>
                  <a:cs typeface="Calibri"/>
                  <a:sym typeface="Calibri"/>
                </a:rPr>
                <a:t>A</a:t>
              </a:r>
              <a:r>
                <a:rPr b="1" lang="pt-BR" sz="1800">
                  <a:solidFill>
                    <a:schemeClr val="dk1"/>
                  </a:solidFill>
                  <a:latin typeface="Calibri"/>
                  <a:ea typeface="Calibri"/>
                  <a:cs typeface="Calibri"/>
                  <a:sym typeface="Calibri"/>
                </a:rPr>
                <a:t>rt. 58</a:t>
              </a:r>
              <a:r>
                <a:rPr b="1" baseline="30000" lang="pt-BR" sz="18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Este Regulamento poderá ser revisado sempre que houver necessidade de adequação das normas nele contidas, por meio </a:t>
              </a:r>
              <a:endParaRPr sz="1100">
                <a:solidFill>
                  <a:schemeClr val="dk2"/>
                </a:solidFill>
              </a:endParaRPr>
            </a:p>
            <a:p>
              <a:pPr indent="452603" lvl="0" marL="97853" rtl="0" algn="just">
                <a:spcBef>
                  <a:spcPts val="0"/>
                </a:spcBef>
                <a:spcAft>
                  <a:spcPts val="0"/>
                </a:spcAft>
                <a:buClr>
                  <a:schemeClr val="dk2"/>
                </a:buClr>
                <a:buFont typeface="Arial"/>
                <a:buNone/>
              </a:pPr>
              <a:r>
                <a:rPr b="1" lang="pt-BR" sz="1600">
                  <a:solidFill>
                    <a:schemeClr val="dk1"/>
                  </a:solidFill>
                  <a:latin typeface="Calibri"/>
                  <a:ea typeface="Calibri"/>
                  <a:cs typeface="Calibri"/>
                  <a:sym typeface="Calibri"/>
                </a:rPr>
                <a:t>I do estabelecimento de calendário de discussão com a comunidade acerca das políticas de ensino, pesquisa e extensão que resultará na elaboração de regulamentos específicos; </a:t>
              </a:r>
              <a:endParaRPr sz="1100">
                <a:solidFill>
                  <a:schemeClr val="dk2"/>
                </a:solidFill>
              </a:endParaRPr>
            </a:p>
            <a:p>
              <a:pPr indent="452603" lvl="0" marL="97853" rtl="0" algn="just">
                <a:spcBef>
                  <a:spcPts val="0"/>
                </a:spcBef>
                <a:spcAft>
                  <a:spcPts val="0"/>
                </a:spcAft>
                <a:buClr>
                  <a:schemeClr val="dk2"/>
                </a:buClr>
                <a:buFont typeface="Arial"/>
                <a:buNone/>
              </a:pPr>
              <a:r>
                <a:rPr b="1" lang="pt-BR" sz="1900">
                  <a:solidFill>
                    <a:schemeClr val="dk1"/>
                  </a:solidFill>
                  <a:latin typeface="Calibri"/>
                  <a:ea typeface="Calibri"/>
                  <a:cs typeface="Calibri"/>
                  <a:sym typeface="Calibri"/>
                </a:rPr>
                <a:t>II. da constituição de comissão de avaliação, a ser realizada de</a:t>
              </a:r>
              <a:r>
                <a:rPr lang="pt-BR" sz="1200">
                  <a:solidFill>
                    <a:schemeClr val="dk2"/>
                  </a:solidFill>
                  <a:highlight>
                    <a:srgbClr val="FFFFFF"/>
                  </a:highlight>
                </a:rPr>
                <a:t> </a:t>
              </a:r>
              <a:r>
                <a:rPr lang="pt-BR" sz="1600">
                  <a:solidFill>
                    <a:srgbClr val="0000FF"/>
                  </a:solidFill>
                  <a:highlight>
                    <a:srgbClr val="FFFFFF"/>
                  </a:highlight>
                </a:rPr>
                <a:t>forma periódica, dependendo de uma provocação para apontar a necessidade de adequação das normas</a:t>
              </a:r>
              <a:r>
                <a:rPr b="1" lang="pt-BR" sz="2300">
                  <a:solidFill>
                    <a:srgbClr val="0000FF"/>
                  </a:solidFill>
                  <a:latin typeface="Calibri"/>
                  <a:ea typeface="Calibri"/>
                  <a:cs typeface="Calibri"/>
                  <a:sym typeface="Calibri"/>
                </a:rPr>
                <a:t>. </a:t>
              </a:r>
              <a:endParaRPr b="1" sz="2200">
                <a:solidFill>
                  <a:srgbClr val="0000FF"/>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84" name="Google Shape;12184;p175"/>
          <p:cNvGrpSpPr/>
          <p:nvPr/>
        </p:nvGrpSpPr>
        <p:grpSpPr>
          <a:xfrm>
            <a:off x="72615" y="5936788"/>
            <a:ext cx="11880468" cy="941721"/>
            <a:chOff x="45776" y="3973141"/>
            <a:chExt cx="11880468" cy="941721"/>
          </a:xfrm>
        </p:grpSpPr>
        <p:sp>
          <p:nvSpPr>
            <p:cNvPr id="12185" name="Google Shape;12185;p175"/>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186" name="Google Shape;12186;p175"/>
            <p:cNvSpPr txBox="1"/>
            <p:nvPr/>
          </p:nvSpPr>
          <p:spPr>
            <a:xfrm>
              <a:off x="1555844" y="4022062"/>
              <a:ext cx="10370400" cy="8928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300">
                  <a:solidFill>
                    <a:schemeClr val="dk2"/>
                  </a:solidFill>
                  <a:highlight>
                    <a:srgbClr val="FFFFFF"/>
                  </a:highlight>
                </a:rPr>
                <a:t>Com o texto "da constituição de comissão de avaliação, a ser realizada ao término do segundo ano de implantação deste Regulamento." passa-se a ideia de que a implantação é algo feito apenas uma vez (no início) e não dá a possibilidade já predefinida de se avaliar o Regulamento em questão de forma periódica. Isso evitaria, por exemplo, que a ação de provocar dependesse da vontade de um ou outro participante institucional.</a:t>
              </a:r>
              <a:endParaRPr sz="19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1" name="Shape 12191"/>
        <p:cNvGrpSpPr/>
        <p:nvPr/>
      </p:nvGrpSpPr>
      <p:grpSpPr>
        <a:xfrm>
          <a:off x="0" y="0"/>
          <a:ext cx="0" cy="0"/>
          <a:chOff x="0" y="0"/>
          <a:chExt cx="0" cy="0"/>
        </a:xfrm>
      </p:grpSpPr>
      <p:sp>
        <p:nvSpPr>
          <p:cNvPr id="12192" name="Google Shape;12192;p176"/>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193" name="Google Shape;12193;p176"/>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194" name="Google Shape;12194;p176"/>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195" name="Google Shape;12195;p17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196" name="Google Shape;12196;p176"/>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197" name="Google Shape;12197;p176"/>
          <p:cNvSpPr txBox="1"/>
          <p:nvPr/>
        </p:nvSpPr>
        <p:spPr>
          <a:xfrm>
            <a:off x="1551011" y="1944572"/>
            <a:ext cx="10400495" cy="1846659"/>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58</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Este Regulamento poderá ser revisado sempre que houver necessidade de adequação das normas nele contidas, por meio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I do estabelecimento de calendário de discussão com a comunidade acerca das políticas de ensino, pesquisa e extensão que resultará na elaboração de regulamentos específicos; </a:t>
            </a:r>
            <a:endParaRPr/>
          </a:p>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II. da constituição de comissão de avaliação, a ser realizada ao término do segundo ano de implantação deste Regulamento. </a:t>
            </a:r>
            <a:endParaRPr b="1" sz="2000">
              <a:solidFill>
                <a:schemeClr val="dk1"/>
              </a:solidFill>
              <a:latin typeface="Calibri"/>
              <a:ea typeface="Calibri"/>
              <a:cs typeface="Calibri"/>
              <a:sym typeface="Calibri"/>
            </a:endParaRPr>
          </a:p>
        </p:txBody>
      </p:sp>
      <p:sp>
        <p:nvSpPr>
          <p:cNvPr id="12198" name="Google Shape;12198;p176"/>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2199" name="Google Shape;12199;p176"/>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2200" name="Google Shape;12200;p176"/>
          <p:cNvGrpSpPr/>
          <p:nvPr/>
        </p:nvGrpSpPr>
        <p:grpSpPr>
          <a:xfrm>
            <a:off x="89384" y="4411881"/>
            <a:ext cx="11862122" cy="467175"/>
            <a:chOff x="64257" y="3526391"/>
            <a:chExt cx="11862122" cy="467175"/>
          </a:xfrm>
        </p:grpSpPr>
        <p:sp>
          <p:nvSpPr>
            <p:cNvPr id="12201" name="Google Shape;12201;p176"/>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202" name="Google Shape;12202;p176"/>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203" name="Google Shape;12203;p176"/>
          <p:cNvGrpSpPr/>
          <p:nvPr/>
        </p:nvGrpSpPr>
        <p:grpSpPr>
          <a:xfrm>
            <a:off x="70903" y="5646513"/>
            <a:ext cx="11880603" cy="467175"/>
            <a:chOff x="45776" y="3973141"/>
            <a:chExt cx="11880603" cy="467175"/>
          </a:xfrm>
        </p:grpSpPr>
        <p:sp>
          <p:nvSpPr>
            <p:cNvPr id="12204" name="Google Shape;12204;p176"/>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205" name="Google Shape;12205;p176"/>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2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264" name="Google Shape;1264;p2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65" name="Google Shape;1265;p2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66" name="Google Shape;1266;p2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67" name="Google Shape;1267;p21"/>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68" name="Google Shape;1268;p21"/>
          <p:cNvSpPr txBox="1"/>
          <p:nvPr/>
        </p:nvSpPr>
        <p:spPr>
          <a:xfrm>
            <a:off x="1580972" y="1944571"/>
            <a:ext cx="10611000" cy="17211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2000">
                <a:solidFill>
                  <a:schemeClr val="dk1"/>
                </a:solidFill>
                <a:latin typeface="Calibri"/>
                <a:ea typeface="Calibri"/>
                <a:cs typeface="Calibri"/>
                <a:sym typeface="Calibri"/>
              </a:rPr>
              <a:t>Art. 6</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a:p>
          <a:p>
            <a:pPr indent="408432" lvl="0" marL="121907" marR="0" rtl="0" algn="l">
              <a:spcBef>
                <a:spcPts val="672"/>
              </a:spcBef>
              <a:spcAft>
                <a:spcPts val="0"/>
              </a:spcAft>
              <a:buNone/>
            </a:pPr>
            <a:r>
              <a:rPr b="0" i="0" lang="pt-BR" sz="2000" u="none" strike="noStrike">
                <a:solidFill>
                  <a:schemeClr val="dk1"/>
                </a:solidFill>
                <a:latin typeface="Calibri"/>
                <a:ea typeface="Calibri"/>
                <a:cs typeface="Calibri"/>
                <a:sym typeface="Calibri"/>
              </a:rPr>
              <a:t>$1</a:t>
            </a:r>
            <a:r>
              <a:rPr b="0" baseline="30000" i="0" lang="pt-BR" sz="2000" u="none" strike="noStrike">
                <a:solidFill>
                  <a:schemeClr val="dk1"/>
                </a:solidFill>
                <a:latin typeface="Calibri"/>
                <a:ea typeface="Calibri"/>
                <a:cs typeface="Calibri"/>
                <a:sym typeface="Calibri"/>
              </a:rPr>
              <a:t>o</a:t>
            </a:r>
            <a:r>
              <a:rPr b="0" i="0" lang="pt-BR" sz="20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sz="1800">
              <a:solidFill>
                <a:schemeClr val="dk1"/>
              </a:solidFill>
              <a:latin typeface="Calibri"/>
              <a:ea typeface="Calibri"/>
              <a:cs typeface="Calibri"/>
              <a:sym typeface="Calibri"/>
            </a:endParaRPr>
          </a:p>
        </p:txBody>
      </p:sp>
      <p:sp>
        <p:nvSpPr>
          <p:cNvPr id="1269" name="Google Shape;1269;p21"/>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C00000"/>
              </a:buClr>
              <a:buSzPts val="2200"/>
              <a:buFont typeface="Noto Sans Symbols"/>
              <a:buNone/>
            </a:pPr>
            <a:r>
              <a:rPr b="1" lang="pt-BR" sz="2200">
                <a:solidFill>
                  <a:srgbClr val="C00000"/>
                </a:solidFill>
                <a:latin typeface="Century"/>
                <a:ea typeface="Century"/>
                <a:cs typeface="Century"/>
                <a:sym typeface="Century"/>
              </a:rPr>
              <a:t>Exclusão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70" name="Google Shape;1270;p2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271" name="Google Shape;1271;p21"/>
          <p:cNvGrpSpPr/>
          <p:nvPr/>
        </p:nvGrpSpPr>
        <p:grpSpPr>
          <a:xfrm>
            <a:off x="70903" y="4378984"/>
            <a:ext cx="11880468" cy="1477500"/>
            <a:chOff x="45776" y="4022062"/>
            <a:chExt cx="11880468" cy="1477500"/>
          </a:xfrm>
        </p:grpSpPr>
        <p:sp>
          <p:nvSpPr>
            <p:cNvPr id="1272" name="Google Shape;1272;p21"/>
            <p:cNvSpPr txBox="1"/>
            <p:nvPr/>
          </p:nvSpPr>
          <p:spPr>
            <a:xfrm>
              <a:off x="45776" y="45027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73" name="Google Shape;1273;p21"/>
            <p:cNvSpPr txBox="1"/>
            <p:nvPr/>
          </p:nvSpPr>
          <p:spPr>
            <a:xfrm>
              <a:off x="1555844" y="4022062"/>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Se, conforme o art 5º "as atividades acadêmicas serão convertidas em pontos" e art 6º ""a somatória dos pontos correspondentes a cada uma das atividades listadas ... deverá totalizar a carga horária do regime de trabalho do docente", o §1º deste Art 6º torna-se incoerente, uma vez que determina como 'mínimo" a carga horária total do regime de trabalho de cada docente. Isso leva a crer que os docentes podem trabalhar mais que sua jornada de trabalho.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0" name="Shape 12210"/>
        <p:cNvGrpSpPr/>
        <p:nvPr/>
      </p:nvGrpSpPr>
      <p:grpSpPr>
        <a:xfrm>
          <a:off x="0" y="0"/>
          <a:ext cx="0" cy="0"/>
          <a:chOff x="0" y="0"/>
          <a:chExt cx="0" cy="0"/>
        </a:xfrm>
      </p:grpSpPr>
      <p:sp>
        <p:nvSpPr>
          <p:cNvPr id="12211" name="Google Shape;12211;g1df91a4005e_0_55"/>
          <p:cNvSpPr txBox="1"/>
          <p:nvPr>
            <p:ph type="title"/>
          </p:nvPr>
        </p:nvSpPr>
        <p:spPr>
          <a:xfrm>
            <a:off x="2712905" y="408363"/>
            <a:ext cx="67644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212" name="Google Shape;12212;g1df91a4005e_0_5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213" name="Google Shape;12213;g1df91a4005e_0_5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214" name="Google Shape;12214;g1df91a4005e_0_5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215" name="Google Shape;12215;g1df91a4005e_0_55"/>
          <p:cNvSpPr txBox="1"/>
          <p:nvPr>
            <p:ph idx="1" type="body"/>
          </p:nvPr>
        </p:nvSpPr>
        <p:spPr>
          <a:xfrm>
            <a:off x="70903" y="2105840"/>
            <a:ext cx="1480200" cy="624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216" name="Google Shape;12216;g1df91a4005e_0_55"/>
          <p:cNvSpPr txBox="1"/>
          <p:nvPr/>
        </p:nvSpPr>
        <p:spPr>
          <a:xfrm>
            <a:off x="1551011" y="1944572"/>
            <a:ext cx="10400400" cy="969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59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-Este Regulamento entrará em vigor a partir do primeiro semestre do ano de 2012, ficando revogadas as disposições em contrário.</a:t>
            </a:r>
            <a:endParaRPr/>
          </a:p>
          <a:p>
            <a:pPr indent="452603" lvl="0" marL="97853" marR="0" rtl="0" algn="just">
              <a:spcBef>
                <a:spcPts val="0"/>
              </a:spcBef>
              <a:spcAft>
                <a:spcPts val="0"/>
              </a:spcAft>
              <a:buNone/>
            </a:pPr>
            <a:r>
              <a:t/>
            </a:r>
            <a:endParaRPr b="1" sz="1900">
              <a:solidFill>
                <a:schemeClr val="dk1"/>
              </a:solidFill>
              <a:latin typeface="Calibri"/>
              <a:ea typeface="Calibri"/>
              <a:cs typeface="Calibri"/>
              <a:sym typeface="Calibri"/>
            </a:endParaRPr>
          </a:p>
        </p:txBody>
      </p:sp>
      <p:sp>
        <p:nvSpPr>
          <p:cNvPr id="12217" name="Google Shape;12217;g1df91a4005e_0_5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C00000"/>
                </a:solidFill>
                <a:latin typeface="Century"/>
                <a:ea typeface="Century"/>
                <a:cs typeface="Century"/>
                <a:sym typeface="Century"/>
              </a:rPr>
              <a:t>Ex</a:t>
            </a:r>
            <a:r>
              <a:rPr b="1" lang="pt-BR" sz="2200">
                <a:solidFill>
                  <a:srgbClr val="C00000"/>
                </a:solidFill>
                <a:latin typeface="Century"/>
                <a:ea typeface="Century"/>
                <a:cs typeface="Century"/>
                <a:sym typeface="Century"/>
              </a:rPr>
              <a:t>clusão</a:t>
            </a:r>
            <a:endParaRPr sz="2200">
              <a:solidFill>
                <a:srgbClr val="C00000"/>
              </a:solidFill>
              <a:latin typeface="Calibri"/>
              <a:ea typeface="Calibri"/>
              <a:cs typeface="Calibri"/>
              <a:sym typeface="Calibri"/>
            </a:endParaRPr>
          </a:p>
        </p:txBody>
      </p:sp>
      <p:sp>
        <p:nvSpPr>
          <p:cNvPr id="12218" name="Google Shape;12218;g1df91a4005e_0_5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2219" name="Google Shape;12219;g1df91a4005e_0_55"/>
          <p:cNvGrpSpPr/>
          <p:nvPr/>
        </p:nvGrpSpPr>
        <p:grpSpPr>
          <a:xfrm>
            <a:off x="134278" y="3955534"/>
            <a:ext cx="11880593" cy="1139100"/>
            <a:chOff x="109151" y="2282162"/>
            <a:chExt cx="11880593" cy="1139100"/>
          </a:xfrm>
        </p:grpSpPr>
        <p:sp>
          <p:nvSpPr>
            <p:cNvPr id="12220" name="Google Shape;12220;g1df91a4005e_0_55"/>
            <p:cNvSpPr txBox="1"/>
            <p:nvPr/>
          </p:nvSpPr>
          <p:spPr>
            <a:xfrm>
              <a:off x="109151" y="26893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221" name="Google Shape;12221;g1df91a4005e_0_55"/>
            <p:cNvSpPr txBox="1"/>
            <p:nvPr/>
          </p:nvSpPr>
          <p:spPr>
            <a:xfrm>
              <a:off x="1619344" y="2282162"/>
              <a:ext cx="103704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700">
                  <a:solidFill>
                    <a:schemeClr val="dk2"/>
                  </a:solidFill>
                  <a:highlight>
                    <a:srgbClr val="FFFFFF"/>
                  </a:highlight>
                </a:rPr>
                <a:t>Seguir as orientações do item 8.3 da Portaria MEC nº 983, de 18 de novembro de 2020, que diz: “A instituição publicará, semestralmente, em seu sítio oficial, os Planos Individuais de Trabalho, os Relatórios Individuais de Atividades Desenvolvidas, a totalização das cargas horárias por grupo de atividades, bem como os indicadores correlatos por docente e por campus”.</a:t>
              </a:r>
              <a:endParaRPr sz="23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6" name="Shape 12226"/>
        <p:cNvGrpSpPr/>
        <p:nvPr/>
      </p:nvGrpSpPr>
      <p:grpSpPr>
        <a:xfrm>
          <a:off x="0" y="0"/>
          <a:ext cx="0" cy="0"/>
          <a:chOff x="0" y="0"/>
          <a:chExt cx="0" cy="0"/>
        </a:xfrm>
      </p:grpSpPr>
      <p:sp>
        <p:nvSpPr>
          <p:cNvPr id="12227" name="Google Shape;12227;p177"/>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228" name="Google Shape;12228;p17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229" name="Google Shape;12229;p17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230" name="Google Shape;12230;p17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231" name="Google Shape;12231;p177"/>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232" name="Google Shape;12232;p177"/>
          <p:cNvSpPr txBox="1"/>
          <p:nvPr/>
        </p:nvSpPr>
        <p:spPr>
          <a:xfrm>
            <a:off x="1551011" y="1944572"/>
            <a:ext cx="10400495" cy="954107"/>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-Este Regulamento entrará em vigor a partir do primeiro semestre do ano de 2012, ficando revogadas as disposições em contrário.</a:t>
            </a:r>
            <a:endParaRPr/>
          </a:p>
          <a:p>
            <a:pPr indent="452603" lvl="0" marL="97854" marR="0" rtl="0" algn="just">
              <a:spcBef>
                <a:spcPts val="0"/>
              </a:spcBef>
              <a:spcAft>
                <a:spcPts val="0"/>
              </a:spcAft>
              <a:buNone/>
            </a:pPr>
            <a:r>
              <a:t/>
            </a:r>
            <a:endParaRPr b="1" sz="1800">
              <a:solidFill>
                <a:schemeClr val="dk1"/>
              </a:solidFill>
              <a:latin typeface="Calibri"/>
              <a:ea typeface="Calibri"/>
              <a:cs typeface="Calibri"/>
              <a:sym typeface="Calibri"/>
            </a:endParaRPr>
          </a:p>
        </p:txBody>
      </p:sp>
      <p:sp>
        <p:nvSpPr>
          <p:cNvPr id="12233" name="Google Shape;12233;p17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endParaRPr sz="2200">
              <a:solidFill>
                <a:srgbClr val="0070C0"/>
              </a:solidFill>
              <a:latin typeface="Calibri"/>
              <a:ea typeface="Calibri"/>
              <a:cs typeface="Calibri"/>
              <a:sym typeface="Calibri"/>
            </a:endParaRPr>
          </a:p>
        </p:txBody>
      </p:sp>
      <p:sp>
        <p:nvSpPr>
          <p:cNvPr id="12234" name="Google Shape;12234;p17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2235" name="Google Shape;12235;p177"/>
          <p:cNvGrpSpPr/>
          <p:nvPr/>
        </p:nvGrpSpPr>
        <p:grpSpPr>
          <a:xfrm>
            <a:off x="89384" y="4411881"/>
            <a:ext cx="11862122" cy="467175"/>
            <a:chOff x="64257" y="3526391"/>
            <a:chExt cx="11862122" cy="467175"/>
          </a:xfrm>
        </p:grpSpPr>
        <p:sp>
          <p:nvSpPr>
            <p:cNvPr id="12236" name="Google Shape;12236;p177"/>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237" name="Google Shape;12237;p177"/>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238" name="Google Shape;12238;p177"/>
          <p:cNvGrpSpPr/>
          <p:nvPr/>
        </p:nvGrpSpPr>
        <p:grpSpPr>
          <a:xfrm>
            <a:off x="70903" y="5646513"/>
            <a:ext cx="11880603" cy="467175"/>
            <a:chOff x="45776" y="3973141"/>
            <a:chExt cx="11880603" cy="467175"/>
          </a:xfrm>
        </p:grpSpPr>
        <p:sp>
          <p:nvSpPr>
            <p:cNvPr id="12239" name="Google Shape;12239;p17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240" name="Google Shape;12240;p177"/>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5" name="Shape 12245"/>
        <p:cNvGrpSpPr/>
        <p:nvPr/>
      </p:nvGrpSpPr>
      <p:grpSpPr>
        <a:xfrm>
          <a:off x="0" y="0"/>
          <a:ext cx="0" cy="0"/>
          <a:chOff x="0" y="0"/>
          <a:chExt cx="0" cy="0"/>
        </a:xfrm>
      </p:grpSpPr>
      <p:sp>
        <p:nvSpPr>
          <p:cNvPr id="12246" name="Google Shape;12246;p178"/>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247" name="Google Shape;12247;p17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248" name="Google Shape;12248;p17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249" name="Google Shape;12249;p17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250" name="Google Shape;12250;p178"/>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251" name="Google Shape;12251;p178"/>
          <p:cNvSpPr txBox="1"/>
          <p:nvPr/>
        </p:nvSpPr>
        <p:spPr>
          <a:xfrm>
            <a:off x="1551011" y="1944572"/>
            <a:ext cx="10400495" cy="969496"/>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59</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-Este Regulamento entrará em vigor a partir do primeiro semestre do ano de 2012, ficando revogadas as disposições em contrário.</a:t>
            </a:r>
            <a:endParaRPr/>
          </a:p>
          <a:p>
            <a:pPr indent="452603" lvl="0" marL="97854" marR="0" rtl="0" algn="just">
              <a:spcBef>
                <a:spcPts val="0"/>
              </a:spcBef>
              <a:spcAft>
                <a:spcPts val="0"/>
              </a:spcAft>
              <a:buNone/>
            </a:pPr>
            <a:r>
              <a:t/>
            </a:r>
            <a:endParaRPr b="1" sz="1900">
              <a:solidFill>
                <a:schemeClr val="dk1"/>
              </a:solidFill>
              <a:latin typeface="Calibri"/>
              <a:ea typeface="Calibri"/>
              <a:cs typeface="Calibri"/>
              <a:sym typeface="Calibri"/>
            </a:endParaRPr>
          </a:p>
        </p:txBody>
      </p:sp>
      <p:sp>
        <p:nvSpPr>
          <p:cNvPr id="12252" name="Google Shape;12252;p17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2253" name="Google Shape;12253;p17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2254" name="Google Shape;12254;p178"/>
          <p:cNvGrpSpPr/>
          <p:nvPr/>
        </p:nvGrpSpPr>
        <p:grpSpPr>
          <a:xfrm>
            <a:off x="89384" y="4411881"/>
            <a:ext cx="11862122" cy="467175"/>
            <a:chOff x="64257" y="3526391"/>
            <a:chExt cx="11862122" cy="467175"/>
          </a:xfrm>
        </p:grpSpPr>
        <p:sp>
          <p:nvSpPr>
            <p:cNvPr id="12255" name="Google Shape;12255;p178"/>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256" name="Google Shape;12256;p178"/>
            <p:cNvSpPr txBox="1"/>
            <p:nvPr/>
          </p:nvSpPr>
          <p:spPr>
            <a:xfrm>
              <a:off x="1555844" y="3545009"/>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257" name="Google Shape;12257;p178"/>
          <p:cNvGrpSpPr/>
          <p:nvPr/>
        </p:nvGrpSpPr>
        <p:grpSpPr>
          <a:xfrm>
            <a:off x="70903" y="5646513"/>
            <a:ext cx="11880603" cy="467175"/>
            <a:chOff x="45776" y="3973141"/>
            <a:chExt cx="11880603" cy="467175"/>
          </a:xfrm>
        </p:grpSpPr>
        <p:sp>
          <p:nvSpPr>
            <p:cNvPr id="12258" name="Google Shape;12258;p17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259" name="Google Shape;12259;p178"/>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4" name="Shape 12264"/>
        <p:cNvGrpSpPr/>
        <p:nvPr/>
      </p:nvGrpSpPr>
      <p:grpSpPr>
        <a:xfrm>
          <a:off x="0" y="0"/>
          <a:ext cx="0" cy="0"/>
          <a:chOff x="0" y="0"/>
          <a:chExt cx="0" cy="0"/>
        </a:xfrm>
      </p:grpSpPr>
      <p:sp>
        <p:nvSpPr>
          <p:cNvPr id="12265" name="Google Shape;12265;p179"/>
          <p:cNvSpPr txBox="1"/>
          <p:nvPr>
            <p:ph type="title"/>
          </p:nvPr>
        </p:nvSpPr>
        <p:spPr>
          <a:xfrm>
            <a:off x="2712905" y="408363"/>
            <a:ext cx="6764456"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200"/>
              <a:buFont typeface="Calibri"/>
              <a:buNone/>
            </a:pPr>
            <a:r>
              <a:rPr lang="pt-BR" sz="3200"/>
              <a:t>DAS DISPOSIÇÕES FINAIS</a:t>
            </a:r>
            <a:endParaRPr/>
          </a:p>
        </p:txBody>
      </p:sp>
      <p:sp>
        <p:nvSpPr>
          <p:cNvPr id="12266" name="Google Shape;12266;p17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267" name="Google Shape;12267;p17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268" name="Google Shape;12268;p17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269" name="Google Shape;12269;p179"/>
          <p:cNvSpPr txBox="1"/>
          <p:nvPr>
            <p:ph idx="1" type="body"/>
          </p:nvPr>
        </p:nvSpPr>
        <p:spPr>
          <a:xfrm>
            <a:off x="70903" y="2105840"/>
            <a:ext cx="1480107" cy="625031"/>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270" name="Google Shape;12270;p179"/>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____</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p:txBody>
      </p:sp>
      <p:sp>
        <p:nvSpPr>
          <p:cNvPr id="12271" name="Google Shape;12271;p17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2272" name="Google Shape;12272;p17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t/>
            </a:r>
            <a:endParaRPr sz="2200">
              <a:solidFill>
                <a:schemeClr val="dk1"/>
              </a:solidFill>
              <a:latin typeface="Calibri"/>
              <a:ea typeface="Calibri"/>
              <a:cs typeface="Calibri"/>
              <a:sym typeface="Calibri"/>
            </a:endParaRPr>
          </a:p>
        </p:txBody>
      </p:sp>
      <p:grpSp>
        <p:nvGrpSpPr>
          <p:cNvPr id="12273" name="Google Shape;12273;p179"/>
          <p:cNvGrpSpPr/>
          <p:nvPr/>
        </p:nvGrpSpPr>
        <p:grpSpPr>
          <a:xfrm>
            <a:off x="89384" y="4411881"/>
            <a:ext cx="11861987" cy="757518"/>
            <a:chOff x="64257" y="3526391"/>
            <a:chExt cx="11861987" cy="757518"/>
          </a:xfrm>
        </p:grpSpPr>
        <p:sp>
          <p:nvSpPr>
            <p:cNvPr id="12274" name="Google Shape;12274;p179"/>
            <p:cNvSpPr txBox="1"/>
            <p:nvPr/>
          </p:nvSpPr>
          <p:spPr>
            <a:xfrm>
              <a:off x="64257" y="352639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275" name="Google Shape;12275;p179"/>
            <p:cNvSpPr txBox="1"/>
            <p:nvPr/>
          </p:nvSpPr>
          <p:spPr>
            <a:xfrm>
              <a:off x="1555844" y="3545009"/>
              <a:ext cx="10370400" cy="738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900">
                  <a:solidFill>
                    <a:schemeClr val="dk1"/>
                  </a:solidFill>
                  <a:latin typeface="Calibri"/>
                  <a:ea typeface="Calibri"/>
                  <a:cs typeface="Calibri"/>
                  <a:sym typeface="Calibri"/>
                </a:rPr>
                <a:t>Art. ____</a:t>
              </a:r>
              <a:r>
                <a:rPr b="1" baseline="30000" lang="pt-BR" sz="1900">
                  <a:solidFill>
                    <a:schemeClr val="dk1"/>
                  </a:solidFill>
                  <a:latin typeface="Calibri"/>
                  <a:ea typeface="Calibri"/>
                  <a:cs typeface="Calibri"/>
                  <a:sym typeface="Calibri"/>
                </a:rPr>
                <a:t>o</a:t>
              </a:r>
              <a:r>
                <a:rPr b="1" lang="pt-BR" sz="1900">
                  <a:solidFill>
                    <a:schemeClr val="dk1"/>
                  </a:solidFill>
                  <a:latin typeface="Calibri"/>
                  <a:ea typeface="Calibri"/>
                  <a:cs typeface="Calibri"/>
                  <a:sym typeface="Calibri"/>
                </a:rPr>
                <a:t>  - </a:t>
              </a:r>
              <a:r>
                <a:rPr lang="pt-BR" sz="1600">
                  <a:solidFill>
                    <a:schemeClr val="dk2"/>
                  </a:solidFill>
                  <a:highlight>
                    <a:srgbClr val="EFEFEF"/>
                  </a:highlight>
                </a:rPr>
                <a:t>Esta lei zelará pelo bem estar físico e mental do docente em todas as suas atividades laborais desenvolvidas</a:t>
              </a:r>
              <a:r>
                <a:rPr b="1" lang="pt-BR" sz="2300">
                  <a:solidFill>
                    <a:schemeClr val="dk1"/>
                  </a:solidFill>
                  <a:highlight>
                    <a:srgbClr val="EFEFEF"/>
                  </a:highlight>
                  <a:latin typeface="Calibri"/>
                  <a:ea typeface="Calibri"/>
                  <a:cs typeface="Calibri"/>
                  <a:sym typeface="Calibri"/>
                </a:rPr>
                <a:t>.</a:t>
              </a:r>
              <a:r>
                <a:rPr b="1" lang="pt-BR"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grpSp>
      <p:grpSp>
        <p:nvGrpSpPr>
          <p:cNvPr id="12276" name="Google Shape;12276;p179"/>
          <p:cNvGrpSpPr/>
          <p:nvPr/>
        </p:nvGrpSpPr>
        <p:grpSpPr>
          <a:xfrm>
            <a:off x="70903" y="5646513"/>
            <a:ext cx="11880468" cy="467175"/>
            <a:chOff x="45776" y="3973141"/>
            <a:chExt cx="11880468" cy="467175"/>
          </a:xfrm>
        </p:grpSpPr>
        <p:sp>
          <p:nvSpPr>
            <p:cNvPr id="12277" name="Google Shape;12277;p17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278" name="Google Shape;12278;p179"/>
            <p:cNvSpPr txBox="1"/>
            <p:nvPr/>
          </p:nvSpPr>
          <p:spPr>
            <a:xfrm>
              <a:off x="1555844" y="4022062"/>
              <a:ext cx="10370400" cy="3540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700">
                  <a:solidFill>
                    <a:schemeClr val="dk2"/>
                  </a:solidFill>
                  <a:highlight>
                    <a:schemeClr val="lt1"/>
                  </a:highlight>
                </a:rPr>
                <a:t>A lei deve garantir a tranquilidade do trabalho docente.</a:t>
              </a:r>
              <a:endParaRPr sz="2300">
                <a:solidFill>
                  <a:schemeClr val="dk1"/>
                </a:solidFill>
                <a:highlight>
                  <a:schemeClr val="lt1"/>
                </a:highlight>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22"/>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280" name="Google Shape;1280;p2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281" name="Google Shape;1281;p2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282" name="Google Shape;1282;p2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283" name="Google Shape;1283;p22"/>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284" name="Google Shape;1284;p22"/>
          <p:cNvSpPr txBox="1"/>
          <p:nvPr/>
        </p:nvSpPr>
        <p:spPr>
          <a:xfrm>
            <a:off x="1580972" y="1875646"/>
            <a:ext cx="10611000" cy="20964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700">
                <a:solidFill>
                  <a:schemeClr val="dk1"/>
                </a:solidFill>
                <a:latin typeface="Calibri"/>
                <a:ea typeface="Calibri"/>
                <a:cs typeface="Calibri"/>
                <a:sym typeface="Calibri"/>
              </a:rPr>
              <a:t>Art. 6</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100"/>
          </a:p>
          <a:p>
            <a:pPr indent="408432" lvl="0" marL="121907" marR="0" rtl="0" algn="l">
              <a:spcBef>
                <a:spcPts val="672"/>
              </a:spcBef>
              <a:spcAft>
                <a:spcPts val="0"/>
              </a:spcAft>
              <a:buNone/>
            </a:pPr>
            <a:r>
              <a:rPr b="0" i="0" lang="pt-BR" sz="1700" u="none" strike="noStrike">
                <a:solidFill>
                  <a:schemeClr val="dk1"/>
                </a:solidFill>
                <a:latin typeface="Calibri"/>
                <a:ea typeface="Calibri"/>
                <a:cs typeface="Calibri"/>
                <a:sym typeface="Calibri"/>
              </a:rPr>
              <a:t>$1</a:t>
            </a:r>
            <a:r>
              <a:rPr b="0" baseline="30000" i="0" lang="pt-BR" sz="1700" u="none" strike="noStrike">
                <a:solidFill>
                  <a:schemeClr val="dk1"/>
                </a:solidFill>
                <a:latin typeface="Calibri"/>
                <a:ea typeface="Calibri"/>
                <a:cs typeface="Calibri"/>
                <a:sym typeface="Calibri"/>
              </a:rPr>
              <a:t>o</a:t>
            </a:r>
            <a:r>
              <a:rPr b="0" i="0" lang="pt-BR" sz="17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7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700">
                <a:solidFill>
                  <a:schemeClr val="dk1"/>
                </a:solidFill>
                <a:latin typeface="Calibri"/>
                <a:ea typeface="Calibri"/>
                <a:cs typeface="Calibri"/>
                <a:sym typeface="Calibri"/>
              </a:rPr>
              <a:t>$ 2</a:t>
            </a:r>
            <a:r>
              <a:rPr b="1" baseline="30000" lang="pt-BR" sz="1700">
                <a:solidFill>
                  <a:schemeClr val="dk1"/>
                </a:solidFill>
                <a:latin typeface="Calibri"/>
                <a:ea typeface="Calibri"/>
                <a:cs typeface="Calibri"/>
                <a:sym typeface="Calibri"/>
              </a:rPr>
              <a:t>o. </a:t>
            </a:r>
            <a:r>
              <a:rPr lang="pt-BR" sz="1700">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sz="1700">
              <a:solidFill>
                <a:schemeClr val="dk1"/>
              </a:solidFill>
              <a:latin typeface="Calibri"/>
              <a:ea typeface="Calibri"/>
              <a:cs typeface="Calibri"/>
              <a:sym typeface="Calibri"/>
            </a:endParaRPr>
          </a:p>
        </p:txBody>
      </p:sp>
      <p:sp>
        <p:nvSpPr>
          <p:cNvPr id="1285" name="Google Shape;1285;p2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86" name="Google Shape;1286;p2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Águas Lindas</a:t>
            </a:r>
            <a:endParaRPr sz="2200">
              <a:solidFill>
                <a:schemeClr val="dk1"/>
              </a:solidFill>
              <a:latin typeface="Calibri"/>
              <a:ea typeface="Calibri"/>
              <a:cs typeface="Calibri"/>
              <a:sym typeface="Calibri"/>
            </a:endParaRPr>
          </a:p>
        </p:txBody>
      </p:sp>
      <p:grpSp>
        <p:nvGrpSpPr>
          <p:cNvPr id="1287" name="Google Shape;1287;p22"/>
          <p:cNvGrpSpPr/>
          <p:nvPr/>
        </p:nvGrpSpPr>
        <p:grpSpPr>
          <a:xfrm>
            <a:off x="70903" y="4015125"/>
            <a:ext cx="12121072" cy="2010300"/>
            <a:chOff x="45776" y="3552721"/>
            <a:chExt cx="12121072" cy="2010300"/>
          </a:xfrm>
        </p:grpSpPr>
        <p:sp>
          <p:nvSpPr>
            <p:cNvPr id="1288" name="Google Shape;1288;p2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289" name="Google Shape;1289;p22"/>
            <p:cNvSpPr txBox="1"/>
            <p:nvPr/>
          </p:nvSpPr>
          <p:spPr>
            <a:xfrm>
              <a:off x="1555848" y="3552721"/>
              <a:ext cx="10611000" cy="2010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700">
                  <a:solidFill>
                    <a:schemeClr val="dk1"/>
                  </a:solidFill>
                  <a:latin typeface="Calibri"/>
                  <a:ea typeface="Calibri"/>
                  <a:cs typeface="Calibri"/>
                  <a:sym typeface="Calibri"/>
                </a:rPr>
                <a:t>Art. 6</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lang="pt-BR" sz="1700">
                  <a:solidFill>
                    <a:schemeClr val="dk1"/>
                  </a:solidFill>
                  <a:latin typeface="Calibri"/>
                  <a:ea typeface="Calibri"/>
                  <a:cs typeface="Calibri"/>
                  <a:sym typeface="Calibri"/>
                </a:rPr>
                <a:t>A somatória dos pontos correspondentes a cada uma das atividades listadas nos parágrafos deste artigo deverá totalizar:</a:t>
              </a:r>
              <a:endParaRPr sz="1700">
                <a:solidFill>
                  <a:schemeClr val="dk1"/>
                </a:solidFill>
                <a:latin typeface="Calibri"/>
                <a:ea typeface="Calibri"/>
                <a:cs typeface="Calibri"/>
                <a:sym typeface="Calibri"/>
              </a:endParaRPr>
            </a:p>
            <a:p>
              <a:pPr indent="408432" lvl="0" marL="121907" rtl="0" algn="l">
                <a:spcBef>
                  <a:spcPts val="0"/>
                </a:spcBef>
                <a:spcAft>
                  <a:spcPts val="0"/>
                </a:spcAft>
                <a:buNone/>
              </a:pPr>
              <a:r>
                <a:rPr lang="pt-BR" sz="1700">
                  <a:solidFill>
                    <a:schemeClr val="dk1"/>
                  </a:solidFill>
                  <a:latin typeface="Calibri"/>
                  <a:ea typeface="Calibri"/>
                  <a:cs typeface="Calibri"/>
                  <a:sym typeface="Calibri"/>
                </a:rPr>
                <a:t>$1</a:t>
              </a:r>
              <a:r>
                <a:rPr baseline="30000" lang="pt-BR" sz="1700">
                  <a:solidFill>
                    <a:schemeClr val="dk1"/>
                  </a:solidFill>
                  <a:latin typeface="Calibri"/>
                  <a:ea typeface="Calibri"/>
                  <a:cs typeface="Calibri"/>
                  <a:sym typeface="Calibri"/>
                </a:rPr>
                <a:t>o</a:t>
              </a:r>
              <a:r>
                <a:rPr lang="pt-BR" sz="1700">
                  <a:solidFill>
                    <a:schemeClr val="dk1"/>
                  </a:solidFill>
                  <a:latin typeface="Calibri"/>
                  <a:ea typeface="Calibri"/>
                  <a:cs typeface="Calibri"/>
                  <a:sym typeface="Calibri"/>
                </a:rPr>
                <a:t>. O servidor docente em regime de trabalho de 20 horas semanais deverá totalizar, no mínimo, </a:t>
              </a:r>
              <a:r>
                <a:rPr lang="pt-BR" sz="1700">
                  <a:solidFill>
                    <a:srgbClr val="0000FF"/>
                  </a:solidFill>
                  <a:latin typeface="Calibri"/>
                  <a:ea typeface="Calibri"/>
                  <a:cs typeface="Calibri"/>
                  <a:sym typeface="Calibri"/>
                </a:rPr>
                <a:t>50 pontos</a:t>
              </a:r>
              <a:r>
                <a:rPr lang="pt-BR" sz="1700">
                  <a:solidFill>
                    <a:schemeClr val="dk1"/>
                  </a:solidFill>
                  <a:latin typeface="Calibri"/>
                  <a:ea typeface="Calibri"/>
                  <a:cs typeface="Calibri"/>
                  <a:sym typeface="Calibri"/>
                </a:rPr>
                <a:t> em suas atividades acadêmicas semanais, conforme distribuição prevista neste Regulamento e listadas no Anexo I.</a:t>
              </a:r>
              <a:endParaRPr sz="1700">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700">
                  <a:solidFill>
                    <a:schemeClr val="dk1"/>
                  </a:solidFill>
                  <a:latin typeface="Calibri"/>
                  <a:ea typeface="Calibri"/>
                  <a:cs typeface="Calibri"/>
                  <a:sym typeface="Calibri"/>
                </a:rPr>
                <a:t>$ 2</a:t>
              </a:r>
              <a:r>
                <a:rPr b="1" baseline="30000" lang="pt-BR" sz="1700">
                  <a:solidFill>
                    <a:schemeClr val="dk1"/>
                  </a:solidFill>
                  <a:latin typeface="Calibri"/>
                  <a:ea typeface="Calibri"/>
                  <a:cs typeface="Calibri"/>
                  <a:sym typeface="Calibri"/>
                </a:rPr>
                <a:t>o. </a:t>
              </a:r>
              <a:r>
                <a:rPr lang="pt-BR" sz="1700">
                  <a:solidFill>
                    <a:schemeClr val="dk1"/>
                  </a:solidFill>
                  <a:latin typeface="Calibri"/>
                  <a:ea typeface="Calibri"/>
                  <a:cs typeface="Calibri"/>
                  <a:sym typeface="Calibri"/>
                </a:rPr>
                <a:t>O servidor docente em regime de trabalho de 40 horas semanais ou de dedicação exclusiva deverá totalizar, no mínimo, </a:t>
              </a:r>
              <a:r>
                <a:rPr lang="pt-BR" sz="1700">
                  <a:solidFill>
                    <a:srgbClr val="0000FF"/>
                  </a:solidFill>
                  <a:latin typeface="Calibri"/>
                  <a:ea typeface="Calibri"/>
                  <a:cs typeface="Calibri"/>
                  <a:sym typeface="Calibri"/>
                </a:rPr>
                <a:t>100 pontos</a:t>
              </a:r>
              <a:r>
                <a:rPr lang="pt-BR" sz="1700">
                  <a:solidFill>
                    <a:schemeClr val="dk1"/>
                  </a:solidFill>
                  <a:latin typeface="Calibri"/>
                  <a:ea typeface="Calibri"/>
                  <a:cs typeface="Calibri"/>
                  <a:sym typeface="Calibri"/>
                </a:rPr>
                <a:t> em suas atividades acadêmicas semanais, conforme distribuição prevista neste Regulamento e listadas no Anexo I.</a:t>
              </a:r>
              <a:endParaRPr sz="1800">
                <a:solidFill>
                  <a:schemeClr val="dk1"/>
                </a:solidFill>
                <a:latin typeface="Calibri"/>
                <a:ea typeface="Calibri"/>
                <a:cs typeface="Calibri"/>
                <a:sym typeface="Calibri"/>
              </a:endParaRPr>
            </a:p>
          </p:txBody>
        </p:sp>
      </p:grpSp>
      <p:grpSp>
        <p:nvGrpSpPr>
          <p:cNvPr id="1290" name="Google Shape;1290;p22"/>
          <p:cNvGrpSpPr/>
          <p:nvPr/>
        </p:nvGrpSpPr>
        <p:grpSpPr>
          <a:xfrm>
            <a:off x="71136" y="6068500"/>
            <a:ext cx="12120453" cy="695421"/>
            <a:chOff x="45776" y="3973141"/>
            <a:chExt cx="11880468" cy="695421"/>
          </a:xfrm>
        </p:grpSpPr>
        <p:sp>
          <p:nvSpPr>
            <p:cNvPr id="1291" name="Google Shape;1291;p2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292" name="Google Shape;1292;p22"/>
            <p:cNvSpPr txBox="1"/>
            <p:nvPr/>
          </p:nvSpPr>
          <p:spPr>
            <a:xfrm>
              <a:off x="1555844" y="4022062"/>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Sugestão de mudança de alteração da tabela, em não considerar o máximo de 40 pontos, mas sim de 100 pontos, visto que o peso das atividades também será alterado (sendo cada um multiplicado por 2,5).</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g1e0f3c47b18_0_9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299" name="Google Shape;1299;g1e0f3c47b18_0_9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300" name="Google Shape;1300;g1e0f3c47b18_0_9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301" name="Google Shape;1301;g1e0f3c47b18_0_9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302" name="Google Shape;1302;g1e0f3c47b18_0_93"/>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303" name="Google Shape;1303;g1e0f3c47b18_0_93"/>
          <p:cNvSpPr txBox="1"/>
          <p:nvPr/>
        </p:nvSpPr>
        <p:spPr>
          <a:xfrm>
            <a:off x="1580972" y="1875646"/>
            <a:ext cx="10611000" cy="1988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600">
                <a:solidFill>
                  <a:schemeClr val="dk1"/>
                </a:solidFill>
                <a:latin typeface="Calibri"/>
                <a:ea typeface="Calibri"/>
                <a:cs typeface="Calibri"/>
                <a:sym typeface="Calibri"/>
              </a:rPr>
              <a:t>Art. 6</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b="0" i="0" lang="pt-BR" sz="16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000"/>
          </a:p>
          <a:p>
            <a:pPr indent="408432" lvl="0" marL="121907" marR="0" rtl="0" algn="l">
              <a:spcBef>
                <a:spcPts val="672"/>
              </a:spcBef>
              <a:spcAft>
                <a:spcPts val="0"/>
              </a:spcAft>
              <a:buNone/>
            </a:pPr>
            <a:r>
              <a:rPr b="0" i="0" lang="pt-BR" sz="1600" u="none" strike="noStrike">
                <a:solidFill>
                  <a:schemeClr val="dk1"/>
                </a:solidFill>
                <a:latin typeface="Calibri"/>
                <a:ea typeface="Calibri"/>
                <a:cs typeface="Calibri"/>
                <a:sym typeface="Calibri"/>
              </a:rPr>
              <a:t>$1</a:t>
            </a:r>
            <a:r>
              <a:rPr b="0" baseline="30000" i="0" lang="pt-BR" sz="1600" u="none" strike="noStrike">
                <a:solidFill>
                  <a:schemeClr val="dk1"/>
                </a:solidFill>
                <a:latin typeface="Calibri"/>
                <a:ea typeface="Calibri"/>
                <a:cs typeface="Calibri"/>
                <a:sym typeface="Calibri"/>
              </a:rPr>
              <a:t>o</a:t>
            </a:r>
            <a:r>
              <a:rPr b="0" i="0" lang="pt-BR" sz="16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6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$ 2</a:t>
            </a:r>
            <a:r>
              <a:rPr b="1" baseline="30000" lang="pt-BR" sz="1600">
                <a:solidFill>
                  <a:schemeClr val="dk1"/>
                </a:solidFill>
                <a:latin typeface="Calibri"/>
                <a:ea typeface="Calibri"/>
                <a:cs typeface="Calibri"/>
                <a:sym typeface="Calibri"/>
              </a:rPr>
              <a:t>o. </a:t>
            </a:r>
            <a:r>
              <a:rPr lang="pt-BR" sz="1600">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sz="1600">
              <a:solidFill>
                <a:schemeClr val="dk1"/>
              </a:solidFill>
              <a:latin typeface="Calibri"/>
              <a:ea typeface="Calibri"/>
              <a:cs typeface="Calibri"/>
              <a:sym typeface="Calibri"/>
            </a:endParaRPr>
          </a:p>
        </p:txBody>
      </p:sp>
      <p:sp>
        <p:nvSpPr>
          <p:cNvPr id="1304" name="Google Shape;1304;g1e0f3c47b18_0_93"/>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305" name="Google Shape;1305;g1e0f3c47b18_0_9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306" name="Google Shape;1306;g1e0f3c47b18_0_93"/>
          <p:cNvGrpSpPr/>
          <p:nvPr/>
        </p:nvGrpSpPr>
        <p:grpSpPr>
          <a:xfrm>
            <a:off x="70900" y="3877442"/>
            <a:ext cx="12121072" cy="2555035"/>
            <a:chOff x="45776" y="3365502"/>
            <a:chExt cx="12121072" cy="3470100"/>
          </a:xfrm>
        </p:grpSpPr>
        <p:sp>
          <p:nvSpPr>
            <p:cNvPr id="1307" name="Google Shape;1307;g1e0f3c47b18_0_93"/>
            <p:cNvSpPr txBox="1"/>
            <p:nvPr/>
          </p:nvSpPr>
          <p:spPr>
            <a:xfrm>
              <a:off x="45776" y="3973153"/>
              <a:ext cx="15102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b="1" sz="22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2200">
                  <a:solidFill>
                    <a:schemeClr val="dk1"/>
                  </a:solidFill>
                  <a:latin typeface="Century"/>
                  <a:ea typeface="Century"/>
                  <a:cs typeface="Century"/>
                  <a:sym typeface="Century"/>
                </a:rPr>
                <a:t>Caput</a:t>
              </a:r>
              <a:endParaRPr b="1" sz="2200">
                <a:solidFill>
                  <a:schemeClr val="dk1"/>
                </a:solidFill>
                <a:latin typeface="Century"/>
                <a:ea typeface="Century"/>
                <a:cs typeface="Century"/>
                <a:sym typeface="Century"/>
              </a:endParaRPr>
            </a:p>
          </p:txBody>
        </p:sp>
        <p:sp>
          <p:nvSpPr>
            <p:cNvPr id="1308" name="Google Shape;1308;g1e0f3c47b18_0_93"/>
            <p:cNvSpPr txBox="1"/>
            <p:nvPr/>
          </p:nvSpPr>
          <p:spPr>
            <a:xfrm>
              <a:off x="1555848" y="3365502"/>
              <a:ext cx="10611000" cy="3470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600">
                  <a:solidFill>
                    <a:srgbClr val="0000FF"/>
                  </a:solidFill>
                  <a:latin typeface="Calibri"/>
                  <a:ea typeface="Calibri"/>
                  <a:cs typeface="Calibri"/>
                  <a:sym typeface="Calibri"/>
                </a:rPr>
                <a:t>Art. 6</a:t>
              </a:r>
              <a:r>
                <a:rPr b="1" baseline="30000" lang="pt-BR" sz="1600">
                  <a:solidFill>
                    <a:srgbClr val="0000FF"/>
                  </a:solidFill>
                  <a:latin typeface="Calibri"/>
                  <a:ea typeface="Calibri"/>
                  <a:cs typeface="Calibri"/>
                  <a:sym typeface="Calibri"/>
                </a:rPr>
                <a:t>o</a:t>
              </a:r>
              <a:r>
                <a:rPr b="1" lang="pt-BR" sz="1600">
                  <a:solidFill>
                    <a:srgbClr val="0000FF"/>
                  </a:solidFill>
                  <a:latin typeface="Calibri"/>
                  <a:ea typeface="Calibri"/>
                  <a:cs typeface="Calibri"/>
                  <a:sym typeface="Calibri"/>
                </a:rPr>
                <a:t> </a:t>
              </a:r>
              <a:r>
                <a:rPr b="1" lang="pt-BR" sz="1600">
                  <a:solidFill>
                    <a:srgbClr val="0000FF"/>
                  </a:solidFill>
                  <a:latin typeface="Calibri"/>
                  <a:ea typeface="Calibri"/>
                  <a:cs typeface="Calibri"/>
                  <a:sym typeface="Calibri"/>
                </a:rPr>
                <a:t>- A carga horária semanal docente será distribuída da seguinte forma:</a:t>
              </a:r>
              <a:endParaRPr b="1" sz="1600">
                <a:solidFill>
                  <a:srgbClr val="0000FF"/>
                </a:solidFill>
                <a:latin typeface="Calibri"/>
                <a:ea typeface="Calibri"/>
                <a:cs typeface="Calibri"/>
                <a:sym typeface="Calibri"/>
              </a:endParaRPr>
            </a:p>
            <a:p>
              <a:pPr indent="408432" lvl="0" marL="121907" rtl="0" algn="l">
                <a:spcBef>
                  <a:spcPts val="0"/>
                </a:spcBef>
                <a:spcAft>
                  <a:spcPts val="0"/>
                </a:spcAft>
                <a:buClr>
                  <a:schemeClr val="dk2"/>
                </a:buClr>
                <a:buSzPts val="1100"/>
                <a:buFont typeface="Arial"/>
                <a:buNone/>
              </a:pPr>
              <a:r>
                <a:rPr b="1" lang="pt-BR" sz="1600">
                  <a:solidFill>
                    <a:srgbClr val="0000FF"/>
                  </a:solidFill>
                  <a:latin typeface="Calibri"/>
                  <a:ea typeface="Calibri"/>
                  <a:cs typeface="Calibri"/>
                  <a:sym typeface="Calibri"/>
                </a:rPr>
                <a:t>I. Docentes em regime de 40 horas semanais (com ou sem dedicação exclusiva)</a:t>
              </a:r>
              <a:endParaRPr b="1" sz="1600">
                <a:solidFill>
                  <a:srgbClr val="0000FF"/>
                </a:solidFill>
                <a:latin typeface="Calibri"/>
                <a:ea typeface="Calibri"/>
                <a:cs typeface="Calibri"/>
                <a:sym typeface="Calibri"/>
              </a:endParaRPr>
            </a:p>
            <a:p>
              <a:pPr indent="408432" lvl="0" marL="121907" rtl="0" algn="l">
                <a:spcBef>
                  <a:spcPts val="0"/>
                </a:spcBef>
                <a:spcAft>
                  <a:spcPts val="0"/>
                </a:spcAft>
                <a:buClr>
                  <a:schemeClr val="dk2"/>
                </a:buClr>
                <a:buSzPts val="1100"/>
                <a:buFont typeface="Arial"/>
                <a:buNone/>
              </a:pPr>
              <a:r>
                <a:rPr b="1" lang="pt-BR" sz="1600">
                  <a:solidFill>
                    <a:srgbClr val="0000FF"/>
                  </a:solidFill>
                  <a:latin typeface="Calibri"/>
                  <a:ea typeface="Calibri"/>
                  <a:cs typeface="Calibri"/>
                  <a:sym typeface="Calibri"/>
                </a:rPr>
                <a:t>a) Até 40 horas em atividades de regência, planejamento do ensino e reuniões convocadas; b) Até 20 horas em atividades de apoio ao ensino; c) Até 20 horas em atividades de pesquisa e/ou extensão; d) Até 6 horas em atividades de representação; e) Até 6 horas em atividades de produção acadêmica e/ou cultural; f) Até 12 horas em atividades de qualificação.</a:t>
              </a:r>
              <a:endParaRPr b="1" sz="1600">
                <a:solidFill>
                  <a:srgbClr val="0000FF"/>
                </a:solidFill>
                <a:latin typeface="Calibri"/>
                <a:ea typeface="Calibri"/>
                <a:cs typeface="Calibri"/>
                <a:sym typeface="Calibri"/>
              </a:endParaRPr>
            </a:p>
            <a:p>
              <a:pPr indent="408432" lvl="0" marL="121907" rtl="0" algn="l">
                <a:spcBef>
                  <a:spcPts val="0"/>
                </a:spcBef>
                <a:spcAft>
                  <a:spcPts val="0"/>
                </a:spcAft>
                <a:buClr>
                  <a:schemeClr val="dk2"/>
                </a:buClr>
                <a:buSzPts val="1100"/>
                <a:buFont typeface="Arial"/>
                <a:buNone/>
              </a:pPr>
              <a:r>
                <a:rPr b="1" lang="pt-BR" sz="1600">
                  <a:solidFill>
                    <a:srgbClr val="0000FF"/>
                  </a:solidFill>
                  <a:latin typeface="Calibri"/>
                  <a:ea typeface="Calibri"/>
                  <a:cs typeface="Calibri"/>
                  <a:sym typeface="Calibri"/>
                </a:rPr>
                <a:t>II. Docentes em regime de 20 horas semanais</a:t>
              </a:r>
              <a:endParaRPr b="1" sz="1600">
                <a:solidFill>
                  <a:srgbClr val="0000FF"/>
                </a:solidFill>
                <a:latin typeface="Calibri"/>
                <a:ea typeface="Calibri"/>
                <a:cs typeface="Calibri"/>
                <a:sym typeface="Calibri"/>
              </a:endParaRPr>
            </a:p>
            <a:p>
              <a:pPr indent="408432" lvl="0" marL="121907" rtl="0" algn="l">
                <a:spcBef>
                  <a:spcPts val="0"/>
                </a:spcBef>
                <a:spcAft>
                  <a:spcPts val="0"/>
                </a:spcAft>
                <a:buSzPts val="1100"/>
                <a:buNone/>
              </a:pPr>
              <a:r>
                <a:rPr b="1" lang="pt-BR" sz="1600">
                  <a:solidFill>
                    <a:srgbClr val="0000FF"/>
                  </a:solidFill>
                  <a:latin typeface="Calibri"/>
                  <a:ea typeface="Calibri"/>
                  <a:cs typeface="Calibri"/>
                  <a:sym typeface="Calibri"/>
                </a:rPr>
                <a:t>a) Até 20 horas em atividades de regência,planejamento do ensino e reuniões convocadas; b) Até 4 horas em atividades de apoio ao ensino; c) Até 4 horas em atividades de pesquisa e/ou extensão; d) Até 3 horas em atividades de representação; e) Até 2 horas em atividades de produção acadêmica e/ou cultural; f) Até 4 horas em atividades de qualificação.</a:t>
              </a:r>
              <a:endParaRPr b="1" sz="1600">
                <a:solidFill>
                  <a:srgbClr val="0000FF"/>
                </a:solidFill>
                <a:latin typeface="Calibri"/>
                <a:ea typeface="Calibri"/>
                <a:cs typeface="Calibri"/>
                <a:sym typeface="Calibri"/>
              </a:endParaRPr>
            </a:p>
          </p:txBody>
        </p:sp>
      </p:grpSp>
      <p:grpSp>
        <p:nvGrpSpPr>
          <p:cNvPr id="1309" name="Google Shape;1309;g1e0f3c47b18_0_93"/>
          <p:cNvGrpSpPr/>
          <p:nvPr/>
        </p:nvGrpSpPr>
        <p:grpSpPr>
          <a:xfrm>
            <a:off x="55648" y="6361381"/>
            <a:ext cx="12120766" cy="467100"/>
            <a:chOff x="30595" y="4179866"/>
            <a:chExt cx="11880774" cy="467100"/>
          </a:xfrm>
        </p:grpSpPr>
        <p:sp>
          <p:nvSpPr>
            <p:cNvPr id="1310" name="Google Shape;1310;g1e0f3c47b18_0_93"/>
            <p:cNvSpPr txBox="1"/>
            <p:nvPr/>
          </p:nvSpPr>
          <p:spPr>
            <a:xfrm>
              <a:off x="30595" y="4179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311" name="Google Shape;1311;g1e0f3c47b18_0_93"/>
            <p:cNvSpPr txBox="1"/>
            <p:nvPr/>
          </p:nvSpPr>
          <p:spPr>
            <a:xfrm>
              <a:off x="1540969" y="42411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Mudança de pontos para horas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g1e0f3c47b18_0_11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318" name="Google Shape;1318;g1e0f3c47b18_0_11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319" name="Google Shape;1319;g1e0f3c47b18_0_11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320" name="Google Shape;1320;g1e0f3c47b18_0_11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321" name="Google Shape;1321;g1e0f3c47b18_0_116"/>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322" name="Google Shape;1322;g1e0f3c47b18_0_116"/>
          <p:cNvSpPr txBox="1"/>
          <p:nvPr/>
        </p:nvSpPr>
        <p:spPr>
          <a:xfrm>
            <a:off x="1580972" y="1755028"/>
            <a:ext cx="10611000" cy="15576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a:solidFill>
                  <a:schemeClr val="dk1"/>
                </a:solidFill>
                <a:latin typeface="Calibri"/>
                <a:ea typeface="Calibri"/>
                <a:cs typeface="Calibri"/>
                <a:sym typeface="Calibri"/>
              </a:rPr>
              <a:t>Art. 6</a:t>
            </a:r>
            <a:r>
              <a:rPr b="1" baseline="30000" lang="pt-BR">
                <a:solidFill>
                  <a:schemeClr val="dk1"/>
                </a:solidFill>
                <a:latin typeface="Calibri"/>
                <a:ea typeface="Calibri"/>
                <a:cs typeface="Calibri"/>
                <a:sym typeface="Calibri"/>
              </a:rPr>
              <a:t>o</a:t>
            </a:r>
            <a:r>
              <a:rPr b="1" lang="pt-BR">
                <a:solidFill>
                  <a:schemeClr val="dk1"/>
                </a:solidFill>
                <a:latin typeface="Calibri"/>
                <a:ea typeface="Calibri"/>
                <a:cs typeface="Calibri"/>
                <a:sym typeface="Calibri"/>
              </a:rPr>
              <a:t>  - </a:t>
            </a:r>
            <a:r>
              <a:rPr b="0" i="0" lang="pt-BR"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800"/>
          </a:p>
          <a:p>
            <a:pPr indent="408432" lvl="0" marL="121907" marR="0" rtl="0" algn="l">
              <a:spcBef>
                <a:spcPts val="672"/>
              </a:spcBef>
              <a:spcAft>
                <a:spcPts val="0"/>
              </a:spcAft>
              <a:buNone/>
            </a:pPr>
            <a:r>
              <a:rPr b="0" i="0" lang="pt-BR" u="none" strike="noStrike">
                <a:solidFill>
                  <a:schemeClr val="dk1"/>
                </a:solidFill>
                <a:latin typeface="Calibri"/>
                <a:ea typeface="Calibri"/>
                <a:cs typeface="Calibri"/>
                <a:sym typeface="Calibri"/>
              </a:rPr>
              <a:t>$1</a:t>
            </a:r>
            <a:r>
              <a:rPr b="0" baseline="30000" i="0" lang="pt-BR" u="none" strike="noStrike">
                <a:solidFill>
                  <a:schemeClr val="dk1"/>
                </a:solidFill>
                <a:latin typeface="Calibri"/>
                <a:ea typeface="Calibri"/>
                <a:cs typeface="Calibri"/>
                <a:sym typeface="Calibri"/>
              </a:rPr>
              <a:t>o</a:t>
            </a:r>
            <a:r>
              <a:rPr b="0" i="0" lang="pt-BR"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a:solidFill>
                  <a:schemeClr val="dk1"/>
                </a:solidFill>
                <a:latin typeface="Calibri"/>
                <a:ea typeface="Calibri"/>
                <a:cs typeface="Calibri"/>
                <a:sym typeface="Calibri"/>
              </a:rPr>
              <a:t>$ 2</a:t>
            </a:r>
            <a:r>
              <a:rPr b="1" baseline="30000" lang="pt-BR">
                <a:solidFill>
                  <a:schemeClr val="dk1"/>
                </a:solidFill>
                <a:latin typeface="Calibri"/>
                <a:ea typeface="Calibri"/>
                <a:cs typeface="Calibri"/>
                <a:sym typeface="Calibri"/>
              </a:rPr>
              <a:t>o. </a:t>
            </a:r>
            <a:r>
              <a:rPr lang="pt-BR">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a:solidFill>
                <a:schemeClr val="dk1"/>
              </a:solidFill>
              <a:latin typeface="Calibri"/>
              <a:ea typeface="Calibri"/>
              <a:cs typeface="Calibri"/>
              <a:sym typeface="Calibri"/>
            </a:endParaRPr>
          </a:p>
        </p:txBody>
      </p:sp>
      <p:sp>
        <p:nvSpPr>
          <p:cNvPr id="1323" name="Google Shape;1323;g1e0f3c47b18_0_11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324" name="Google Shape;1324;g1e0f3c47b18_0_11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325" name="Google Shape;1325;g1e0f3c47b18_0_116"/>
          <p:cNvGrpSpPr/>
          <p:nvPr/>
        </p:nvGrpSpPr>
        <p:grpSpPr>
          <a:xfrm>
            <a:off x="55500" y="3243707"/>
            <a:ext cx="12121200" cy="3540204"/>
            <a:chOff x="45776" y="3108087"/>
            <a:chExt cx="12121200" cy="4808100"/>
          </a:xfrm>
        </p:grpSpPr>
        <p:sp>
          <p:nvSpPr>
            <p:cNvPr id="1326" name="Google Shape;1326;g1e0f3c47b18_0_116"/>
            <p:cNvSpPr txBox="1"/>
            <p:nvPr/>
          </p:nvSpPr>
          <p:spPr>
            <a:xfrm>
              <a:off x="45776" y="3973146"/>
              <a:ext cx="11145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b="1" sz="22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rPr b="1" lang="pt-BR" sz="2200">
                  <a:solidFill>
                    <a:schemeClr val="dk1"/>
                  </a:solidFill>
                  <a:latin typeface="Century"/>
                  <a:ea typeface="Century"/>
                  <a:cs typeface="Century"/>
                  <a:sym typeface="Century"/>
                </a:rPr>
                <a:t>incisos</a:t>
              </a:r>
              <a:endParaRPr b="1" sz="2200">
                <a:solidFill>
                  <a:schemeClr val="dk1"/>
                </a:solidFill>
                <a:latin typeface="Century"/>
                <a:ea typeface="Century"/>
                <a:cs typeface="Century"/>
                <a:sym typeface="Century"/>
              </a:endParaRPr>
            </a:p>
          </p:txBody>
        </p:sp>
        <p:sp>
          <p:nvSpPr>
            <p:cNvPr id="1327" name="Google Shape;1327;g1e0f3c47b18_0_116"/>
            <p:cNvSpPr txBox="1"/>
            <p:nvPr/>
          </p:nvSpPr>
          <p:spPr>
            <a:xfrm>
              <a:off x="1160276" y="3108087"/>
              <a:ext cx="11006700" cy="4808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31907" lvl="0" marL="121907" rtl="0" algn="l">
                <a:spcBef>
                  <a:spcPts val="0"/>
                </a:spcBef>
                <a:spcAft>
                  <a:spcPts val="0"/>
                </a:spcAft>
                <a:buNone/>
              </a:pPr>
              <a:r>
                <a:rPr b="1" lang="pt-BR">
                  <a:solidFill>
                    <a:srgbClr val="0000FF"/>
                  </a:solidFill>
                  <a:latin typeface="Calibri"/>
                  <a:ea typeface="Calibri"/>
                  <a:cs typeface="Calibri"/>
                  <a:sym typeface="Calibri"/>
                </a:rPr>
                <a:t>Art. 6</a:t>
              </a:r>
              <a:r>
                <a:rPr b="1" baseline="30000" lang="pt-BR">
                  <a:solidFill>
                    <a:srgbClr val="0000FF"/>
                  </a:solidFill>
                  <a:latin typeface="Calibri"/>
                  <a:ea typeface="Calibri"/>
                  <a:cs typeface="Calibri"/>
                  <a:sym typeface="Calibri"/>
                </a:rPr>
                <a:t>o</a:t>
              </a:r>
              <a:endParaRPr b="1">
                <a:solidFill>
                  <a:srgbClr val="0000FF"/>
                </a:solidFill>
                <a:latin typeface="Calibri"/>
                <a:ea typeface="Calibri"/>
                <a:cs typeface="Calibri"/>
                <a:sym typeface="Calibri"/>
              </a:endParaRPr>
            </a:p>
            <a:p>
              <a:pPr indent="-31907" lvl="0" marL="121907" rtl="0" algn="l">
                <a:spcBef>
                  <a:spcPts val="0"/>
                </a:spcBef>
                <a:spcAft>
                  <a:spcPts val="0"/>
                </a:spcAft>
                <a:buNone/>
              </a:pPr>
              <a:r>
                <a:rPr b="1" lang="pt-BR">
                  <a:solidFill>
                    <a:srgbClr val="0000FF"/>
                  </a:solidFill>
                  <a:latin typeface="Calibri"/>
                  <a:ea typeface="Calibri"/>
                  <a:cs typeface="Calibri"/>
                  <a:sym typeface="Calibri"/>
                </a:rPr>
                <a:t>-</a:t>
              </a:r>
              <a:r>
                <a:rPr b="1" lang="pt-BR">
                  <a:solidFill>
                    <a:srgbClr val="0000FF"/>
                  </a:solidFill>
                  <a:latin typeface="Calibri"/>
                  <a:ea typeface="Calibri"/>
                  <a:cs typeface="Calibri"/>
                  <a:sym typeface="Calibri"/>
                </a:rPr>
                <a:t>§ 1º - Para os docentes com regime de trabalho de 40 horas ou 40 horas com Dedicação Exclusiva, as atividades de regência ocuparão no mínimo 8 horas e no máximo 16 horas de sua jornada de trabalho.</a:t>
              </a:r>
              <a:endParaRPr b="1">
                <a:solidFill>
                  <a:srgbClr val="0000FF"/>
                </a:solidFill>
                <a:latin typeface="Calibri"/>
                <a:ea typeface="Calibri"/>
                <a:cs typeface="Calibri"/>
                <a:sym typeface="Calibri"/>
              </a:endParaRPr>
            </a:p>
            <a:p>
              <a:pPr indent="-31907" lvl="0" marL="121907" rtl="0" algn="l">
                <a:spcBef>
                  <a:spcPts val="0"/>
                </a:spcBef>
                <a:spcAft>
                  <a:spcPts val="0"/>
                </a:spcAft>
                <a:buClr>
                  <a:schemeClr val="dk2"/>
                </a:buClr>
                <a:buSzPts val="1100"/>
                <a:buFont typeface="Arial"/>
                <a:buNone/>
              </a:pPr>
              <a:r>
                <a:rPr b="1" lang="pt-BR">
                  <a:solidFill>
                    <a:srgbClr val="0000FF"/>
                  </a:solidFill>
                  <a:latin typeface="Calibri"/>
                  <a:ea typeface="Calibri"/>
                  <a:cs typeface="Calibri"/>
                  <a:sym typeface="Calibri"/>
                </a:rPr>
                <a:t>§ 2º - Para os docentes com regime de trabalho de 20 horas, as atividades de regência ocuparão no mínimo 6 horas e no máximo 8 horas de sua jornada de trabalho.</a:t>
              </a:r>
              <a:endParaRPr b="1">
                <a:solidFill>
                  <a:srgbClr val="0000FF"/>
                </a:solidFill>
                <a:latin typeface="Calibri"/>
                <a:ea typeface="Calibri"/>
                <a:cs typeface="Calibri"/>
                <a:sym typeface="Calibri"/>
              </a:endParaRPr>
            </a:p>
            <a:p>
              <a:pPr indent="-31907" lvl="0" marL="121907" rtl="0" algn="l">
                <a:spcBef>
                  <a:spcPts val="0"/>
                </a:spcBef>
                <a:spcAft>
                  <a:spcPts val="0"/>
                </a:spcAft>
                <a:buClr>
                  <a:schemeClr val="dk2"/>
                </a:buClr>
                <a:buSzPts val="1100"/>
                <a:buFont typeface="Arial"/>
                <a:buNone/>
              </a:pPr>
              <a:r>
                <a:rPr b="1" lang="pt-BR">
                  <a:solidFill>
                    <a:srgbClr val="0000FF"/>
                  </a:solidFill>
                  <a:latin typeface="Calibri"/>
                  <a:ea typeface="Calibri"/>
                  <a:cs typeface="Calibri"/>
                  <a:sym typeface="Calibri"/>
                </a:rPr>
                <a:t>§ 3º - Será abatida da carga horária do/a docente que desenvolver as atividades referentes aos itens “b” ao “f”, dos incisos I e II do presente artigo, as atividades do total apresentado no item “a”. </a:t>
              </a:r>
              <a:endParaRPr b="1">
                <a:solidFill>
                  <a:srgbClr val="0000FF"/>
                </a:solidFill>
                <a:latin typeface="Calibri"/>
                <a:ea typeface="Calibri"/>
                <a:cs typeface="Calibri"/>
                <a:sym typeface="Calibri"/>
              </a:endParaRPr>
            </a:p>
            <a:p>
              <a:pPr indent="-31907" lvl="0" marL="121907" rtl="0" algn="l">
                <a:spcBef>
                  <a:spcPts val="0"/>
                </a:spcBef>
                <a:spcAft>
                  <a:spcPts val="0"/>
                </a:spcAft>
                <a:buSzPts val="1100"/>
                <a:buNone/>
              </a:pPr>
              <a:r>
                <a:rPr b="1" lang="pt-BR">
                  <a:solidFill>
                    <a:srgbClr val="0000FF"/>
                  </a:solidFill>
                  <a:latin typeface="Calibri"/>
                  <a:ea typeface="Calibri"/>
                  <a:cs typeface="Calibri"/>
                  <a:sym typeface="Calibri"/>
                </a:rPr>
                <a:t>§ 4º - A soma da carga horária semanal das atividades referentes aos itens “b” ao “f” do presente artigo não poderão ultrapassar 20 horas para os servidores em regime de 40 horas ou 40 horas com dedicação exclusiva e 4 horas para os servidores com regime de 20 horas.</a:t>
              </a:r>
              <a:endParaRPr b="1">
                <a:solidFill>
                  <a:srgbClr val="0000FF"/>
                </a:solidFill>
                <a:latin typeface="Calibri"/>
                <a:ea typeface="Calibri"/>
                <a:cs typeface="Calibri"/>
                <a:sym typeface="Calibri"/>
              </a:endParaRPr>
            </a:p>
            <a:p>
              <a:pPr indent="-31907" lvl="0" marL="121907" rtl="0" algn="l">
                <a:spcBef>
                  <a:spcPts val="0"/>
                </a:spcBef>
                <a:spcAft>
                  <a:spcPts val="0"/>
                </a:spcAft>
                <a:buSzPts val="1100"/>
                <a:buNone/>
              </a:pPr>
              <a:r>
                <a:rPr b="1" lang="pt-BR">
                  <a:solidFill>
                    <a:srgbClr val="0000FF"/>
                  </a:solidFill>
                  <a:latin typeface="Calibri"/>
                  <a:ea typeface="Calibri"/>
                  <a:cs typeface="Calibri"/>
                  <a:sym typeface="Calibri"/>
                </a:rPr>
                <a:t>§ 5º - A carga horária das atividades apresentadas nos itens “a” ao “f” dos incisos I e II do presente artigo será calculada dividindo-se o total de horas da atividade pelo número de semanas letivas no ano.</a:t>
              </a:r>
              <a:endParaRPr b="1">
                <a:solidFill>
                  <a:srgbClr val="0000FF"/>
                </a:solidFill>
                <a:latin typeface="Calibri"/>
                <a:ea typeface="Calibri"/>
                <a:cs typeface="Calibri"/>
                <a:sym typeface="Calibri"/>
              </a:endParaRPr>
            </a:p>
            <a:p>
              <a:pPr indent="-31907" lvl="0" marL="121907" rtl="0" algn="l">
                <a:spcBef>
                  <a:spcPts val="0"/>
                </a:spcBef>
                <a:spcAft>
                  <a:spcPts val="0"/>
                </a:spcAft>
                <a:buSzPts val="1100"/>
                <a:buNone/>
              </a:pPr>
              <a:r>
                <a:rPr b="1" lang="pt-BR">
                  <a:solidFill>
                    <a:srgbClr val="0000FF"/>
                  </a:solidFill>
                  <a:latin typeface="Calibri"/>
                  <a:ea typeface="Calibri"/>
                  <a:cs typeface="Calibri"/>
                  <a:sym typeface="Calibri"/>
                </a:rPr>
                <a:t>§ 6º - A soma da carga horária semanal do servidor docente não poderá exceder o correspondente ao seu regime de trabalho (40 horas no inciso I e 20 horas no inciso II).</a:t>
              </a:r>
              <a:endParaRPr b="1">
                <a:solidFill>
                  <a:srgbClr val="0000FF"/>
                </a:solidFill>
                <a:latin typeface="Calibri"/>
                <a:ea typeface="Calibri"/>
                <a:cs typeface="Calibri"/>
                <a:sym typeface="Calibri"/>
              </a:endParaRPr>
            </a:p>
            <a:p>
              <a:pPr indent="-31907" lvl="0" marL="121907" rtl="0" algn="l">
                <a:spcBef>
                  <a:spcPts val="0"/>
                </a:spcBef>
                <a:spcAft>
                  <a:spcPts val="0"/>
                </a:spcAft>
                <a:buSzPts val="1100"/>
                <a:buNone/>
              </a:pPr>
              <a:r>
                <a:rPr b="1" lang="pt-BR">
                  <a:solidFill>
                    <a:srgbClr val="0000FF"/>
                  </a:solidFill>
                  <a:latin typeface="Calibri"/>
                  <a:ea typeface="Calibri"/>
                  <a:cs typeface="Calibri"/>
                  <a:sym typeface="Calibri"/>
                </a:rPr>
                <a:t>§ 7º - Os atendimentos à comunidade, obrigatórios por lei, serão computados como atividades de apoio ao ensino, contemplada no item “b” dos incisos I e II, podendo somar até 4 horas.</a:t>
              </a:r>
              <a:endParaRPr b="1">
                <a:solidFill>
                  <a:srgbClr val="0000FF"/>
                </a:solidFill>
                <a:latin typeface="Calibri"/>
                <a:ea typeface="Calibri"/>
                <a:cs typeface="Calibri"/>
                <a:sym typeface="Calibri"/>
              </a:endParaRPr>
            </a:p>
            <a:p>
              <a:pPr indent="-31907" lvl="0" marL="121907" rtl="0" algn="l">
                <a:spcBef>
                  <a:spcPts val="0"/>
                </a:spcBef>
                <a:spcAft>
                  <a:spcPts val="0"/>
                </a:spcAft>
                <a:buSzPts val="1100"/>
                <a:buNone/>
              </a:pPr>
              <a:r>
                <a:rPr b="1" lang="pt-BR">
                  <a:solidFill>
                    <a:srgbClr val="0000FF"/>
                  </a:solidFill>
                  <a:latin typeface="Calibri"/>
                  <a:ea typeface="Calibri"/>
                  <a:cs typeface="Calibri"/>
                  <a:sym typeface="Calibri"/>
                </a:rPr>
                <a:t>§ 8º - As demais atividades não obrigatórias por lei serão previstas pelo/a docente.</a:t>
              </a:r>
              <a:endParaRPr b="1" sz="1600">
                <a:solidFill>
                  <a:srgbClr val="0000FF"/>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g1e0f3c47b18_0_13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334" name="Google Shape;1334;g1e0f3c47b18_0_1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335" name="Google Shape;1335;g1e0f3c47b18_0_1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336" name="Google Shape;1336;g1e0f3c47b18_0_1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337" name="Google Shape;1337;g1e0f3c47b18_0_136"/>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338" name="Google Shape;1338;g1e0f3c47b18_0_136"/>
          <p:cNvSpPr txBox="1"/>
          <p:nvPr/>
        </p:nvSpPr>
        <p:spPr>
          <a:xfrm>
            <a:off x="1580972" y="1875646"/>
            <a:ext cx="10611000" cy="1988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600">
                <a:solidFill>
                  <a:schemeClr val="dk1"/>
                </a:solidFill>
                <a:latin typeface="Calibri"/>
                <a:ea typeface="Calibri"/>
                <a:cs typeface="Calibri"/>
                <a:sym typeface="Calibri"/>
              </a:rPr>
              <a:t>Art. 6</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b="0" i="0" lang="pt-BR" sz="16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000"/>
          </a:p>
          <a:p>
            <a:pPr indent="408432" lvl="0" marL="121907" marR="0" rtl="0" algn="l">
              <a:spcBef>
                <a:spcPts val="672"/>
              </a:spcBef>
              <a:spcAft>
                <a:spcPts val="0"/>
              </a:spcAft>
              <a:buNone/>
            </a:pPr>
            <a:r>
              <a:rPr b="0" i="0" lang="pt-BR" sz="1600" u="none" strike="noStrike">
                <a:solidFill>
                  <a:schemeClr val="dk1"/>
                </a:solidFill>
                <a:latin typeface="Calibri"/>
                <a:ea typeface="Calibri"/>
                <a:cs typeface="Calibri"/>
                <a:sym typeface="Calibri"/>
              </a:rPr>
              <a:t>$1</a:t>
            </a:r>
            <a:r>
              <a:rPr b="0" baseline="30000" i="0" lang="pt-BR" sz="1600" u="none" strike="noStrike">
                <a:solidFill>
                  <a:schemeClr val="dk1"/>
                </a:solidFill>
                <a:latin typeface="Calibri"/>
                <a:ea typeface="Calibri"/>
                <a:cs typeface="Calibri"/>
                <a:sym typeface="Calibri"/>
              </a:rPr>
              <a:t>o</a:t>
            </a:r>
            <a:r>
              <a:rPr b="0" i="0" lang="pt-BR" sz="16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6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$ 2</a:t>
            </a:r>
            <a:r>
              <a:rPr b="1" baseline="30000" lang="pt-BR" sz="1600">
                <a:solidFill>
                  <a:schemeClr val="dk1"/>
                </a:solidFill>
                <a:latin typeface="Calibri"/>
                <a:ea typeface="Calibri"/>
                <a:cs typeface="Calibri"/>
                <a:sym typeface="Calibri"/>
              </a:rPr>
              <a:t>o. </a:t>
            </a:r>
            <a:r>
              <a:rPr lang="pt-BR" sz="1600">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sz="1600">
              <a:solidFill>
                <a:schemeClr val="dk1"/>
              </a:solidFill>
              <a:latin typeface="Calibri"/>
              <a:ea typeface="Calibri"/>
              <a:cs typeface="Calibri"/>
              <a:sym typeface="Calibri"/>
            </a:endParaRPr>
          </a:p>
        </p:txBody>
      </p:sp>
      <p:sp>
        <p:nvSpPr>
          <p:cNvPr id="1339" name="Google Shape;1339;g1e0f3c47b18_0_1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340" name="Google Shape;1340;g1e0f3c47b18_0_136"/>
          <p:cNvSpPr txBox="1"/>
          <p:nvPr/>
        </p:nvSpPr>
        <p:spPr>
          <a:xfrm>
            <a:off x="6289877" y="1305000"/>
            <a:ext cx="27279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Aparecida de Goiânia</a:t>
            </a:r>
            <a:endParaRPr sz="2200">
              <a:solidFill>
                <a:schemeClr val="dk1"/>
              </a:solidFill>
              <a:latin typeface="Calibri"/>
              <a:ea typeface="Calibri"/>
              <a:cs typeface="Calibri"/>
              <a:sym typeface="Calibri"/>
            </a:endParaRPr>
          </a:p>
        </p:txBody>
      </p:sp>
      <p:grpSp>
        <p:nvGrpSpPr>
          <p:cNvPr id="1341" name="Google Shape;1341;g1e0f3c47b18_0_136"/>
          <p:cNvGrpSpPr/>
          <p:nvPr/>
        </p:nvGrpSpPr>
        <p:grpSpPr>
          <a:xfrm>
            <a:off x="70900" y="4459817"/>
            <a:ext cx="12121197" cy="584917"/>
            <a:chOff x="45776" y="4156450"/>
            <a:chExt cx="12121197" cy="794400"/>
          </a:xfrm>
        </p:grpSpPr>
        <p:sp>
          <p:nvSpPr>
            <p:cNvPr id="1342" name="Google Shape;1342;g1e0f3c47b18_0_136"/>
            <p:cNvSpPr txBox="1"/>
            <p:nvPr/>
          </p:nvSpPr>
          <p:spPr>
            <a:xfrm>
              <a:off x="45776" y="4236408"/>
              <a:ext cx="1510200" cy="634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b="1" sz="2200">
                <a:solidFill>
                  <a:schemeClr val="dk1"/>
                </a:solidFill>
                <a:latin typeface="Century"/>
                <a:ea typeface="Century"/>
                <a:cs typeface="Century"/>
                <a:sym typeface="Century"/>
              </a:endParaRPr>
            </a:p>
          </p:txBody>
        </p:sp>
        <p:sp>
          <p:nvSpPr>
            <p:cNvPr id="1343" name="Google Shape;1343;g1e0f3c47b18_0_136"/>
            <p:cNvSpPr txBox="1"/>
            <p:nvPr/>
          </p:nvSpPr>
          <p:spPr>
            <a:xfrm>
              <a:off x="1555973" y="4156450"/>
              <a:ext cx="10611000" cy="794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600">
                  <a:solidFill>
                    <a:srgbClr val="0000FF"/>
                  </a:solidFill>
                  <a:latin typeface="Calibri"/>
                  <a:ea typeface="Calibri"/>
                  <a:cs typeface="Calibri"/>
                  <a:sym typeface="Calibri"/>
                </a:rPr>
                <a:t>Art. 6</a:t>
              </a:r>
              <a:r>
                <a:rPr b="1" baseline="30000" lang="pt-BR" sz="1600">
                  <a:solidFill>
                    <a:srgbClr val="0000FF"/>
                  </a:solidFill>
                  <a:latin typeface="Calibri"/>
                  <a:ea typeface="Calibri"/>
                  <a:cs typeface="Calibri"/>
                  <a:sym typeface="Calibri"/>
                </a:rPr>
                <a:t>o</a:t>
              </a:r>
              <a:r>
                <a:rPr b="1" lang="pt-BR" sz="1600">
                  <a:solidFill>
                    <a:srgbClr val="0000FF"/>
                  </a:solidFill>
                  <a:latin typeface="Calibri"/>
                  <a:ea typeface="Calibri"/>
                  <a:cs typeface="Calibri"/>
                  <a:sym typeface="Calibri"/>
                </a:rPr>
                <a:t> - </a:t>
              </a:r>
              <a:r>
                <a:rPr b="1" lang="pt-BR" sz="1600">
                  <a:solidFill>
                    <a:srgbClr val="0000FF"/>
                  </a:solidFill>
                  <a:latin typeface="Calibri"/>
                  <a:ea typeface="Calibri"/>
                  <a:cs typeface="Calibri"/>
                  <a:sym typeface="Calibri"/>
                </a:rPr>
                <a:t>Os servidores deverão cumprir sua carga horária entre as distintas atividades docentes de acordo com seu regime de trabalho (20 horas, 40 horas e 40 horas com dedicação exclusiva).</a:t>
              </a:r>
              <a:endParaRPr b="1" sz="1600">
                <a:solidFill>
                  <a:srgbClr val="0000FF"/>
                </a:solidFill>
                <a:latin typeface="Calibri"/>
                <a:ea typeface="Calibri"/>
                <a:cs typeface="Calibri"/>
                <a:sym typeface="Calibri"/>
              </a:endParaRPr>
            </a:p>
          </p:txBody>
        </p:sp>
      </p:grpSp>
      <p:grpSp>
        <p:nvGrpSpPr>
          <p:cNvPr id="1344" name="Google Shape;1344;g1e0f3c47b18_0_136"/>
          <p:cNvGrpSpPr/>
          <p:nvPr/>
        </p:nvGrpSpPr>
        <p:grpSpPr>
          <a:xfrm>
            <a:off x="70898" y="5528931"/>
            <a:ext cx="12089966" cy="467100"/>
            <a:chOff x="45543" y="3347416"/>
            <a:chExt cx="11850584" cy="467100"/>
          </a:xfrm>
        </p:grpSpPr>
        <p:sp>
          <p:nvSpPr>
            <p:cNvPr id="1345" name="Google Shape;1345;g1e0f3c47b18_0_136"/>
            <p:cNvSpPr txBox="1"/>
            <p:nvPr/>
          </p:nvSpPr>
          <p:spPr>
            <a:xfrm>
              <a:off x="45543" y="33474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346" name="Google Shape;1346;g1e0f3c47b18_0_136"/>
            <p:cNvSpPr txBox="1"/>
            <p:nvPr/>
          </p:nvSpPr>
          <p:spPr>
            <a:xfrm>
              <a:off x="1525727" y="33963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Estabelecer um artigo com base na contabilização em horas apontadas anteriomente.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g1e0f3c47b18_0_15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353" name="Google Shape;1353;g1e0f3c47b18_0_15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354" name="Google Shape;1354;g1e0f3c47b18_0_15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355" name="Google Shape;1355;g1e0f3c47b18_0_15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356" name="Google Shape;1356;g1e0f3c47b18_0_159"/>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357" name="Google Shape;1357;g1e0f3c47b18_0_159"/>
          <p:cNvSpPr txBox="1"/>
          <p:nvPr/>
        </p:nvSpPr>
        <p:spPr>
          <a:xfrm>
            <a:off x="1580972" y="1875646"/>
            <a:ext cx="10611000" cy="1988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600">
                <a:solidFill>
                  <a:schemeClr val="dk1"/>
                </a:solidFill>
                <a:latin typeface="Calibri"/>
                <a:ea typeface="Calibri"/>
                <a:cs typeface="Calibri"/>
                <a:sym typeface="Calibri"/>
              </a:rPr>
              <a:t>Art. 6</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b="0" i="0" lang="pt-BR" sz="16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000"/>
          </a:p>
          <a:p>
            <a:pPr indent="408432" lvl="0" marL="121907" marR="0" rtl="0" algn="l">
              <a:spcBef>
                <a:spcPts val="672"/>
              </a:spcBef>
              <a:spcAft>
                <a:spcPts val="0"/>
              </a:spcAft>
              <a:buNone/>
            </a:pPr>
            <a:r>
              <a:rPr b="0" i="0" lang="pt-BR" sz="1600" u="none" strike="noStrike">
                <a:solidFill>
                  <a:schemeClr val="dk1"/>
                </a:solidFill>
                <a:latin typeface="Calibri"/>
                <a:ea typeface="Calibri"/>
                <a:cs typeface="Calibri"/>
                <a:sym typeface="Calibri"/>
              </a:rPr>
              <a:t>$1</a:t>
            </a:r>
            <a:r>
              <a:rPr b="0" baseline="30000" i="0" lang="pt-BR" sz="1600" u="none" strike="noStrike">
                <a:solidFill>
                  <a:schemeClr val="dk1"/>
                </a:solidFill>
                <a:latin typeface="Calibri"/>
                <a:ea typeface="Calibri"/>
                <a:cs typeface="Calibri"/>
                <a:sym typeface="Calibri"/>
              </a:rPr>
              <a:t>o</a:t>
            </a:r>
            <a:r>
              <a:rPr b="0" i="0" lang="pt-BR" sz="16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6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$ 2</a:t>
            </a:r>
            <a:r>
              <a:rPr b="1" baseline="30000" lang="pt-BR" sz="1600">
                <a:solidFill>
                  <a:schemeClr val="dk1"/>
                </a:solidFill>
                <a:latin typeface="Calibri"/>
                <a:ea typeface="Calibri"/>
                <a:cs typeface="Calibri"/>
                <a:sym typeface="Calibri"/>
              </a:rPr>
              <a:t>o. </a:t>
            </a:r>
            <a:r>
              <a:rPr lang="pt-BR" sz="1600">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sz="1600">
              <a:solidFill>
                <a:schemeClr val="dk1"/>
              </a:solidFill>
              <a:latin typeface="Calibri"/>
              <a:ea typeface="Calibri"/>
              <a:cs typeface="Calibri"/>
              <a:sym typeface="Calibri"/>
            </a:endParaRPr>
          </a:p>
        </p:txBody>
      </p:sp>
      <p:sp>
        <p:nvSpPr>
          <p:cNvPr id="1358" name="Google Shape;1358;g1e0f3c47b18_0_15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359" name="Google Shape;1359;g1e0f3c47b18_0_159"/>
          <p:cNvSpPr txBox="1"/>
          <p:nvPr/>
        </p:nvSpPr>
        <p:spPr>
          <a:xfrm>
            <a:off x="6289877" y="1305000"/>
            <a:ext cx="27279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360" name="Google Shape;1360;g1e0f3c47b18_0_159"/>
          <p:cNvGrpSpPr/>
          <p:nvPr/>
        </p:nvGrpSpPr>
        <p:grpSpPr>
          <a:xfrm>
            <a:off x="70900" y="3911592"/>
            <a:ext cx="12121072" cy="1570086"/>
            <a:chOff x="45776" y="3411883"/>
            <a:chExt cx="12121072" cy="2132400"/>
          </a:xfrm>
        </p:grpSpPr>
        <p:sp>
          <p:nvSpPr>
            <p:cNvPr id="1361" name="Google Shape;1361;g1e0f3c47b18_0_159"/>
            <p:cNvSpPr txBox="1"/>
            <p:nvPr/>
          </p:nvSpPr>
          <p:spPr>
            <a:xfrm>
              <a:off x="45776" y="3973153"/>
              <a:ext cx="15102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b="1" sz="22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t/>
              </a:r>
              <a:endParaRPr b="1" sz="2200">
                <a:solidFill>
                  <a:schemeClr val="dk1"/>
                </a:solidFill>
                <a:latin typeface="Century"/>
                <a:ea typeface="Century"/>
                <a:cs typeface="Century"/>
                <a:sym typeface="Century"/>
              </a:endParaRPr>
            </a:p>
          </p:txBody>
        </p:sp>
        <p:sp>
          <p:nvSpPr>
            <p:cNvPr id="1362" name="Google Shape;1362;g1e0f3c47b18_0_159"/>
            <p:cNvSpPr txBox="1"/>
            <p:nvPr/>
          </p:nvSpPr>
          <p:spPr>
            <a:xfrm>
              <a:off x="1555848" y="3411883"/>
              <a:ext cx="10611000" cy="2132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None/>
              </a:pPr>
              <a:r>
                <a:rPr b="1" lang="pt-BR" sz="1600">
                  <a:solidFill>
                    <a:schemeClr val="dk2"/>
                  </a:solidFill>
                  <a:latin typeface="Calibri"/>
                  <a:ea typeface="Calibri"/>
                  <a:cs typeface="Calibri"/>
                  <a:sym typeface="Calibri"/>
                </a:rPr>
                <a:t>Art. 6</a:t>
              </a:r>
              <a:r>
                <a:rPr b="1" baseline="30000" lang="pt-BR" sz="1600">
                  <a:solidFill>
                    <a:schemeClr val="dk2"/>
                  </a:solidFill>
                  <a:latin typeface="Calibri"/>
                  <a:ea typeface="Calibri"/>
                  <a:cs typeface="Calibri"/>
                  <a:sym typeface="Calibri"/>
                </a:rPr>
                <a:t>o</a:t>
              </a:r>
              <a:r>
                <a:rPr b="1" lang="pt-BR" sz="1600">
                  <a:solidFill>
                    <a:schemeClr val="dk2"/>
                  </a:solidFill>
                  <a:latin typeface="Calibri"/>
                  <a:ea typeface="Calibri"/>
                  <a:cs typeface="Calibri"/>
                  <a:sym typeface="Calibri"/>
                </a:rPr>
                <a:t> - </a:t>
              </a:r>
              <a:r>
                <a:rPr b="1" lang="pt-BR" sz="1600">
                  <a:solidFill>
                    <a:schemeClr val="dk2"/>
                  </a:solidFill>
                  <a:latin typeface="Calibri"/>
                  <a:ea typeface="Calibri"/>
                  <a:cs typeface="Calibri"/>
                  <a:sym typeface="Calibri"/>
                </a:rPr>
                <a:t>A somatória dos pontos correspondentes a cada uma das atividades listadas nos parágrafos deste artigo deverá totalizar </a:t>
              </a:r>
              <a:r>
                <a:rPr b="1" lang="pt-BR" sz="1600">
                  <a:solidFill>
                    <a:srgbClr val="0000FF"/>
                  </a:solidFill>
                  <a:latin typeface="Calibri"/>
                  <a:ea typeface="Calibri"/>
                  <a:cs typeface="Calibri"/>
                  <a:sym typeface="Calibri"/>
                </a:rPr>
                <a:t>a carga horária semanal do regime de trabalho do servidor docente. </a:t>
              </a:r>
              <a:endParaRPr b="1" sz="1600">
                <a:solidFill>
                  <a:srgbClr val="0000FF"/>
                </a:solidFill>
                <a:latin typeface="Calibri"/>
                <a:ea typeface="Calibri"/>
                <a:cs typeface="Calibri"/>
                <a:sym typeface="Calibri"/>
              </a:endParaRPr>
            </a:p>
            <a:p>
              <a:pPr indent="408432" lvl="0" marL="121907" rtl="0" algn="l">
                <a:spcBef>
                  <a:spcPts val="0"/>
                </a:spcBef>
                <a:spcAft>
                  <a:spcPts val="0"/>
                </a:spcAft>
                <a:buSzPts val="1100"/>
                <a:buNone/>
              </a:pPr>
              <a:r>
                <a:rPr b="1" lang="pt-BR" sz="1600">
                  <a:solidFill>
                    <a:srgbClr val="0000FF"/>
                  </a:solidFill>
                  <a:latin typeface="Calibri"/>
                  <a:ea typeface="Calibri"/>
                  <a:cs typeface="Calibri"/>
                  <a:sym typeface="Calibri"/>
                </a:rPr>
                <a:t>§1º. O servidor docente em regime de trabalho de 20 horas semanais deverá totalizar 20 pontos em suas atividades acadêmicas semanais, conforme distribuição prevista neste Regulamento e listadas no Anexo I.</a:t>
              </a:r>
              <a:endParaRPr b="1" sz="1600">
                <a:solidFill>
                  <a:srgbClr val="0000FF"/>
                </a:solidFill>
                <a:latin typeface="Calibri"/>
                <a:ea typeface="Calibri"/>
                <a:cs typeface="Calibri"/>
                <a:sym typeface="Calibri"/>
              </a:endParaRPr>
            </a:p>
            <a:p>
              <a:pPr indent="408432" lvl="0" marL="121907" rtl="0" algn="l">
                <a:spcBef>
                  <a:spcPts val="0"/>
                </a:spcBef>
                <a:spcAft>
                  <a:spcPts val="0"/>
                </a:spcAft>
                <a:buSzPts val="1100"/>
                <a:buNone/>
              </a:pPr>
              <a:r>
                <a:rPr b="1" lang="pt-BR" sz="1600">
                  <a:solidFill>
                    <a:srgbClr val="0000FF"/>
                  </a:solidFill>
                  <a:latin typeface="Calibri"/>
                  <a:ea typeface="Calibri"/>
                  <a:cs typeface="Calibri"/>
                  <a:sym typeface="Calibri"/>
                </a:rPr>
                <a:t>§2º. O servidor docente em regime de trabalho de 40 horas semanais ou de dedicação exclusiva deverá totalizar 40 pontos em suas atividades acadêmicas semanais, conforme distribuição prevista neste Regulamento e listadas no Anexo I.</a:t>
              </a:r>
              <a:endParaRPr b="1" sz="1600">
                <a:solidFill>
                  <a:srgbClr val="0000FF"/>
                </a:solidFill>
                <a:latin typeface="Calibri"/>
                <a:ea typeface="Calibri"/>
                <a:cs typeface="Calibri"/>
                <a:sym typeface="Calibri"/>
              </a:endParaRPr>
            </a:p>
          </p:txBody>
        </p:sp>
      </p:grpSp>
      <p:grpSp>
        <p:nvGrpSpPr>
          <p:cNvPr id="1363" name="Google Shape;1363;g1e0f3c47b18_0_159"/>
          <p:cNvGrpSpPr/>
          <p:nvPr/>
        </p:nvGrpSpPr>
        <p:grpSpPr>
          <a:xfrm>
            <a:off x="55648" y="5947131"/>
            <a:ext cx="12120766" cy="467100"/>
            <a:chOff x="30595" y="3765616"/>
            <a:chExt cx="11880774" cy="467100"/>
          </a:xfrm>
        </p:grpSpPr>
        <p:sp>
          <p:nvSpPr>
            <p:cNvPr id="1364" name="Google Shape;1364;g1e0f3c47b18_0_159"/>
            <p:cNvSpPr txBox="1"/>
            <p:nvPr/>
          </p:nvSpPr>
          <p:spPr>
            <a:xfrm>
              <a:off x="30595" y="37656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365" name="Google Shape;1365;g1e0f3c47b18_0_159"/>
            <p:cNvSpPr txBox="1"/>
            <p:nvPr/>
          </p:nvSpPr>
          <p:spPr>
            <a:xfrm>
              <a:off x="1540969" y="38145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Adequação da pontuação às horas de trabalho semanal e ao total de horas de trabalho de cada regime.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df91a4005e_1_18"/>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180" name="Google Shape;180;g1df91a4005e_1_18"/>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181" name="Google Shape;181;g1df91a4005e_1_18"/>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82" name="Google Shape;182;g1df91a4005e_1_1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83" name="Google Shape;183;g1df91a4005e_1_18"/>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84" name="Google Shape;184;g1df91a4005e_1_18"/>
          <p:cNvSpPr txBox="1"/>
          <p:nvPr/>
        </p:nvSpPr>
        <p:spPr>
          <a:xfrm>
            <a:off x="1555845" y="1944571"/>
            <a:ext cx="1037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2000" u="none" cap="none" strike="noStrike">
                <a:solidFill>
                  <a:schemeClr val="dk1"/>
                </a:solidFill>
                <a:latin typeface="Calibri"/>
                <a:ea typeface="Calibri"/>
                <a:cs typeface="Calibri"/>
                <a:sym typeface="Calibri"/>
              </a:rPr>
              <a:t>Art. 1</a:t>
            </a:r>
            <a:r>
              <a:rPr b="1" baseline="30000" i="0" lang="pt-BR" sz="2000" u="none" cap="none" strike="noStrike">
                <a:solidFill>
                  <a:schemeClr val="dk1"/>
                </a:solidFill>
                <a:latin typeface="Calibri"/>
                <a:ea typeface="Calibri"/>
                <a:cs typeface="Calibri"/>
                <a:sym typeface="Calibri"/>
              </a:rPr>
              <a:t>o</a:t>
            </a:r>
            <a:r>
              <a:rPr b="1" i="0" lang="pt-BR" sz="2000" u="none" cap="none" strike="noStrike">
                <a:solidFill>
                  <a:schemeClr val="dk1"/>
                </a:solidFill>
                <a:latin typeface="Calibri"/>
                <a:ea typeface="Calibri"/>
                <a:cs typeface="Calibri"/>
                <a:sym typeface="Calibri"/>
              </a:rPr>
              <a:t>  - </a:t>
            </a:r>
            <a:r>
              <a:rPr b="0" i="0" lang="pt-BR" sz="20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g1df91a4005e_1_18"/>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186" name="Google Shape;186;g1df91a4005e_1_18"/>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Anápolis</a:t>
            </a:r>
            <a:endParaRPr b="0" sz="2200" u="none">
              <a:solidFill>
                <a:schemeClr val="dk1"/>
              </a:solidFill>
              <a:latin typeface="Calibri"/>
              <a:ea typeface="Calibri"/>
              <a:cs typeface="Calibri"/>
              <a:sym typeface="Calibri"/>
            </a:endParaRPr>
          </a:p>
        </p:txBody>
      </p:sp>
      <p:grpSp>
        <p:nvGrpSpPr>
          <p:cNvPr id="187" name="Google Shape;187;g1df91a4005e_1_18"/>
          <p:cNvGrpSpPr/>
          <p:nvPr/>
        </p:nvGrpSpPr>
        <p:grpSpPr>
          <a:xfrm>
            <a:off x="45776" y="3708785"/>
            <a:ext cx="11880468" cy="1631700"/>
            <a:chOff x="45776" y="3545009"/>
            <a:chExt cx="11880468" cy="1631700"/>
          </a:xfrm>
        </p:grpSpPr>
        <p:sp>
          <p:nvSpPr>
            <p:cNvPr id="188" name="Google Shape;188;g1df91a4005e_1_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189" name="Google Shape;189;g1df91a4005e_1_18"/>
            <p:cNvSpPr txBox="1"/>
            <p:nvPr/>
          </p:nvSpPr>
          <p:spPr>
            <a:xfrm>
              <a:off x="1555844" y="3545009"/>
              <a:ext cx="10370400" cy="1631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dk1"/>
                  </a:solidFill>
                  <a:latin typeface="Calibri"/>
                  <a:ea typeface="Calibri"/>
                  <a:cs typeface="Calibri"/>
                  <a:sym typeface="Calibri"/>
                </a:rPr>
                <a:t>Art. 1</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Art. 1º - As atividades acadêmicas a serem desenvolvidas pelo servidor docente do Instituto Federal de Educação, Ciência e Tecnologia de Goiás serão programadas </a:t>
              </a:r>
              <a:r>
                <a:rPr lang="pt-BR" sz="2000">
                  <a:solidFill>
                    <a:srgbClr val="0000FF"/>
                  </a:solidFill>
                  <a:latin typeface="Calibri"/>
                  <a:ea typeface="Calibri"/>
                  <a:cs typeface="Calibri"/>
                  <a:sym typeface="Calibri"/>
                </a:rPr>
                <a:t>anualmente</a:t>
              </a:r>
              <a:r>
                <a:rPr lang="pt-BR" sz="2000">
                  <a:solidFill>
                    <a:schemeClr val="dk1"/>
                  </a:solidFill>
                  <a:latin typeface="Calibri"/>
                  <a:ea typeface="Calibri"/>
                  <a:cs typeface="Calibri"/>
                  <a:sym typeface="Calibri"/>
                </a:rPr>
                <a:t> pelo Departamento de Áreas Acadêmicas </a:t>
              </a:r>
              <a:r>
                <a:rPr lang="pt-BR" sz="2000">
                  <a:solidFill>
                    <a:srgbClr val="0000FF"/>
                  </a:solidFill>
                  <a:latin typeface="Calibri"/>
                  <a:ea typeface="Calibri"/>
                  <a:cs typeface="Calibri"/>
                  <a:sym typeface="Calibri"/>
                </a:rPr>
                <a:t>(DAA) e Gerência de Pesquisa e Extensão (GePEX)</a:t>
              </a:r>
              <a:r>
                <a:rPr lang="pt-BR" sz="2000">
                  <a:solidFill>
                    <a:schemeClr val="dk1"/>
                  </a:solidFill>
                  <a:latin typeface="Calibri"/>
                  <a:ea typeface="Calibri"/>
                  <a:cs typeface="Calibri"/>
                  <a:sym typeface="Calibri"/>
                </a:rPr>
                <a:t>, sob o acompanhamento da Direção-Geral do Campus, observado o regime de trabalho, a legislação em vigor e os termos deste Regulamento</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grpSp>
        <p:nvGrpSpPr>
          <p:cNvPr id="190" name="Google Shape;190;g1df91a4005e_1_18"/>
          <p:cNvGrpSpPr/>
          <p:nvPr/>
        </p:nvGrpSpPr>
        <p:grpSpPr>
          <a:xfrm>
            <a:off x="70903" y="5646513"/>
            <a:ext cx="11880593" cy="467118"/>
            <a:chOff x="45776" y="3973141"/>
            <a:chExt cx="11880593" cy="467118"/>
          </a:xfrm>
        </p:grpSpPr>
        <p:sp>
          <p:nvSpPr>
            <p:cNvPr id="191" name="Google Shape;191;g1df91a4005e_1_18"/>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192" name="Google Shape;192;g1df91a4005e_1_18"/>
            <p:cNvSpPr txBox="1"/>
            <p:nvPr/>
          </p:nvSpPr>
          <p:spPr>
            <a:xfrm>
              <a:off x="1555969" y="407095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g1e0f3c47b18_0_18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372" name="Google Shape;1372;g1e0f3c47b18_0_18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373" name="Google Shape;1373;g1e0f3c47b18_0_18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374" name="Google Shape;1374;g1e0f3c47b18_0_18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375" name="Google Shape;1375;g1e0f3c47b18_0_18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376" name="Google Shape;1376;g1e0f3c47b18_0_184"/>
          <p:cNvSpPr txBox="1"/>
          <p:nvPr/>
        </p:nvSpPr>
        <p:spPr>
          <a:xfrm>
            <a:off x="1580972" y="1875646"/>
            <a:ext cx="10611000" cy="1988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600">
                <a:solidFill>
                  <a:schemeClr val="dk1"/>
                </a:solidFill>
                <a:latin typeface="Calibri"/>
                <a:ea typeface="Calibri"/>
                <a:cs typeface="Calibri"/>
                <a:sym typeface="Calibri"/>
              </a:rPr>
              <a:t>Art. 6</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b="0" i="0" lang="pt-BR" sz="16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000"/>
          </a:p>
          <a:p>
            <a:pPr indent="408432" lvl="0" marL="121907" marR="0" rtl="0" algn="l">
              <a:spcBef>
                <a:spcPts val="672"/>
              </a:spcBef>
              <a:spcAft>
                <a:spcPts val="0"/>
              </a:spcAft>
              <a:buNone/>
            </a:pPr>
            <a:r>
              <a:rPr b="0" i="0" lang="pt-BR" sz="1600" u="none" strike="noStrike">
                <a:solidFill>
                  <a:schemeClr val="dk1"/>
                </a:solidFill>
                <a:latin typeface="Calibri"/>
                <a:ea typeface="Calibri"/>
                <a:cs typeface="Calibri"/>
                <a:sym typeface="Calibri"/>
              </a:rPr>
              <a:t>$1</a:t>
            </a:r>
            <a:r>
              <a:rPr b="0" baseline="30000" i="0" lang="pt-BR" sz="1600" u="none" strike="noStrike">
                <a:solidFill>
                  <a:schemeClr val="dk1"/>
                </a:solidFill>
                <a:latin typeface="Calibri"/>
                <a:ea typeface="Calibri"/>
                <a:cs typeface="Calibri"/>
                <a:sym typeface="Calibri"/>
              </a:rPr>
              <a:t>o</a:t>
            </a:r>
            <a:r>
              <a:rPr b="0" i="0" lang="pt-BR" sz="16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6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$ 2</a:t>
            </a:r>
            <a:r>
              <a:rPr b="1" baseline="30000" lang="pt-BR" sz="1600">
                <a:solidFill>
                  <a:schemeClr val="dk1"/>
                </a:solidFill>
                <a:latin typeface="Calibri"/>
                <a:ea typeface="Calibri"/>
                <a:cs typeface="Calibri"/>
                <a:sym typeface="Calibri"/>
              </a:rPr>
              <a:t>o. </a:t>
            </a:r>
            <a:r>
              <a:rPr lang="pt-BR" sz="1600">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sz="1600">
              <a:solidFill>
                <a:schemeClr val="dk1"/>
              </a:solidFill>
              <a:latin typeface="Calibri"/>
              <a:ea typeface="Calibri"/>
              <a:cs typeface="Calibri"/>
              <a:sym typeface="Calibri"/>
            </a:endParaRPr>
          </a:p>
        </p:txBody>
      </p:sp>
      <p:sp>
        <p:nvSpPr>
          <p:cNvPr id="1377" name="Google Shape;1377;g1e0f3c47b18_0_18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378" name="Google Shape;1378;g1e0f3c47b18_0_184"/>
          <p:cNvSpPr txBox="1"/>
          <p:nvPr/>
        </p:nvSpPr>
        <p:spPr>
          <a:xfrm>
            <a:off x="6289877" y="1305000"/>
            <a:ext cx="27279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379" name="Google Shape;1379;g1e0f3c47b18_0_184"/>
          <p:cNvGrpSpPr/>
          <p:nvPr/>
        </p:nvGrpSpPr>
        <p:grpSpPr>
          <a:xfrm>
            <a:off x="70900" y="3911592"/>
            <a:ext cx="12121072" cy="1816158"/>
            <a:chOff x="45776" y="3411883"/>
            <a:chExt cx="12121072" cy="2466600"/>
          </a:xfrm>
        </p:grpSpPr>
        <p:sp>
          <p:nvSpPr>
            <p:cNvPr id="1380" name="Google Shape;1380;g1e0f3c47b18_0_184"/>
            <p:cNvSpPr txBox="1"/>
            <p:nvPr/>
          </p:nvSpPr>
          <p:spPr>
            <a:xfrm>
              <a:off x="45776" y="3973153"/>
              <a:ext cx="15102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b="1" sz="22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t/>
              </a:r>
              <a:endParaRPr b="1" sz="2200">
                <a:solidFill>
                  <a:schemeClr val="dk1"/>
                </a:solidFill>
                <a:latin typeface="Century"/>
                <a:ea typeface="Century"/>
                <a:cs typeface="Century"/>
                <a:sym typeface="Century"/>
              </a:endParaRPr>
            </a:p>
          </p:txBody>
        </p:sp>
        <p:sp>
          <p:nvSpPr>
            <p:cNvPr id="1381" name="Google Shape;1381;g1e0f3c47b18_0_184"/>
            <p:cNvSpPr txBox="1"/>
            <p:nvPr/>
          </p:nvSpPr>
          <p:spPr>
            <a:xfrm>
              <a:off x="1555848" y="3411883"/>
              <a:ext cx="10611000" cy="2466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SzPts val="1100"/>
                <a:buNone/>
              </a:pPr>
              <a:r>
                <a:rPr b="1" lang="pt-BR" sz="1600">
                  <a:solidFill>
                    <a:schemeClr val="dk2"/>
                  </a:solidFill>
                  <a:latin typeface="Calibri"/>
                  <a:ea typeface="Calibri"/>
                  <a:cs typeface="Calibri"/>
                  <a:sym typeface="Calibri"/>
                </a:rPr>
                <a:t>Art. 6o  - A somatória dos pontos correspondentes a cada uma das atividades listadas nos parágrafos deste artigo deverá totalizar a carga horária do regime de trabalho do servidor docente.</a:t>
              </a:r>
              <a:endParaRPr b="1" sz="1600">
                <a:solidFill>
                  <a:schemeClr val="dk2"/>
                </a:solidFill>
                <a:latin typeface="Calibri"/>
                <a:ea typeface="Calibri"/>
                <a:cs typeface="Calibri"/>
                <a:sym typeface="Calibri"/>
              </a:endParaRPr>
            </a:p>
            <a:p>
              <a:pPr indent="408432" lvl="0" marL="121907" rtl="0" algn="l">
                <a:spcBef>
                  <a:spcPts val="0"/>
                </a:spcBef>
                <a:spcAft>
                  <a:spcPts val="0"/>
                </a:spcAft>
                <a:buSzPts val="1100"/>
                <a:buNone/>
              </a:pPr>
              <a:r>
                <a:rPr b="1" lang="pt-BR" sz="1600">
                  <a:solidFill>
                    <a:schemeClr val="dk2"/>
                  </a:solidFill>
                  <a:latin typeface="Calibri"/>
                  <a:ea typeface="Calibri"/>
                  <a:cs typeface="Calibri"/>
                  <a:sym typeface="Calibri"/>
                </a:rPr>
                <a:t>$1o. O servidor docente em regime de trabalho de 20 horas semanais deverá totalizar, no mínimo, 20 pontos em suas atividades acadêmicas semanais, conforme distribuição prevista neste Regulamento e listadas no Anexo I.</a:t>
              </a:r>
              <a:endParaRPr b="1" sz="1600">
                <a:solidFill>
                  <a:schemeClr val="dk2"/>
                </a:solidFill>
                <a:latin typeface="Calibri"/>
                <a:ea typeface="Calibri"/>
                <a:cs typeface="Calibri"/>
                <a:sym typeface="Calibri"/>
              </a:endParaRPr>
            </a:p>
            <a:p>
              <a:pPr indent="408432" lvl="0" marL="121907" rtl="0" algn="l">
                <a:spcBef>
                  <a:spcPts val="0"/>
                </a:spcBef>
                <a:spcAft>
                  <a:spcPts val="0"/>
                </a:spcAft>
                <a:buSzPts val="1100"/>
                <a:buNone/>
              </a:pPr>
              <a:r>
                <a:rPr b="1" lang="pt-BR" sz="1600">
                  <a:solidFill>
                    <a:srgbClr val="0000FF"/>
                  </a:solidFill>
                  <a:latin typeface="Calibri"/>
                  <a:ea typeface="Calibri"/>
                  <a:cs typeface="Calibri"/>
                  <a:sym typeface="Calibri"/>
                </a:rPr>
                <a:t>§2o. O servidor docente em regime de trabalho de 40 horas semanais ou de dedicação exclusiva deverá totalizar no mínimo 40 pontos e no máximo 48 pontos em suas atividades acadêmicas semanais, conforme distribuição prevista neste Regulamento e listadas no Anexo I.</a:t>
              </a:r>
              <a:endParaRPr b="1" sz="1600">
                <a:solidFill>
                  <a:srgbClr val="0000FF"/>
                </a:solidFill>
                <a:latin typeface="Calibri"/>
                <a:ea typeface="Calibri"/>
                <a:cs typeface="Calibri"/>
                <a:sym typeface="Calibri"/>
              </a:endParaRPr>
            </a:p>
          </p:txBody>
        </p:sp>
      </p:grpSp>
      <p:grpSp>
        <p:nvGrpSpPr>
          <p:cNvPr id="1382" name="Google Shape;1382;g1e0f3c47b18_0_184"/>
          <p:cNvGrpSpPr/>
          <p:nvPr/>
        </p:nvGrpSpPr>
        <p:grpSpPr>
          <a:xfrm>
            <a:off x="55648" y="5947131"/>
            <a:ext cx="12120766" cy="467100"/>
            <a:chOff x="30595" y="3765616"/>
            <a:chExt cx="11880774" cy="467100"/>
          </a:xfrm>
        </p:grpSpPr>
        <p:sp>
          <p:nvSpPr>
            <p:cNvPr id="1383" name="Google Shape;1383;g1e0f3c47b18_0_184"/>
            <p:cNvSpPr txBox="1"/>
            <p:nvPr/>
          </p:nvSpPr>
          <p:spPr>
            <a:xfrm>
              <a:off x="30595" y="37656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384" name="Google Shape;1384;g1e0f3c47b18_0_184"/>
            <p:cNvSpPr txBox="1"/>
            <p:nvPr/>
          </p:nvSpPr>
          <p:spPr>
            <a:xfrm>
              <a:off x="1540969" y="38145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Evitar a precarização do trabalho.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g1e0f3c47b18_0_22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391" name="Google Shape;1391;g1e0f3c47b18_0_22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392" name="Google Shape;1392;g1e0f3c47b18_0_22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393" name="Google Shape;1393;g1e0f3c47b18_0_22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394" name="Google Shape;1394;g1e0f3c47b18_0_22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395" name="Google Shape;1395;g1e0f3c47b18_0_224"/>
          <p:cNvSpPr txBox="1"/>
          <p:nvPr/>
        </p:nvSpPr>
        <p:spPr>
          <a:xfrm>
            <a:off x="1580972" y="1875646"/>
            <a:ext cx="10611000" cy="19887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600">
                <a:solidFill>
                  <a:schemeClr val="dk1"/>
                </a:solidFill>
                <a:latin typeface="Calibri"/>
                <a:ea typeface="Calibri"/>
                <a:cs typeface="Calibri"/>
                <a:sym typeface="Calibri"/>
              </a:rPr>
              <a:t>Art. 6</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b="0" i="0" lang="pt-BR" sz="16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000"/>
          </a:p>
          <a:p>
            <a:pPr indent="408432" lvl="0" marL="121907" marR="0" rtl="0" algn="l">
              <a:spcBef>
                <a:spcPts val="672"/>
              </a:spcBef>
              <a:spcAft>
                <a:spcPts val="0"/>
              </a:spcAft>
              <a:buNone/>
            </a:pPr>
            <a:r>
              <a:rPr b="0" i="0" lang="pt-BR" sz="1600" u="none" strike="noStrike">
                <a:solidFill>
                  <a:schemeClr val="dk1"/>
                </a:solidFill>
                <a:latin typeface="Calibri"/>
                <a:ea typeface="Calibri"/>
                <a:cs typeface="Calibri"/>
                <a:sym typeface="Calibri"/>
              </a:rPr>
              <a:t>$1</a:t>
            </a:r>
            <a:r>
              <a:rPr b="0" baseline="30000" i="0" lang="pt-BR" sz="1600" u="none" strike="noStrike">
                <a:solidFill>
                  <a:schemeClr val="dk1"/>
                </a:solidFill>
                <a:latin typeface="Calibri"/>
                <a:ea typeface="Calibri"/>
                <a:cs typeface="Calibri"/>
                <a:sym typeface="Calibri"/>
              </a:rPr>
              <a:t>o</a:t>
            </a:r>
            <a:r>
              <a:rPr b="0" i="0" lang="pt-BR" sz="16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600" u="none" strike="noStrike">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$ 2</a:t>
            </a:r>
            <a:r>
              <a:rPr b="1" baseline="30000" lang="pt-BR" sz="1600">
                <a:solidFill>
                  <a:schemeClr val="dk1"/>
                </a:solidFill>
                <a:latin typeface="Calibri"/>
                <a:ea typeface="Calibri"/>
                <a:cs typeface="Calibri"/>
                <a:sym typeface="Calibri"/>
              </a:rPr>
              <a:t>o. </a:t>
            </a:r>
            <a:r>
              <a:rPr lang="pt-BR" sz="1600">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sz="1600">
              <a:solidFill>
                <a:schemeClr val="dk1"/>
              </a:solidFill>
              <a:latin typeface="Calibri"/>
              <a:ea typeface="Calibri"/>
              <a:cs typeface="Calibri"/>
              <a:sym typeface="Calibri"/>
            </a:endParaRPr>
          </a:p>
        </p:txBody>
      </p:sp>
      <p:sp>
        <p:nvSpPr>
          <p:cNvPr id="1396" name="Google Shape;1396;g1e0f3c47b18_0_22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397" name="Google Shape;1397;g1e0f3c47b18_0_224"/>
          <p:cNvSpPr txBox="1"/>
          <p:nvPr/>
        </p:nvSpPr>
        <p:spPr>
          <a:xfrm>
            <a:off x="6289877" y="1305000"/>
            <a:ext cx="27279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1398" name="Google Shape;1398;g1e0f3c47b18_0_224"/>
          <p:cNvGrpSpPr/>
          <p:nvPr/>
        </p:nvGrpSpPr>
        <p:grpSpPr>
          <a:xfrm>
            <a:off x="70900" y="3911592"/>
            <a:ext cx="12121072" cy="1988673"/>
            <a:chOff x="45776" y="3411883"/>
            <a:chExt cx="12121072" cy="2700900"/>
          </a:xfrm>
        </p:grpSpPr>
        <p:sp>
          <p:nvSpPr>
            <p:cNvPr id="1399" name="Google Shape;1399;g1e0f3c47b18_0_224"/>
            <p:cNvSpPr txBox="1"/>
            <p:nvPr/>
          </p:nvSpPr>
          <p:spPr>
            <a:xfrm>
              <a:off x="45776" y="3973153"/>
              <a:ext cx="1510200" cy="1139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b="1" sz="2200">
                <a:solidFill>
                  <a:schemeClr val="dk1"/>
                </a:solidFill>
                <a:latin typeface="Century"/>
                <a:ea typeface="Century"/>
                <a:cs typeface="Century"/>
                <a:sym typeface="Century"/>
              </a:endParaRPr>
            </a:p>
            <a:p>
              <a:pPr indent="0" lvl="0" marL="0" marR="0" rtl="0" algn="ctr">
                <a:lnSpc>
                  <a:spcPct val="100000"/>
                </a:lnSpc>
                <a:spcBef>
                  <a:spcPts val="0"/>
                </a:spcBef>
                <a:spcAft>
                  <a:spcPts val="0"/>
                </a:spcAft>
                <a:buClr>
                  <a:schemeClr val="dk1"/>
                </a:buClr>
                <a:buSzPts val="1700"/>
                <a:buFont typeface="Noto Sans Symbols"/>
                <a:buNone/>
              </a:pPr>
              <a:r>
                <a:t/>
              </a:r>
              <a:endParaRPr b="1" sz="2200">
                <a:solidFill>
                  <a:schemeClr val="dk1"/>
                </a:solidFill>
                <a:latin typeface="Century"/>
                <a:ea typeface="Century"/>
                <a:cs typeface="Century"/>
                <a:sym typeface="Century"/>
              </a:endParaRPr>
            </a:p>
          </p:txBody>
        </p:sp>
        <p:sp>
          <p:nvSpPr>
            <p:cNvPr id="1400" name="Google Shape;1400;g1e0f3c47b18_0_224"/>
            <p:cNvSpPr txBox="1"/>
            <p:nvPr/>
          </p:nvSpPr>
          <p:spPr>
            <a:xfrm>
              <a:off x="1555848" y="3411883"/>
              <a:ext cx="10611000" cy="2700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l">
                <a:spcBef>
                  <a:spcPts val="0"/>
                </a:spcBef>
                <a:spcAft>
                  <a:spcPts val="0"/>
                </a:spcAft>
                <a:buClr>
                  <a:schemeClr val="dk2"/>
                </a:buClr>
                <a:buFont typeface="Arial"/>
                <a:buNone/>
              </a:pPr>
              <a:r>
                <a:rPr b="1" lang="pt-BR" sz="1600">
                  <a:solidFill>
                    <a:schemeClr val="dk1"/>
                  </a:solidFill>
                  <a:latin typeface="Calibri"/>
                  <a:ea typeface="Calibri"/>
                  <a:cs typeface="Calibri"/>
                  <a:sym typeface="Calibri"/>
                </a:rPr>
                <a:t>Art. 6</a:t>
              </a:r>
              <a:r>
                <a:rPr b="1" baseline="30000" lang="pt-BR" sz="1600">
                  <a:solidFill>
                    <a:schemeClr val="dk1"/>
                  </a:solidFill>
                  <a:latin typeface="Calibri"/>
                  <a:ea typeface="Calibri"/>
                  <a:cs typeface="Calibri"/>
                  <a:sym typeface="Calibri"/>
                </a:rPr>
                <a:t>o</a:t>
              </a:r>
              <a:r>
                <a:rPr b="1" lang="pt-BR" sz="1600">
                  <a:solidFill>
                    <a:schemeClr val="dk1"/>
                  </a:solidFill>
                  <a:latin typeface="Calibri"/>
                  <a:ea typeface="Calibri"/>
                  <a:cs typeface="Calibri"/>
                  <a:sym typeface="Calibri"/>
                </a:rPr>
                <a:t>  - </a:t>
              </a:r>
              <a:r>
                <a:rPr lang="pt-BR" sz="1600">
                  <a:solidFill>
                    <a:schemeClr val="dk1"/>
                  </a:solidFill>
                  <a:latin typeface="Calibri"/>
                  <a:ea typeface="Calibri"/>
                  <a:cs typeface="Calibri"/>
                  <a:sym typeface="Calibri"/>
                </a:rPr>
                <a:t>A somatória dos pontos correspondentes a cada uma das atividades listadas nos parágrafos deste artigo i</a:t>
              </a:r>
              <a:r>
                <a:rPr lang="pt-BR" sz="1600">
                  <a:solidFill>
                    <a:srgbClr val="0000FF"/>
                  </a:solidFill>
                  <a:latin typeface="Calibri"/>
                  <a:ea typeface="Calibri"/>
                  <a:cs typeface="Calibri"/>
                  <a:sym typeface="Calibri"/>
                </a:rPr>
                <a:t>ndicará  </a:t>
              </a:r>
              <a:r>
                <a:rPr lang="pt-BR" sz="1600">
                  <a:solidFill>
                    <a:schemeClr val="dk1"/>
                  </a:solidFill>
                  <a:latin typeface="Calibri"/>
                  <a:ea typeface="Calibri"/>
                  <a:cs typeface="Calibri"/>
                  <a:sym typeface="Calibri"/>
                </a:rPr>
                <a:t>a carga horária do regime de trabalho do servidor docente.</a:t>
              </a:r>
              <a:endParaRPr sz="1000">
                <a:solidFill>
                  <a:schemeClr val="dk2"/>
                </a:solidFill>
              </a:endParaRPr>
            </a:p>
            <a:p>
              <a:pPr indent="408432" lvl="0" marL="121907" rtl="0" algn="l">
                <a:spcBef>
                  <a:spcPts val="672"/>
                </a:spcBef>
                <a:spcAft>
                  <a:spcPts val="0"/>
                </a:spcAft>
                <a:buClr>
                  <a:schemeClr val="dk2"/>
                </a:buClr>
                <a:buFont typeface="Arial"/>
                <a:buNone/>
              </a:pPr>
              <a:r>
                <a:rPr lang="pt-BR" sz="1600">
                  <a:solidFill>
                    <a:schemeClr val="dk1"/>
                  </a:solidFill>
                  <a:latin typeface="Calibri"/>
                  <a:ea typeface="Calibri"/>
                  <a:cs typeface="Calibri"/>
                  <a:sym typeface="Calibri"/>
                </a:rPr>
                <a:t>$1</a:t>
              </a:r>
              <a:r>
                <a:rPr baseline="30000" lang="pt-BR" sz="1600">
                  <a:solidFill>
                    <a:schemeClr val="dk1"/>
                  </a:solidFill>
                  <a:latin typeface="Calibri"/>
                  <a:ea typeface="Calibri"/>
                  <a:cs typeface="Calibri"/>
                  <a:sym typeface="Calibri"/>
                </a:rPr>
                <a:t>o</a:t>
              </a:r>
              <a:r>
                <a:rPr lang="pt-BR" sz="1600">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sz="1600">
                <a:solidFill>
                  <a:schemeClr val="dk1"/>
                </a:solidFill>
                <a:latin typeface="Calibri"/>
                <a:ea typeface="Calibri"/>
                <a:cs typeface="Calibri"/>
                <a:sym typeface="Calibri"/>
              </a:endParaRPr>
            </a:p>
            <a:p>
              <a:pPr indent="408432" lvl="0" marL="121907" rtl="0" algn="just">
                <a:spcBef>
                  <a:spcPts val="672"/>
                </a:spcBef>
                <a:spcAft>
                  <a:spcPts val="0"/>
                </a:spcAft>
                <a:buNone/>
              </a:pPr>
              <a:r>
                <a:rPr lang="pt-BR" sz="1600">
                  <a:solidFill>
                    <a:schemeClr val="dk1"/>
                  </a:solidFill>
                  <a:latin typeface="Calibri"/>
                  <a:ea typeface="Calibri"/>
                  <a:cs typeface="Calibri"/>
                  <a:sym typeface="Calibri"/>
                </a:rPr>
                <a:t>$ 2</a:t>
              </a:r>
              <a:r>
                <a:rPr b="1" baseline="30000" lang="pt-BR" sz="1600">
                  <a:solidFill>
                    <a:schemeClr val="dk1"/>
                  </a:solidFill>
                  <a:latin typeface="Calibri"/>
                  <a:ea typeface="Calibri"/>
                  <a:cs typeface="Calibri"/>
                  <a:sym typeface="Calibri"/>
                </a:rPr>
                <a:t>o. </a:t>
              </a:r>
              <a:r>
                <a:rPr lang="pt-BR" sz="1600">
                  <a:solidFill>
                    <a:schemeClr val="dk1"/>
                  </a:solidFill>
                  <a:latin typeface="Calibri"/>
                  <a:ea typeface="Calibri"/>
                  <a:cs typeface="Calibri"/>
                  <a:sym typeface="Calibri"/>
                </a:rPr>
                <a:t>O servidor docente em regime de trabalho de 40 horas semanais ou de dedicação exclusiva deverá totalizar, no mínimo, 40 pontos em suas atividades acadêmicas semanais, conforme distribuição prevista neste Regulamento e listadas no Anexo I.</a:t>
              </a:r>
              <a:endParaRPr b="1" sz="1600">
                <a:solidFill>
                  <a:schemeClr val="dk2"/>
                </a:solidFill>
                <a:latin typeface="Calibri"/>
                <a:ea typeface="Calibri"/>
                <a:cs typeface="Calibri"/>
                <a:sym typeface="Calibri"/>
              </a:endParaRPr>
            </a:p>
          </p:txBody>
        </p:sp>
      </p:grpSp>
      <p:grpSp>
        <p:nvGrpSpPr>
          <p:cNvPr id="1401" name="Google Shape;1401;g1e0f3c47b18_0_224"/>
          <p:cNvGrpSpPr/>
          <p:nvPr/>
        </p:nvGrpSpPr>
        <p:grpSpPr>
          <a:xfrm>
            <a:off x="55648" y="5947131"/>
            <a:ext cx="12120766" cy="467100"/>
            <a:chOff x="30595" y="3765616"/>
            <a:chExt cx="11880774" cy="467100"/>
          </a:xfrm>
        </p:grpSpPr>
        <p:sp>
          <p:nvSpPr>
            <p:cNvPr id="1402" name="Google Shape;1402;g1e0f3c47b18_0_224"/>
            <p:cNvSpPr txBox="1"/>
            <p:nvPr/>
          </p:nvSpPr>
          <p:spPr>
            <a:xfrm>
              <a:off x="30595" y="37656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403" name="Google Shape;1403;g1e0f3c47b18_0_224"/>
            <p:cNvSpPr txBox="1"/>
            <p:nvPr/>
          </p:nvSpPr>
          <p:spPr>
            <a:xfrm>
              <a:off x="1540969" y="381451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Trocar totalizará por indicará</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2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410" name="Google Shape;1410;p2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411" name="Google Shape;1411;p2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412" name="Google Shape;1412;p2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413" name="Google Shape;1413;p23"/>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414" name="Google Shape;1414;p23"/>
          <p:cNvSpPr txBox="1"/>
          <p:nvPr/>
        </p:nvSpPr>
        <p:spPr>
          <a:xfrm>
            <a:off x="1580972" y="1944571"/>
            <a:ext cx="10611000" cy="2096400"/>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700">
                <a:solidFill>
                  <a:schemeClr val="dk1"/>
                </a:solidFill>
                <a:latin typeface="Calibri"/>
                <a:ea typeface="Calibri"/>
                <a:cs typeface="Calibri"/>
                <a:sym typeface="Calibri"/>
              </a:rPr>
              <a:t>Art. 6</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100"/>
          </a:p>
          <a:p>
            <a:pPr indent="408432" lvl="0" marL="121907" marR="0" rtl="0" algn="l">
              <a:spcBef>
                <a:spcPts val="672"/>
              </a:spcBef>
              <a:spcAft>
                <a:spcPts val="0"/>
              </a:spcAft>
              <a:buNone/>
            </a:pPr>
            <a:r>
              <a:rPr b="0" i="0" lang="pt-BR" sz="1700" u="none" strike="noStrike">
                <a:solidFill>
                  <a:schemeClr val="dk1"/>
                </a:solidFill>
                <a:latin typeface="Calibri"/>
                <a:ea typeface="Calibri"/>
                <a:cs typeface="Calibri"/>
                <a:sym typeface="Calibri"/>
              </a:rPr>
              <a:t>$1</a:t>
            </a:r>
            <a:r>
              <a:rPr b="0" baseline="30000" i="0" lang="pt-BR" sz="1700" u="none" strike="noStrike">
                <a:solidFill>
                  <a:schemeClr val="dk1"/>
                </a:solidFill>
                <a:latin typeface="Calibri"/>
                <a:ea typeface="Calibri"/>
                <a:cs typeface="Calibri"/>
                <a:sym typeface="Calibri"/>
              </a:rPr>
              <a:t>o</a:t>
            </a:r>
            <a:r>
              <a:rPr b="0" i="0" lang="pt-BR" sz="17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700" u="none" strike="noStrike">
              <a:solidFill>
                <a:schemeClr val="dk1"/>
              </a:solidFill>
              <a:latin typeface="Calibri"/>
              <a:ea typeface="Calibri"/>
              <a:cs typeface="Calibri"/>
              <a:sym typeface="Calibri"/>
            </a:endParaRPr>
          </a:p>
          <a:p>
            <a:pPr indent="408432" lvl="0" marL="121907" marR="0" rtl="0" algn="l">
              <a:spcBef>
                <a:spcPts val="672"/>
              </a:spcBef>
              <a:spcAft>
                <a:spcPts val="0"/>
              </a:spcAft>
              <a:buSzPts val="1100"/>
              <a:buNone/>
            </a:pPr>
            <a:r>
              <a:rPr lang="pt-BR" sz="1700">
                <a:solidFill>
                  <a:schemeClr val="dk1"/>
                </a:solidFill>
                <a:latin typeface="Calibri"/>
                <a:ea typeface="Calibri"/>
                <a:cs typeface="Calibri"/>
                <a:sym typeface="Calibri"/>
              </a:rPr>
              <a:t>$ 2</a:t>
            </a:r>
            <a:r>
              <a:rPr baseline="30000" lang="pt-BR" sz="1700">
                <a:solidFill>
                  <a:schemeClr val="dk1"/>
                </a:solidFill>
                <a:latin typeface="Calibri"/>
                <a:ea typeface="Calibri"/>
                <a:cs typeface="Calibri"/>
                <a:sym typeface="Calibri"/>
              </a:rPr>
              <a:t>o</a:t>
            </a:r>
            <a:r>
              <a:rPr lang="pt-BR" sz="1700">
                <a:solidFill>
                  <a:schemeClr val="dk1"/>
                </a:solidFill>
                <a:latin typeface="Calibri"/>
                <a:ea typeface="Calibri"/>
                <a:cs typeface="Calibri"/>
                <a:sym typeface="Calibri"/>
              </a:rPr>
              <a:t>. O servidor docente em regime de trabalho de 40 horas semanais ou de dedicação exclusiva deverá totalizar, no mínimo, 40 pontos em suas atividades acadêmicas semanais, conforme distribuição prevista neste Regulamento e listadas no Anexo I.</a:t>
            </a:r>
            <a:endParaRPr sz="1700">
              <a:solidFill>
                <a:schemeClr val="dk1"/>
              </a:solidFill>
              <a:latin typeface="Calibri"/>
              <a:ea typeface="Calibri"/>
              <a:cs typeface="Calibri"/>
              <a:sym typeface="Calibri"/>
            </a:endParaRPr>
          </a:p>
        </p:txBody>
      </p:sp>
      <p:sp>
        <p:nvSpPr>
          <p:cNvPr id="1415" name="Google Shape;1415;p23"/>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1416" name="Google Shape;1416;p2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1417" name="Google Shape;1417;p23"/>
          <p:cNvGrpSpPr/>
          <p:nvPr/>
        </p:nvGrpSpPr>
        <p:grpSpPr>
          <a:xfrm>
            <a:off x="70903" y="4083625"/>
            <a:ext cx="12121072" cy="1477500"/>
            <a:chOff x="45776" y="3621221"/>
            <a:chExt cx="12121072" cy="1477500"/>
          </a:xfrm>
        </p:grpSpPr>
        <p:sp>
          <p:nvSpPr>
            <p:cNvPr id="1418" name="Google Shape;1418;p2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419" name="Google Shape;1419;p23"/>
            <p:cNvSpPr txBox="1"/>
            <p:nvPr/>
          </p:nvSpPr>
          <p:spPr>
            <a:xfrm>
              <a:off x="1555848" y="3621221"/>
              <a:ext cx="10611000" cy="1477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§3º. No atendimento dos parágrafos acima, devem ser observadas e consideradas as especificidades sobre pontuações inferiores às estabelecidas, em especial nas situações de processo de encerramento e/ou abertura de cursos e aquelas com atendimento de demandas diferenciadas semestralmente em função das entradas anuais de cursos semestrais, ficando a cargo da coordenação e chefia de departamento a validação destas situações.</a:t>
              </a:r>
              <a:endParaRPr sz="1800">
                <a:solidFill>
                  <a:schemeClr val="dk1"/>
                </a:solidFill>
                <a:latin typeface="Calibri"/>
                <a:ea typeface="Calibri"/>
                <a:cs typeface="Calibri"/>
                <a:sym typeface="Calibri"/>
              </a:endParaRPr>
            </a:p>
          </p:txBody>
        </p:sp>
      </p:grpSp>
      <p:grpSp>
        <p:nvGrpSpPr>
          <p:cNvPr id="1420" name="Google Shape;1420;p23"/>
          <p:cNvGrpSpPr/>
          <p:nvPr/>
        </p:nvGrpSpPr>
        <p:grpSpPr>
          <a:xfrm>
            <a:off x="70903" y="5646513"/>
            <a:ext cx="12121072" cy="695412"/>
            <a:chOff x="45776" y="3973141"/>
            <a:chExt cx="12121072" cy="695412"/>
          </a:xfrm>
        </p:grpSpPr>
        <p:sp>
          <p:nvSpPr>
            <p:cNvPr id="1421" name="Google Shape;1421;p2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422" name="Google Shape;1422;p23"/>
            <p:cNvSpPr txBox="1"/>
            <p:nvPr/>
          </p:nvSpPr>
          <p:spPr>
            <a:xfrm>
              <a:off x="1555848" y="4022053"/>
              <a:ext cx="106110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Atualmente existe o problema de algumas coordenações não ter a quantidade mínima de aulas, então é interessante que no caso a chefia de departamento justifique isso.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g1e0f3c47b18_0_20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429" name="Google Shape;1429;g1e0f3c47b18_0_20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430" name="Google Shape;1430;g1e0f3c47b18_0_20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431" name="Google Shape;1431;g1e0f3c47b18_0_20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432" name="Google Shape;1432;g1e0f3c47b18_0_205"/>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433" name="Google Shape;1433;g1e0f3c47b18_0_205"/>
          <p:cNvSpPr txBox="1"/>
          <p:nvPr/>
        </p:nvSpPr>
        <p:spPr>
          <a:xfrm>
            <a:off x="1580972" y="1944571"/>
            <a:ext cx="10611000" cy="20964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l">
              <a:spcBef>
                <a:spcPts val="0"/>
              </a:spcBef>
              <a:spcAft>
                <a:spcPts val="0"/>
              </a:spcAft>
              <a:buNone/>
            </a:pPr>
            <a:r>
              <a:rPr b="1" lang="pt-BR" sz="1700">
                <a:solidFill>
                  <a:schemeClr val="dk1"/>
                </a:solidFill>
                <a:latin typeface="Calibri"/>
                <a:ea typeface="Calibri"/>
                <a:cs typeface="Calibri"/>
                <a:sym typeface="Calibri"/>
              </a:rPr>
              <a:t>Art. 6</a:t>
            </a:r>
            <a:r>
              <a:rPr b="1" baseline="30000" lang="pt-BR" sz="1700">
                <a:solidFill>
                  <a:schemeClr val="dk1"/>
                </a:solidFill>
                <a:latin typeface="Calibri"/>
                <a:ea typeface="Calibri"/>
                <a:cs typeface="Calibri"/>
                <a:sym typeface="Calibri"/>
              </a:rPr>
              <a:t>o</a:t>
            </a:r>
            <a:r>
              <a:rPr b="1" lang="pt-BR" sz="1700">
                <a:solidFill>
                  <a:schemeClr val="dk1"/>
                </a:solidFill>
                <a:latin typeface="Calibri"/>
                <a:ea typeface="Calibri"/>
                <a:cs typeface="Calibri"/>
                <a:sym typeface="Calibri"/>
              </a:rPr>
              <a:t>  - </a:t>
            </a:r>
            <a:r>
              <a:rPr b="0" i="0" lang="pt-BR" sz="1700" u="none" strike="noStrike">
                <a:solidFill>
                  <a:schemeClr val="dk1"/>
                </a:solidFill>
                <a:latin typeface="Calibri"/>
                <a:ea typeface="Calibri"/>
                <a:cs typeface="Calibri"/>
                <a:sym typeface="Calibri"/>
              </a:rPr>
              <a:t>A somatória dos pontos correspondentes a cada uma das atividades listadas nos parágrafos deste artigo deverá totalizar a carga horária do regime de trabalho do servidor docente.</a:t>
            </a:r>
            <a:endParaRPr sz="1100"/>
          </a:p>
          <a:p>
            <a:pPr indent="408432" lvl="0" marL="121907" marR="0" rtl="0" algn="l">
              <a:spcBef>
                <a:spcPts val="672"/>
              </a:spcBef>
              <a:spcAft>
                <a:spcPts val="0"/>
              </a:spcAft>
              <a:buNone/>
            </a:pPr>
            <a:r>
              <a:rPr b="0" i="0" lang="pt-BR" sz="1700" u="none" strike="noStrike">
                <a:solidFill>
                  <a:schemeClr val="dk1"/>
                </a:solidFill>
                <a:latin typeface="Calibri"/>
                <a:ea typeface="Calibri"/>
                <a:cs typeface="Calibri"/>
                <a:sym typeface="Calibri"/>
              </a:rPr>
              <a:t>$1</a:t>
            </a:r>
            <a:r>
              <a:rPr b="0" baseline="30000" i="0" lang="pt-BR" sz="1700" u="none" strike="noStrike">
                <a:solidFill>
                  <a:schemeClr val="dk1"/>
                </a:solidFill>
                <a:latin typeface="Calibri"/>
                <a:ea typeface="Calibri"/>
                <a:cs typeface="Calibri"/>
                <a:sym typeface="Calibri"/>
              </a:rPr>
              <a:t>o</a:t>
            </a:r>
            <a:r>
              <a:rPr b="0" i="0" lang="pt-BR" sz="1700" u="none" strike="noStrike">
                <a:solidFill>
                  <a:schemeClr val="dk1"/>
                </a:solidFill>
                <a:latin typeface="Calibri"/>
                <a:ea typeface="Calibri"/>
                <a:cs typeface="Calibri"/>
                <a:sym typeface="Calibri"/>
              </a:rPr>
              <a:t>. O servidor docente em regime de trabalho de 20 horas semanais deverá totalizar, no mínimo, 20 pontos em suas atividades acadêmicas semanais, conforme distribuição prevista neste Regulamento e listadas no Anexo I.</a:t>
            </a:r>
            <a:endParaRPr b="0" i="0" sz="1700" u="none" strike="noStrike">
              <a:solidFill>
                <a:schemeClr val="dk1"/>
              </a:solidFill>
              <a:latin typeface="Calibri"/>
              <a:ea typeface="Calibri"/>
              <a:cs typeface="Calibri"/>
              <a:sym typeface="Calibri"/>
            </a:endParaRPr>
          </a:p>
          <a:p>
            <a:pPr indent="408432" lvl="0" marL="121907" marR="0" rtl="0" algn="l">
              <a:spcBef>
                <a:spcPts val="672"/>
              </a:spcBef>
              <a:spcAft>
                <a:spcPts val="0"/>
              </a:spcAft>
              <a:buSzPts val="1100"/>
              <a:buNone/>
            </a:pPr>
            <a:r>
              <a:rPr lang="pt-BR" sz="1700">
                <a:solidFill>
                  <a:schemeClr val="dk1"/>
                </a:solidFill>
                <a:latin typeface="Calibri"/>
                <a:ea typeface="Calibri"/>
                <a:cs typeface="Calibri"/>
                <a:sym typeface="Calibri"/>
              </a:rPr>
              <a:t>$ 2</a:t>
            </a:r>
            <a:r>
              <a:rPr baseline="30000" lang="pt-BR" sz="1700">
                <a:solidFill>
                  <a:schemeClr val="dk1"/>
                </a:solidFill>
                <a:latin typeface="Calibri"/>
                <a:ea typeface="Calibri"/>
                <a:cs typeface="Calibri"/>
                <a:sym typeface="Calibri"/>
              </a:rPr>
              <a:t>o</a:t>
            </a:r>
            <a:r>
              <a:rPr lang="pt-BR" sz="1700">
                <a:solidFill>
                  <a:schemeClr val="dk1"/>
                </a:solidFill>
                <a:latin typeface="Calibri"/>
                <a:ea typeface="Calibri"/>
                <a:cs typeface="Calibri"/>
                <a:sym typeface="Calibri"/>
              </a:rPr>
              <a:t>. O servidor docente em regime de trabalho de 40 horas semanais ou de dedicação exclusiva deverá totalizar, no mínimo, 40 pontos em suas atividades acadêmicas semanais, conforme distribuição prevista neste Regulamento e listadas no Anexo I.</a:t>
            </a:r>
            <a:endParaRPr sz="1700">
              <a:solidFill>
                <a:schemeClr val="dk1"/>
              </a:solidFill>
              <a:latin typeface="Calibri"/>
              <a:ea typeface="Calibri"/>
              <a:cs typeface="Calibri"/>
              <a:sym typeface="Calibri"/>
            </a:endParaRPr>
          </a:p>
        </p:txBody>
      </p:sp>
      <p:sp>
        <p:nvSpPr>
          <p:cNvPr id="1434" name="Google Shape;1434;g1e0f3c47b18_0_205"/>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1435" name="Google Shape;1435;g1e0f3c47b18_0_20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Uruaçu</a:t>
            </a:r>
            <a:endParaRPr sz="2200">
              <a:solidFill>
                <a:schemeClr val="dk1"/>
              </a:solidFill>
              <a:latin typeface="Calibri"/>
              <a:ea typeface="Calibri"/>
              <a:cs typeface="Calibri"/>
              <a:sym typeface="Calibri"/>
            </a:endParaRPr>
          </a:p>
        </p:txBody>
      </p:sp>
      <p:grpSp>
        <p:nvGrpSpPr>
          <p:cNvPr id="1436" name="Google Shape;1436;g1e0f3c47b18_0_205"/>
          <p:cNvGrpSpPr/>
          <p:nvPr/>
        </p:nvGrpSpPr>
        <p:grpSpPr>
          <a:xfrm>
            <a:off x="70903" y="4345850"/>
            <a:ext cx="12121072" cy="646500"/>
            <a:chOff x="45776" y="3883446"/>
            <a:chExt cx="12121072" cy="646500"/>
          </a:xfrm>
        </p:grpSpPr>
        <p:sp>
          <p:nvSpPr>
            <p:cNvPr id="1437" name="Google Shape;1437;g1e0f3c47b18_0_20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438" name="Google Shape;1438;g1e0f3c47b18_0_205"/>
            <p:cNvSpPr txBox="1"/>
            <p:nvPr/>
          </p:nvSpPr>
          <p:spPr>
            <a:xfrm>
              <a:off x="1555848" y="3883446"/>
              <a:ext cx="106110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§3º. </a:t>
              </a:r>
              <a:r>
                <a:rPr lang="pt-BR" sz="1800">
                  <a:solidFill>
                    <a:schemeClr val="dk1"/>
                  </a:solidFill>
                  <a:latin typeface="Calibri"/>
                  <a:ea typeface="Calibri"/>
                  <a:cs typeface="Calibri"/>
                  <a:sym typeface="Calibri"/>
                </a:rPr>
                <a:t>Quando o docente não alcançar ou ultrapassar a pontuação estabelecida, sua jornada de trabalho será objeto de análise da chefia para a adequação à pontuação prevista.</a:t>
              </a:r>
              <a:endParaRPr sz="1800">
                <a:solidFill>
                  <a:schemeClr val="dk1"/>
                </a:solidFill>
                <a:latin typeface="Calibri"/>
                <a:ea typeface="Calibri"/>
                <a:cs typeface="Calibri"/>
                <a:sym typeface="Calibri"/>
              </a:endParaRPr>
            </a:p>
          </p:txBody>
        </p:sp>
      </p:grpSp>
      <p:grpSp>
        <p:nvGrpSpPr>
          <p:cNvPr id="1439" name="Google Shape;1439;g1e0f3c47b18_0_205"/>
          <p:cNvGrpSpPr/>
          <p:nvPr/>
        </p:nvGrpSpPr>
        <p:grpSpPr>
          <a:xfrm>
            <a:off x="70903" y="5646513"/>
            <a:ext cx="12121072" cy="467100"/>
            <a:chOff x="45776" y="3973141"/>
            <a:chExt cx="12121072" cy="467100"/>
          </a:xfrm>
        </p:grpSpPr>
        <p:sp>
          <p:nvSpPr>
            <p:cNvPr id="1440" name="Google Shape;1440;g1e0f3c47b18_0_205"/>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441" name="Google Shape;1441;g1e0f3c47b18_0_205"/>
            <p:cNvSpPr txBox="1"/>
            <p:nvPr/>
          </p:nvSpPr>
          <p:spPr>
            <a:xfrm>
              <a:off x="1555848" y="4022053"/>
              <a:ext cx="106110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Evitar precarização do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27"/>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ACADÊMICAS</a:t>
            </a:r>
            <a:endParaRPr/>
          </a:p>
        </p:txBody>
      </p:sp>
      <p:sp>
        <p:nvSpPr>
          <p:cNvPr id="1448" name="Google Shape;1448;p27"/>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449" name="Google Shape;1449;p27"/>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450" name="Google Shape;1450;p2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451" name="Google Shape;1451;p27"/>
          <p:cNvSpPr txBox="1"/>
          <p:nvPr>
            <p:ph idx="1" type="body"/>
          </p:nvPr>
        </p:nvSpPr>
        <p:spPr>
          <a:xfrm>
            <a:off x="70903" y="1817733"/>
            <a:ext cx="1480200" cy="704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452" name="Google Shape;1452;p27"/>
          <p:cNvSpPr txBox="1"/>
          <p:nvPr/>
        </p:nvSpPr>
        <p:spPr>
          <a:xfrm>
            <a:off x="1551011" y="1944572"/>
            <a:ext cx="10400495" cy="384721"/>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4"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1453" name="Google Shape;1453;p27"/>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1454" name="Google Shape;1454;p27"/>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 </a:t>
            </a:r>
            <a:endParaRPr sz="2200">
              <a:solidFill>
                <a:schemeClr val="dk1"/>
              </a:solidFill>
              <a:latin typeface="Calibri"/>
              <a:ea typeface="Calibri"/>
              <a:cs typeface="Calibri"/>
              <a:sym typeface="Calibri"/>
            </a:endParaRPr>
          </a:p>
        </p:txBody>
      </p:sp>
      <p:grpSp>
        <p:nvGrpSpPr>
          <p:cNvPr id="1455" name="Google Shape;1455;p27"/>
          <p:cNvGrpSpPr/>
          <p:nvPr/>
        </p:nvGrpSpPr>
        <p:grpSpPr>
          <a:xfrm>
            <a:off x="70900" y="2349300"/>
            <a:ext cx="12121200" cy="4017300"/>
            <a:chOff x="45773" y="1736768"/>
            <a:chExt cx="12121200" cy="4017300"/>
          </a:xfrm>
        </p:grpSpPr>
        <p:sp>
          <p:nvSpPr>
            <p:cNvPr id="1456" name="Google Shape;1456;p27"/>
            <p:cNvSpPr txBox="1"/>
            <p:nvPr/>
          </p:nvSpPr>
          <p:spPr>
            <a:xfrm>
              <a:off x="45773" y="3973143"/>
              <a:ext cx="11145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457" name="Google Shape;1457;p27"/>
            <p:cNvSpPr txBox="1"/>
            <p:nvPr/>
          </p:nvSpPr>
          <p:spPr>
            <a:xfrm>
              <a:off x="1160273" y="1736768"/>
              <a:ext cx="11006700" cy="4017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rtl="0" algn="just">
                <a:spcBef>
                  <a:spcPts val="0"/>
                </a:spcBef>
                <a:spcAft>
                  <a:spcPts val="0"/>
                </a:spcAft>
                <a:buNone/>
              </a:pPr>
              <a:r>
                <a:rPr b="1" lang="pt-BR" sz="1500">
                  <a:solidFill>
                    <a:schemeClr val="dk1"/>
                  </a:solidFill>
                  <a:latin typeface="Calibri"/>
                  <a:ea typeface="Calibri"/>
                  <a:cs typeface="Calibri"/>
                  <a:sym typeface="Calibri"/>
                </a:rPr>
                <a:t>Art. ___  - As atividades docentes devem permitir na sua ponderação total a articulação entre ensino, pesquisa e extensão, não valorizando excessivamente um dos itens do tripé. Para tanto serão fixados os seguintes percentuais para as seguintes categorias de atividade: a- Nas atividades de ensino deverá ser alocada 50% da carga horária total dos docentes. Desta quantidade 60% deverá ser alocado na Educação Profissional de Nível Médio e na Graduação. Desta quantidade 40% poderá ser alocada em atividades dos cursos e programas de Pós-Graduação, caso o docente esteja vinculado. b- Nas atividades de pesquisa poderão ser alocada até 25% da carga horária total dos docentes. c- Nas atividades de extensão poderão ser alocada até 25% da carga horária total dos docentes. d- Nas atividades de qualificação poderão ser alocada até 10% da carga horária total dos docentes. Parágrafo primeiro – Nas quantidades constantes nos itens “b”, “c” e “d” deste artigo, a alocação de carga horária dependerá exclusivamente do conjunto de atividades planejadas e em execução pelo docente. Parágrafo Segundo – Caso as atividades apresentadas pelo professor não alcance a porcentagem máxima definida para os itens “b”, “c” e “d” a quantidade de carga horária restante deverá ser alocada pelo Departamento de áreas acadêmicas em acordo com os docentes. Parágrafo Terceiro – Ficam desobrigados de cumprir os percentuais deste artigo os docentes em cargo de direção e em função gratificada. Para estes deverá se aplicar a carga horária estabelecida no artigo ** desta resolução. Quando for o caso, o restante de carga horária será alocado pelo Departamento de Áreas Acadêmicas em conjunto com a Gerência de Pesquisa, Pós-graduação e Extensão e o docente em qualquer categoria de atividade docente. Assim seria organizada essa seção: Seção I - Das categorias de Atividades Acadêmicas (artigo 4 com as alterações); Seção II - Da valorização do tripé ensino, pesquisa e Extensão (artigo novo); Seção III – Da organização das atividades acadêmicas (artigos 5º e 6º e suas alterações)</a:t>
              </a:r>
              <a:endParaRPr sz="1800">
                <a:solidFill>
                  <a:schemeClr val="dk1"/>
                </a:solidFill>
                <a:latin typeface="Calibri"/>
                <a:ea typeface="Calibri"/>
                <a:cs typeface="Calibri"/>
                <a:sym typeface="Calibri"/>
              </a:endParaRPr>
            </a:p>
          </p:txBody>
        </p:sp>
      </p:grpSp>
      <p:grpSp>
        <p:nvGrpSpPr>
          <p:cNvPr id="1458" name="Google Shape;1458;p27"/>
          <p:cNvGrpSpPr/>
          <p:nvPr/>
        </p:nvGrpSpPr>
        <p:grpSpPr>
          <a:xfrm>
            <a:off x="70903" y="6287325"/>
            <a:ext cx="12121072" cy="615600"/>
            <a:chOff x="45776" y="3869653"/>
            <a:chExt cx="12121072" cy="615600"/>
          </a:xfrm>
        </p:grpSpPr>
        <p:sp>
          <p:nvSpPr>
            <p:cNvPr id="1459" name="Google Shape;1459;p27"/>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460" name="Google Shape;1460;p27"/>
            <p:cNvSpPr txBox="1"/>
            <p:nvPr/>
          </p:nvSpPr>
          <p:spPr>
            <a:xfrm>
              <a:off x="1555848" y="3869653"/>
              <a:ext cx="10611000" cy="615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 </a:t>
              </a:r>
              <a:r>
                <a:rPr lang="pt-BR" sz="1600">
                  <a:solidFill>
                    <a:schemeClr val="dk1"/>
                  </a:solidFill>
                  <a:latin typeface="Calibri"/>
                  <a:ea typeface="Calibri"/>
                  <a:cs typeface="Calibri"/>
                  <a:sym typeface="Calibri"/>
                </a:rPr>
                <a:t>o título das atividades acadêmicas seja subdividido em 3 seções: Seção I - Das categorias de Atividades Acadêmicas; Seção II - Da valorização do tripé ensino, pesquisa e Extensão; Seção III – Da organização das atividades acadêmicas,</a:t>
              </a:r>
              <a:endParaRPr sz="1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8"/>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467" name="Google Shape;1467;p28"/>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468" name="Google Shape;1468;p28"/>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469" name="Google Shape;1469;p28"/>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470" name="Google Shape;1470;p28"/>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471" name="Google Shape;1471;p28"/>
          <p:cNvSpPr txBox="1"/>
          <p:nvPr/>
        </p:nvSpPr>
        <p:spPr>
          <a:xfrm>
            <a:off x="1580972" y="1944571"/>
            <a:ext cx="10611028" cy="1720984"/>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7</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a:p>
          <a:p>
            <a:pPr indent="408432" lvl="0" marL="121907" marR="0" rtl="0" algn="just">
              <a:spcBef>
                <a:spcPts val="672"/>
              </a:spcBef>
              <a:spcAft>
                <a:spcPts val="0"/>
              </a:spcAft>
              <a:buNone/>
            </a:pPr>
            <a:r>
              <a:rPr b="0" i="0" lang="pt-BR" sz="2000" u="none" strike="noStrike">
                <a:solidFill>
                  <a:schemeClr val="dk1"/>
                </a:solidFill>
                <a:latin typeface="Calibri"/>
                <a:ea typeface="Calibri"/>
                <a:cs typeface="Calibri"/>
                <a:sym typeface="Calibri"/>
              </a:rPr>
              <a:t>I. regência; II. atividades de planejamento do ensino; III. atividades de apoio ao ensino; IV. autoria/coordenação ou participação em projeto de ensino. </a:t>
            </a:r>
            <a:endParaRPr/>
          </a:p>
        </p:txBody>
      </p:sp>
      <p:sp>
        <p:nvSpPr>
          <p:cNvPr id="1472" name="Google Shape;1472;p28"/>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473" name="Google Shape;1473;p28"/>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474" name="Google Shape;1474;p28"/>
          <p:cNvGrpSpPr/>
          <p:nvPr/>
        </p:nvGrpSpPr>
        <p:grpSpPr>
          <a:xfrm>
            <a:off x="70903" y="4007413"/>
            <a:ext cx="11880468" cy="1477500"/>
            <a:chOff x="45776" y="3545009"/>
            <a:chExt cx="11880468" cy="1477500"/>
          </a:xfrm>
        </p:grpSpPr>
        <p:sp>
          <p:nvSpPr>
            <p:cNvPr id="1475" name="Google Shape;1475;p28"/>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476" name="Google Shape;1476;p28"/>
            <p:cNvSpPr txBox="1"/>
            <p:nvPr/>
          </p:nvSpPr>
          <p:spPr>
            <a:xfrm>
              <a:off x="1555844" y="3545009"/>
              <a:ext cx="10370400" cy="1477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Art. 7°  - As atividades de ensino compreendem as ações docentes diretamente vinculadas aos cursos e programas, de todos os níveis e modalidades de ensino, ofertados pelo Instituto Federal de Educação, Ciência e Tecnologia de Goiás, distribuídas da seguinte forma: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I. regência; II. a</a:t>
              </a:r>
              <a:r>
                <a:rPr lang="pt-BR" sz="1800">
                  <a:solidFill>
                    <a:srgbClr val="0000FF"/>
                  </a:solidFill>
                  <a:latin typeface="Calibri"/>
                  <a:ea typeface="Calibri"/>
                  <a:cs typeface="Calibri"/>
                  <a:sym typeface="Calibri"/>
                </a:rPr>
                <a:t>tividades de planejamento e avaliação do ensino</a:t>
              </a:r>
              <a:r>
                <a:rPr lang="pt-BR" sz="1800">
                  <a:solidFill>
                    <a:schemeClr val="dk1"/>
                  </a:solidFill>
                  <a:latin typeface="Calibri"/>
                  <a:ea typeface="Calibri"/>
                  <a:cs typeface="Calibri"/>
                  <a:sym typeface="Calibri"/>
                </a:rPr>
                <a:t>; III. atividades de apoio ao ensino; IV. autoria/coordenação ou participação em projeto de ensino. </a:t>
              </a:r>
              <a:endParaRPr sz="1800">
                <a:solidFill>
                  <a:schemeClr val="dk1"/>
                </a:solidFill>
                <a:latin typeface="Calibri"/>
                <a:ea typeface="Calibri"/>
                <a:cs typeface="Calibri"/>
                <a:sym typeface="Calibri"/>
              </a:endParaRPr>
            </a:p>
          </p:txBody>
        </p:sp>
      </p:grpSp>
      <p:grpSp>
        <p:nvGrpSpPr>
          <p:cNvPr id="1477" name="Google Shape;1477;p28"/>
          <p:cNvGrpSpPr/>
          <p:nvPr/>
        </p:nvGrpSpPr>
        <p:grpSpPr>
          <a:xfrm>
            <a:off x="9528" y="5857588"/>
            <a:ext cx="11851743" cy="467196"/>
            <a:chOff x="-15599" y="4184216"/>
            <a:chExt cx="11851743" cy="467196"/>
          </a:xfrm>
        </p:grpSpPr>
        <p:sp>
          <p:nvSpPr>
            <p:cNvPr id="1478" name="Google Shape;1478;p28"/>
            <p:cNvSpPr txBox="1"/>
            <p:nvPr/>
          </p:nvSpPr>
          <p:spPr>
            <a:xfrm>
              <a:off x="-15599" y="418421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479" name="Google Shape;1479;p28"/>
            <p:cNvSpPr txBox="1"/>
            <p:nvPr/>
          </p:nvSpPr>
          <p:spPr>
            <a:xfrm>
              <a:off x="1465744" y="428211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Retirada do termo “ regulares” e Garantir a atividade realizada pelo docente na hora-atividade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g1e0d0cf702b_0_69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486" name="Google Shape;1486;g1e0d0cf702b_0_69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487" name="Google Shape;1487;g1e0d0cf702b_0_69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488" name="Google Shape;1488;g1e0d0cf702b_0_69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489" name="Google Shape;1489;g1e0d0cf702b_0_696"/>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490" name="Google Shape;1490;g1e0d0cf702b_0_696"/>
          <p:cNvSpPr txBox="1"/>
          <p:nvPr/>
        </p:nvSpPr>
        <p:spPr>
          <a:xfrm>
            <a:off x="1580972" y="1944571"/>
            <a:ext cx="10611000" cy="1563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800">
                <a:solidFill>
                  <a:schemeClr val="dk1"/>
                </a:solidFill>
                <a:latin typeface="Calibri"/>
                <a:ea typeface="Calibri"/>
                <a:cs typeface="Calibri"/>
                <a:sym typeface="Calibri"/>
              </a:rPr>
              <a:t>Art. 7</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sz="1200"/>
          </a:p>
          <a:p>
            <a:pPr indent="408432" lvl="0" marL="121907" marR="0" rtl="0" algn="just">
              <a:spcBef>
                <a:spcPts val="672"/>
              </a:spcBef>
              <a:spcAft>
                <a:spcPts val="0"/>
              </a:spcAft>
              <a:buNone/>
            </a:pPr>
            <a:r>
              <a:rPr b="0" i="0" lang="pt-BR" sz="1800" u="none" strike="noStrike">
                <a:solidFill>
                  <a:schemeClr val="dk1"/>
                </a:solidFill>
                <a:latin typeface="Calibri"/>
                <a:ea typeface="Calibri"/>
                <a:cs typeface="Calibri"/>
                <a:sym typeface="Calibri"/>
              </a:rPr>
              <a:t>I. regência; II. atividades de planejamento do ensino; III. atividades de apoio ao ensino; IV. autoria/coordenação ou participação em projeto de ensino. </a:t>
            </a:r>
            <a:endParaRPr sz="1200"/>
          </a:p>
        </p:txBody>
      </p:sp>
      <p:sp>
        <p:nvSpPr>
          <p:cNvPr id="1491" name="Google Shape;1491;g1e0d0cf702b_0_696"/>
          <p:cNvSpPr txBox="1"/>
          <p:nvPr/>
        </p:nvSpPr>
        <p:spPr>
          <a:xfrm>
            <a:off x="3313427" y="1305000"/>
            <a:ext cx="25032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rgbClr val="0070C0"/>
              </a:buClr>
              <a:buSzPct val="1000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e Inclusão</a:t>
            </a:r>
            <a:endParaRPr sz="2200">
              <a:solidFill>
                <a:schemeClr val="dk1"/>
              </a:solidFill>
              <a:latin typeface="Calibri"/>
              <a:ea typeface="Calibri"/>
              <a:cs typeface="Calibri"/>
              <a:sym typeface="Calibri"/>
            </a:endParaRPr>
          </a:p>
        </p:txBody>
      </p:sp>
      <p:sp>
        <p:nvSpPr>
          <p:cNvPr id="1492" name="Google Shape;1492;g1e0d0cf702b_0_69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1493" name="Google Shape;1493;g1e0d0cf702b_0_696"/>
          <p:cNvGrpSpPr/>
          <p:nvPr/>
        </p:nvGrpSpPr>
        <p:grpSpPr>
          <a:xfrm>
            <a:off x="70903" y="3583588"/>
            <a:ext cx="11880468" cy="2031900"/>
            <a:chOff x="45776" y="3121184"/>
            <a:chExt cx="11880468" cy="2031900"/>
          </a:xfrm>
        </p:grpSpPr>
        <p:sp>
          <p:nvSpPr>
            <p:cNvPr id="1494" name="Google Shape;1494;g1e0d0cf702b_0_696"/>
            <p:cNvSpPr txBox="1"/>
            <p:nvPr/>
          </p:nvSpPr>
          <p:spPr>
            <a:xfrm>
              <a:off x="45776" y="3741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495" name="Google Shape;1495;g1e0d0cf702b_0_696"/>
            <p:cNvSpPr txBox="1"/>
            <p:nvPr/>
          </p:nvSpPr>
          <p:spPr>
            <a:xfrm>
              <a:off x="1555844" y="3121184"/>
              <a:ext cx="10370400" cy="203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7°  - 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I. 	atividades de planejamento do ensino; II. atividades de execução do planejamento; III.  regência;</a:t>
              </a:r>
              <a:endParaRPr sz="1800">
                <a:solidFill>
                  <a:srgbClr val="0000FF"/>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IV. atividades de apoio ao ensino; V.   autoria/coordenação ou participação em projeto de ensino; VI 	orientação de monografias, dissertação ou tese; VII. 	orientação e supervisão de Estagio Curricular;</a:t>
              </a:r>
              <a:endParaRPr sz="1800">
                <a:solidFill>
                  <a:srgbClr val="0000FF"/>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VIII.   orientação do TCC; IX.  orientação de monitoria; XI. 	demais atividades ligadas ao ensino. </a:t>
              </a:r>
              <a:endParaRPr sz="1800">
                <a:solidFill>
                  <a:srgbClr val="0000FF"/>
                </a:solidFill>
                <a:latin typeface="Calibri"/>
                <a:ea typeface="Calibri"/>
                <a:cs typeface="Calibri"/>
                <a:sym typeface="Calibri"/>
              </a:endParaRPr>
            </a:p>
          </p:txBody>
        </p:sp>
      </p:grpSp>
      <p:grpSp>
        <p:nvGrpSpPr>
          <p:cNvPr id="1496" name="Google Shape;1496;g1e0d0cf702b_0_696"/>
          <p:cNvGrpSpPr/>
          <p:nvPr/>
        </p:nvGrpSpPr>
        <p:grpSpPr>
          <a:xfrm>
            <a:off x="3" y="5690634"/>
            <a:ext cx="11880593" cy="923400"/>
            <a:chOff x="-15599" y="4142462"/>
            <a:chExt cx="11880593" cy="923400"/>
          </a:xfrm>
        </p:grpSpPr>
        <p:sp>
          <p:nvSpPr>
            <p:cNvPr id="1497" name="Google Shape;1497;g1e0d0cf702b_0_696"/>
            <p:cNvSpPr txBox="1"/>
            <p:nvPr/>
          </p:nvSpPr>
          <p:spPr>
            <a:xfrm>
              <a:off x="-15599" y="41842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498" name="Google Shape;1498;g1e0d0cf702b_0_696"/>
            <p:cNvSpPr txBox="1"/>
            <p:nvPr/>
          </p:nvSpPr>
          <p:spPr>
            <a:xfrm>
              <a:off x="1494594" y="4142462"/>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Reorganização das atividades de ensino em sequência que as mesmas naturalmente ocorrem e adição do inciso referente à execução do planejamento, com a posterior proposição de artigo que descreva este inciso. São acrescentadas algumas atividades essenciais do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g1e0d0cf702b_0_76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505" name="Google Shape;1505;g1e0d0cf702b_0_76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506" name="Google Shape;1506;g1e0d0cf702b_0_76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507" name="Google Shape;1507;g1e0d0cf702b_0_76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508" name="Google Shape;1508;g1e0d0cf702b_0_760"/>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509" name="Google Shape;1509;g1e0d0cf702b_0_760"/>
          <p:cNvSpPr txBox="1"/>
          <p:nvPr/>
        </p:nvSpPr>
        <p:spPr>
          <a:xfrm>
            <a:off x="1580972" y="1944571"/>
            <a:ext cx="10611000" cy="1563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1800">
                <a:solidFill>
                  <a:schemeClr val="dk1"/>
                </a:solidFill>
                <a:latin typeface="Calibri"/>
                <a:ea typeface="Calibri"/>
                <a:cs typeface="Calibri"/>
                <a:sym typeface="Calibri"/>
              </a:rPr>
              <a:t>Art. 7</a:t>
            </a:r>
            <a:r>
              <a:rPr b="1" baseline="30000" lang="pt-BR" sz="1800">
                <a:solidFill>
                  <a:schemeClr val="dk1"/>
                </a:solidFill>
                <a:latin typeface="Calibri"/>
                <a:ea typeface="Calibri"/>
                <a:cs typeface="Calibri"/>
                <a:sym typeface="Calibri"/>
              </a:rPr>
              <a:t>o</a:t>
            </a:r>
            <a:r>
              <a:rPr b="1" lang="pt-BR" sz="1800">
                <a:solidFill>
                  <a:schemeClr val="dk1"/>
                </a:solidFill>
                <a:latin typeface="Calibri"/>
                <a:ea typeface="Calibri"/>
                <a:cs typeface="Calibri"/>
                <a:sym typeface="Calibri"/>
              </a:rPr>
              <a:t>  - </a:t>
            </a:r>
            <a:r>
              <a:rPr b="0" i="0" lang="pt-BR" sz="1800" u="none" strike="noStrike">
                <a:solidFill>
                  <a:schemeClr val="dk1"/>
                </a:solidFill>
                <a:latin typeface="Calibri"/>
                <a:ea typeface="Calibri"/>
                <a:cs typeface="Calibri"/>
                <a:sym typeface="Calibri"/>
              </a:rPr>
              <a:t>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sz="1200"/>
          </a:p>
          <a:p>
            <a:pPr indent="408432" lvl="0" marL="121907" marR="0" rtl="0" algn="just">
              <a:spcBef>
                <a:spcPts val="672"/>
              </a:spcBef>
              <a:spcAft>
                <a:spcPts val="0"/>
              </a:spcAft>
              <a:buNone/>
            </a:pPr>
            <a:r>
              <a:rPr b="0" i="0" lang="pt-BR" sz="1800" u="none" strike="noStrike">
                <a:solidFill>
                  <a:schemeClr val="dk1"/>
                </a:solidFill>
                <a:latin typeface="Calibri"/>
                <a:ea typeface="Calibri"/>
                <a:cs typeface="Calibri"/>
                <a:sym typeface="Calibri"/>
              </a:rPr>
              <a:t>I. regência; II. atividades de planejamento do ensino; III. atividades de apoio ao ensino; IV. autoria/coordenação ou participação em projeto de ensino. </a:t>
            </a:r>
            <a:endParaRPr sz="1200"/>
          </a:p>
        </p:txBody>
      </p:sp>
      <p:sp>
        <p:nvSpPr>
          <p:cNvPr id="1510" name="Google Shape;1510;g1e0d0cf702b_0_760"/>
          <p:cNvSpPr txBox="1"/>
          <p:nvPr/>
        </p:nvSpPr>
        <p:spPr>
          <a:xfrm>
            <a:off x="3313427" y="1305000"/>
            <a:ext cx="25032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rgbClr val="0070C0"/>
              </a:buClr>
              <a:buSzPct val="1000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e Inclusão</a:t>
            </a:r>
            <a:endParaRPr sz="2200">
              <a:solidFill>
                <a:schemeClr val="dk1"/>
              </a:solidFill>
              <a:latin typeface="Calibri"/>
              <a:ea typeface="Calibri"/>
              <a:cs typeface="Calibri"/>
              <a:sym typeface="Calibri"/>
            </a:endParaRPr>
          </a:p>
        </p:txBody>
      </p:sp>
      <p:sp>
        <p:nvSpPr>
          <p:cNvPr id="1511" name="Google Shape;1511;g1e0d0cf702b_0_76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512" name="Google Shape;1512;g1e0d0cf702b_0_760"/>
          <p:cNvGrpSpPr/>
          <p:nvPr/>
        </p:nvGrpSpPr>
        <p:grpSpPr>
          <a:xfrm>
            <a:off x="70903" y="3583588"/>
            <a:ext cx="11880468" cy="1754700"/>
            <a:chOff x="45776" y="3121184"/>
            <a:chExt cx="11880468" cy="1754700"/>
          </a:xfrm>
        </p:grpSpPr>
        <p:sp>
          <p:nvSpPr>
            <p:cNvPr id="1513" name="Google Shape;1513;g1e0d0cf702b_0_760"/>
            <p:cNvSpPr txBox="1"/>
            <p:nvPr/>
          </p:nvSpPr>
          <p:spPr>
            <a:xfrm>
              <a:off x="45776" y="3741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514" name="Google Shape;1514;g1e0d0cf702b_0_760"/>
            <p:cNvSpPr txBox="1"/>
            <p:nvPr/>
          </p:nvSpPr>
          <p:spPr>
            <a:xfrm>
              <a:off x="1555844" y="3121184"/>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7°  - 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I</a:t>
              </a:r>
              <a:r>
                <a:rPr lang="pt-BR" sz="1800">
                  <a:solidFill>
                    <a:srgbClr val="0000FF"/>
                  </a:solidFill>
                  <a:latin typeface="Calibri"/>
                  <a:ea typeface="Calibri"/>
                  <a:cs typeface="Calibri"/>
                  <a:sym typeface="Calibri"/>
                </a:rPr>
                <a:t>I. 	regência de aulas; II.   atividades de planejamento e preparação das aulas; III.  (atividades de apoio ao ensino) atendimento e acompanhamento dos estudantes; IV.  autoria/coordenação de participação em programas e projetos de ensino; V.   orientação de estudantes; VI.  participação em reuniões.</a:t>
              </a:r>
              <a:endParaRPr sz="1800">
                <a:solidFill>
                  <a:srgbClr val="0000FF"/>
                </a:solidFill>
                <a:latin typeface="Calibri"/>
                <a:ea typeface="Calibri"/>
                <a:cs typeface="Calibri"/>
                <a:sym typeface="Calibri"/>
              </a:endParaRPr>
            </a:p>
          </p:txBody>
        </p:sp>
      </p:grpSp>
      <p:grpSp>
        <p:nvGrpSpPr>
          <p:cNvPr id="1515" name="Google Shape;1515;g1e0d0cf702b_0_760"/>
          <p:cNvGrpSpPr/>
          <p:nvPr/>
        </p:nvGrpSpPr>
        <p:grpSpPr>
          <a:xfrm>
            <a:off x="3" y="5690634"/>
            <a:ext cx="11880593" cy="646500"/>
            <a:chOff x="-15599" y="4142462"/>
            <a:chExt cx="11880593" cy="646500"/>
          </a:xfrm>
        </p:grpSpPr>
        <p:sp>
          <p:nvSpPr>
            <p:cNvPr id="1516" name="Google Shape;1516;g1e0d0cf702b_0_760"/>
            <p:cNvSpPr txBox="1"/>
            <p:nvPr/>
          </p:nvSpPr>
          <p:spPr>
            <a:xfrm>
              <a:off x="-15599" y="41842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517" name="Google Shape;1517;g1e0d0cf702b_0_760"/>
            <p:cNvSpPr txBox="1"/>
            <p:nvPr/>
          </p:nvSpPr>
          <p:spPr>
            <a:xfrm>
              <a:off x="1494594" y="4142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Procurou detalhar</a:t>
              </a:r>
              <a:r>
                <a:rPr lang="pt-BR" sz="1800">
                  <a:solidFill>
                    <a:schemeClr val="dk1"/>
                  </a:solidFill>
                  <a:latin typeface="Calibri"/>
                  <a:ea typeface="Calibri"/>
                  <a:cs typeface="Calibri"/>
                  <a:sym typeface="Calibri"/>
                </a:rPr>
                <a:t> as atividades específicas do ensino e que não eram contempladas na Jornada de Trabalho Docente.</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29"/>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524" name="Google Shape;1524;p29"/>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525" name="Google Shape;1525;p29"/>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526" name="Google Shape;1526;p2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527" name="Google Shape;1527;p29"/>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528" name="Google Shape;1528;p29"/>
          <p:cNvSpPr txBox="1"/>
          <p:nvPr/>
        </p:nvSpPr>
        <p:spPr>
          <a:xfrm>
            <a:off x="1580972" y="1944571"/>
            <a:ext cx="10611028" cy="1720984"/>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7</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a:p>
          <a:p>
            <a:pPr indent="408432" lvl="0" marL="121907" marR="0" rtl="0" algn="just">
              <a:spcBef>
                <a:spcPts val="672"/>
              </a:spcBef>
              <a:spcAft>
                <a:spcPts val="0"/>
              </a:spcAft>
              <a:buNone/>
            </a:pPr>
            <a:r>
              <a:rPr b="0" i="0" lang="pt-BR" sz="2000" u="none" strike="noStrike">
                <a:solidFill>
                  <a:schemeClr val="dk1"/>
                </a:solidFill>
                <a:latin typeface="Calibri"/>
                <a:ea typeface="Calibri"/>
                <a:cs typeface="Calibri"/>
                <a:sym typeface="Calibri"/>
              </a:rPr>
              <a:t>I. regência; II. atividades de planejamento do ensino; III. atividades de apoio ao ensino; IV. autoria/coordenação ou participação em projeto de ensino. </a:t>
            </a:r>
            <a:endParaRPr/>
          </a:p>
        </p:txBody>
      </p:sp>
      <p:sp>
        <p:nvSpPr>
          <p:cNvPr id="1529" name="Google Shape;1529;p29"/>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1530" name="Google Shape;1530;p29"/>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531" name="Google Shape;1531;p29"/>
          <p:cNvGrpSpPr/>
          <p:nvPr/>
        </p:nvGrpSpPr>
        <p:grpSpPr>
          <a:xfrm>
            <a:off x="70903" y="4435545"/>
            <a:ext cx="11880468" cy="467175"/>
            <a:chOff x="45776" y="3973141"/>
            <a:chExt cx="11880468" cy="467175"/>
          </a:xfrm>
        </p:grpSpPr>
        <p:sp>
          <p:nvSpPr>
            <p:cNvPr id="1532" name="Google Shape;1532;p2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533" name="Google Shape;1533;p29"/>
            <p:cNvSpPr txBox="1"/>
            <p:nvPr/>
          </p:nvSpPr>
          <p:spPr>
            <a:xfrm>
              <a:off x="1555844" y="4008959"/>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V. autoria/coordenação ou participação em projetos integradores.</a:t>
              </a:r>
              <a:endParaRPr sz="1800">
                <a:solidFill>
                  <a:schemeClr val="dk1"/>
                </a:solidFill>
                <a:latin typeface="Calibri"/>
                <a:ea typeface="Calibri"/>
                <a:cs typeface="Calibri"/>
                <a:sym typeface="Calibri"/>
              </a:endParaRPr>
            </a:p>
          </p:txBody>
        </p:sp>
      </p:grpSp>
      <p:grpSp>
        <p:nvGrpSpPr>
          <p:cNvPr id="1534" name="Google Shape;1534;p29"/>
          <p:cNvGrpSpPr/>
          <p:nvPr/>
        </p:nvGrpSpPr>
        <p:grpSpPr>
          <a:xfrm>
            <a:off x="70903" y="5646513"/>
            <a:ext cx="11880603" cy="467175"/>
            <a:chOff x="45776" y="3973141"/>
            <a:chExt cx="11880603" cy="467175"/>
          </a:xfrm>
        </p:grpSpPr>
        <p:sp>
          <p:nvSpPr>
            <p:cNvPr id="1535" name="Google Shape;1535;p29"/>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536" name="Google Shape;1536;p29"/>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1537" name="Google Shape;1537;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g1e0d0cf702b_0_63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544" name="Google Shape;1544;g1e0d0cf702b_0_63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545" name="Google Shape;1545;g1e0d0cf702b_0_63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546" name="Google Shape;1546;g1e0d0cf702b_0_6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547" name="Google Shape;1547;g1e0d0cf702b_0_637"/>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548" name="Google Shape;1548;g1e0d0cf702b_0_637"/>
          <p:cNvSpPr txBox="1"/>
          <p:nvPr/>
        </p:nvSpPr>
        <p:spPr>
          <a:xfrm>
            <a:off x="1580972" y="1944571"/>
            <a:ext cx="10611000" cy="1717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7</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a:p>
          <a:p>
            <a:pPr indent="408432" lvl="0" marL="121907" marR="0" rtl="0" algn="just">
              <a:spcBef>
                <a:spcPts val="672"/>
              </a:spcBef>
              <a:spcAft>
                <a:spcPts val="0"/>
              </a:spcAft>
              <a:buNone/>
            </a:pPr>
            <a:r>
              <a:rPr b="0" i="0" lang="pt-BR" sz="2000" u="none" strike="noStrike">
                <a:solidFill>
                  <a:schemeClr val="dk1"/>
                </a:solidFill>
                <a:latin typeface="Calibri"/>
                <a:ea typeface="Calibri"/>
                <a:cs typeface="Calibri"/>
                <a:sym typeface="Calibri"/>
              </a:rPr>
              <a:t>I. regência; II. atividades de planejamento do ensino; III. atividades de apoio ao ensino; IV. autoria/coordenação ou participação em projeto de ensino. </a:t>
            </a:r>
            <a:endParaRPr/>
          </a:p>
        </p:txBody>
      </p:sp>
      <p:sp>
        <p:nvSpPr>
          <p:cNvPr id="1549" name="Google Shape;1549;g1e0d0cf702b_0_63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1550" name="Google Shape;1550;g1e0d0cf702b_0_637"/>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1551" name="Google Shape;1551;g1e0d0cf702b_0_637"/>
          <p:cNvGrpSpPr/>
          <p:nvPr/>
        </p:nvGrpSpPr>
        <p:grpSpPr>
          <a:xfrm>
            <a:off x="70903" y="4435545"/>
            <a:ext cx="11880468" cy="467100"/>
            <a:chOff x="45776" y="3973141"/>
            <a:chExt cx="11880468" cy="467100"/>
          </a:xfrm>
        </p:grpSpPr>
        <p:sp>
          <p:nvSpPr>
            <p:cNvPr id="1552" name="Google Shape;1552;g1e0d0cf702b_0_6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553" name="Google Shape;1553;g1e0d0cf702b_0_637"/>
            <p:cNvSpPr txBox="1"/>
            <p:nvPr/>
          </p:nvSpPr>
          <p:spPr>
            <a:xfrm>
              <a:off x="1555844" y="400895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V</a:t>
              </a:r>
              <a:r>
                <a:rPr lang="pt-BR" sz="1800">
                  <a:solidFill>
                    <a:schemeClr val="dk1"/>
                  </a:solidFill>
                  <a:latin typeface="Calibri"/>
                  <a:ea typeface="Calibri"/>
                  <a:cs typeface="Calibri"/>
                  <a:sym typeface="Calibri"/>
                </a:rPr>
                <a:t>. outras atividades inerentes ao ensino, autorizadas pela Chefia de Departamento.</a:t>
              </a:r>
              <a:endParaRPr sz="1800">
                <a:solidFill>
                  <a:schemeClr val="dk1"/>
                </a:solidFill>
                <a:latin typeface="Calibri"/>
                <a:ea typeface="Calibri"/>
                <a:cs typeface="Calibri"/>
                <a:sym typeface="Calibri"/>
              </a:endParaRPr>
            </a:p>
          </p:txBody>
        </p:sp>
      </p:grpSp>
      <p:grpSp>
        <p:nvGrpSpPr>
          <p:cNvPr id="1554" name="Google Shape;1554;g1e0d0cf702b_0_637"/>
          <p:cNvGrpSpPr/>
          <p:nvPr/>
        </p:nvGrpSpPr>
        <p:grpSpPr>
          <a:xfrm>
            <a:off x="70903" y="5646513"/>
            <a:ext cx="11880468" cy="467100"/>
            <a:chOff x="45776" y="3973141"/>
            <a:chExt cx="11880468" cy="467100"/>
          </a:xfrm>
        </p:grpSpPr>
        <p:sp>
          <p:nvSpPr>
            <p:cNvPr id="1555" name="Google Shape;1555;g1e0d0cf702b_0_637"/>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556" name="Google Shape;1556;g1e0d0cf702b_0_637"/>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limitar as atividades de ensino que não esteja na resolução.</a:t>
              </a:r>
              <a:endParaRPr sz="1800">
                <a:solidFill>
                  <a:schemeClr val="dk1"/>
                </a:solidFill>
                <a:latin typeface="Calibri"/>
                <a:ea typeface="Calibri"/>
                <a:cs typeface="Calibri"/>
                <a:sym typeface="Calibri"/>
              </a:endParaRPr>
            </a:p>
          </p:txBody>
        </p:sp>
      </p:grpSp>
      <p:sp>
        <p:nvSpPr>
          <p:cNvPr id="1557" name="Google Shape;1557;g1e0d0cf702b_0_63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df91a4005e_1_144"/>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199" name="Google Shape;199;g1df91a4005e_1_14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200" name="Google Shape;200;g1df91a4005e_1_14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01" name="Google Shape;201;g1df91a4005e_1_14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02" name="Google Shape;202;g1df91a4005e_1_144"/>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03" name="Google Shape;203;g1df91a4005e_1_144"/>
          <p:cNvSpPr txBox="1"/>
          <p:nvPr/>
        </p:nvSpPr>
        <p:spPr>
          <a:xfrm>
            <a:off x="1555845" y="1944571"/>
            <a:ext cx="10370400" cy="1600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2000" u="none" cap="none" strike="noStrike">
                <a:solidFill>
                  <a:schemeClr val="dk1"/>
                </a:solidFill>
                <a:latin typeface="Calibri"/>
                <a:ea typeface="Calibri"/>
                <a:cs typeface="Calibri"/>
                <a:sym typeface="Calibri"/>
              </a:rPr>
              <a:t>Art. 1</a:t>
            </a:r>
            <a:r>
              <a:rPr b="1" baseline="30000" i="0" lang="pt-BR" sz="2000" u="none" cap="none" strike="noStrike">
                <a:solidFill>
                  <a:schemeClr val="dk1"/>
                </a:solidFill>
                <a:latin typeface="Calibri"/>
                <a:ea typeface="Calibri"/>
                <a:cs typeface="Calibri"/>
                <a:sym typeface="Calibri"/>
              </a:rPr>
              <a:t>o</a:t>
            </a:r>
            <a:r>
              <a:rPr b="1" i="0" lang="pt-BR" sz="2000" u="none" cap="none" strike="noStrike">
                <a:solidFill>
                  <a:schemeClr val="dk1"/>
                </a:solidFill>
                <a:latin typeface="Calibri"/>
                <a:ea typeface="Calibri"/>
                <a:cs typeface="Calibri"/>
                <a:sym typeface="Calibri"/>
              </a:rPr>
              <a:t>  - </a:t>
            </a:r>
            <a:r>
              <a:rPr b="0" i="0" lang="pt-BR" sz="20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g1df91a4005e_1_14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05" name="Google Shape;205;g1df91a4005e_1_14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fontScale="70000"/>
          </a:bodyPr>
          <a:lstStyle/>
          <a:p>
            <a:pPr indent="0" lvl="0" marL="0" marR="0" rtl="0" algn="ctr">
              <a:lnSpc>
                <a:spcPct val="100000"/>
              </a:lnSpc>
              <a:spcBef>
                <a:spcPts val="0"/>
              </a:spcBef>
              <a:spcAft>
                <a:spcPts val="0"/>
              </a:spcAft>
              <a:buClr>
                <a:srgbClr val="0070C0"/>
              </a:buClr>
              <a:buSzPct val="100000"/>
              <a:buFont typeface="Noto Sans Symbols"/>
              <a:buNone/>
            </a:pPr>
            <a:r>
              <a:rPr b="1" lang="pt-BR" sz="2200">
                <a:solidFill>
                  <a:srgbClr val="0070C0"/>
                </a:solidFill>
                <a:latin typeface="Century"/>
                <a:ea typeface="Century"/>
                <a:cs typeface="Century"/>
                <a:sym typeface="Century"/>
              </a:rPr>
              <a:t>Aparecida de Goiânia</a:t>
            </a:r>
            <a:endParaRPr b="0" sz="2200" u="none">
              <a:solidFill>
                <a:schemeClr val="dk1"/>
              </a:solidFill>
              <a:latin typeface="Calibri"/>
              <a:ea typeface="Calibri"/>
              <a:cs typeface="Calibri"/>
              <a:sym typeface="Calibri"/>
            </a:endParaRPr>
          </a:p>
        </p:txBody>
      </p:sp>
      <p:grpSp>
        <p:nvGrpSpPr>
          <p:cNvPr id="206" name="Google Shape;206;g1df91a4005e_1_144"/>
          <p:cNvGrpSpPr/>
          <p:nvPr/>
        </p:nvGrpSpPr>
        <p:grpSpPr>
          <a:xfrm>
            <a:off x="45776" y="3896035"/>
            <a:ext cx="11880468" cy="708000"/>
            <a:chOff x="45776" y="3732259"/>
            <a:chExt cx="11880468" cy="708000"/>
          </a:xfrm>
        </p:grpSpPr>
        <p:sp>
          <p:nvSpPr>
            <p:cNvPr id="207" name="Google Shape;207;g1df91a4005e_1_14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08" name="Google Shape;208;g1df91a4005e_1_144"/>
            <p:cNvSpPr txBox="1"/>
            <p:nvPr/>
          </p:nvSpPr>
          <p:spPr>
            <a:xfrm>
              <a:off x="1555844" y="3732259"/>
              <a:ext cx="10370400" cy="708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2000">
                  <a:solidFill>
                    <a:schemeClr val="dk1"/>
                  </a:solidFill>
                  <a:latin typeface="Calibri"/>
                  <a:ea typeface="Calibri"/>
                  <a:cs typeface="Calibri"/>
                  <a:sym typeface="Calibri"/>
                </a:rPr>
                <a:t>Artigo 1 : As atividades </a:t>
              </a:r>
              <a:r>
                <a:rPr lang="pt-BR" sz="2000">
                  <a:solidFill>
                    <a:srgbClr val="0000FF"/>
                  </a:solidFill>
                  <a:latin typeface="Calibri"/>
                  <a:ea typeface="Calibri"/>
                  <a:cs typeface="Calibri"/>
                  <a:sym typeface="Calibri"/>
                </a:rPr>
                <a:t>docentes serão organizadas semestralmente e aferidas anualmente, preferencialmente por meio eletrônico (SUAP).</a:t>
              </a:r>
              <a:endParaRPr sz="1800">
                <a:solidFill>
                  <a:srgbClr val="0000FF"/>
                </a:solidFill>
                <a:latin typeface="Calibri"/>
                <a:ea typeface="Calibri"/>
                <a:cs typeface="Calibri"/>
                <a:sym typeface="Calibri"/>
              </a:endParaRPr>
            </a:p>
          </p:txBody>
        </p:sp>
      </p:grpSp>
      <p:grpSp>
        <p:nvGrpSpPr>
          <p:cNvPr id="209" name="Google Shape;209;g1df91a4005e_1_144"/>
          <p:cNvGrpSpPr/>
          <p:nvPr/>
        </p:nvGrpSpPr>
        <p:grpSpPr>
          <a:xfrm>
            <a:off x="70903" y="5646513"/>
            <a:ext cx="11880593" cy="467100"/>
            <a:chOff x="45776" y="3973141"/>
            <a:chExt cx="11880593" cy="467100"/>
          </a:xfrm>
        </p:grpSpPr>
        <p:sp>
          <p:nvSpPr>
            <p:cNvPr id="210" name="Google Shape;210;g1df91a4005e_1_14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211" name="Google Shape;211;g1df91a4005e_1_144"/>
            <p:cNvSpPr txBox="1"/>
            <p:nvPr/>
          </p:nvSpPr>
          <p:spPr>
            <a:xfrm>
              <a:off x="1555969" y="4006609"/>
              <a:ext cx="10370400" cy="400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2000">
                  <a:solidFill>
                    <a:schemeClr val="dk1"/>
                  </a:solidFill>
                  <a:latin typeface="Calibri"/>
                  <a:ea typeface="Calibri"/>
                  <a:cs typeface="Calibri"/>
                  <a:sym typeface="Calibri"/>
                </a:rPr>
                <a:t>Otimizar a entrega dos documentos necessários para o registro da jornada docente.</a:t>
              </a:r>
              <a:endParaRPr sz="20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g1e0d0cf702b_0_71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564" name="Google Shape;1564;g1e0d0cf702b_0_71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565" name="Google Shape;1565;g1e0d0cf702b_0_71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566" name="Google Shape;1566;g1e0d0cf702b_0_71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567" name="Google Shape;1567;g1e0d0cf702b_0_71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568" name="Google Shape;1568;g1e0d0cf702b_0_714"/>
          <p:cNvSpPr txBox="1"/>
          <p:nvPr/>
        </p:nvSpPr>
        <p:spPr>
          <a:xfrm>
            <a:off x="1580972" y="1944571"/>
            <a:ext cx="10611000" cy="1717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7</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a:p>
          <a:p>
            <a:pPr indent="408432" lvl="0" marL="121907" marR="0" rtl="0" algn="just">
              <a:spcBef>
                <a:spcPts val="672"/>
              </a:spcBef>
              <a:spcAft>
                <a:spcPts val="0"/>
              </a:spcAft>
              <a:buNone/>
            </a:pPr>
            <a:r>
              <a:rPr b="0" i="0" lang="pt-BR" sz="2000" u="none" strike="noStrike">
                <a:solidFill>
                  <a:schemeClr val="dk1"/>
                </a:solidFill>
                <a:latin typeface="Calibri"/>
                <a:ea typeface="Calibri"/>
                <a:cs typeface="Calibri"/>
                <a:sym typeface="Calibri"/>
              </a:rPr>
              <a:t>I. regência; II. atividades de planejamento do ensino; III. atividades de apoio ao ensino; IV. autoria/coordenação ou participação em projeto de ensino. </a:t>
            </a:r>
            <a:endParaRPr/>
          </a:p>
        </p:txBody>
      </p:sp>
      <p:sp>
        <p:nvSpPr>
          <p:cNvPr id="1569" name="Google Shape;1569;g1e0d0cf702b_0_714"/>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1570" name="Google Shape;1570;g1e0d0cf702b_0_714"/>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1571" name="Google Shape;1571;g1e0d0cf702b_0_714"/>
          <p:cNvGrpSpPr/>
          <p:nvPr/>
        </p:nvGrpSpPr>
        <p:grpSpPr>
          <a:xfrm>
            <a:off x="70903" y="4435545"/>
            <a:ext cx="11880468" cy="682318"/>
            <a:chOff x="45776" y="3973141"/>
            <a:chExt cx="11880468" cy="682318"/>
          </a:xfrm>
        </p:grpSpPr>
        <p:sp>
          <p:nvSpPr>
            <p:cNvPr id="1572" name="Google Shape;1572;g1e0d0cf702b_0_71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573" name="Google Shape;1573;g1e0d0cf702b_0_714"/>
            <p:cNvSpPr txBox="1"/>
            <p:nvPr/>
          </p:nvSpPr>
          <p:spPr>
            <a:xfrm>
              <a:off x="1555844" y="4008959"/>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V. coordenação e/ou participação em projetos interdisciplinares (ou integradores) previstos nos Projetos Pedagógicos de Curso (PPC).</a:t>
              </a:r>
              <a:endParaRPr sz="1800">
                <a:solidFill>
                  <a:schemeClr val="dk1"/>
                </a:solidFill>
                <a:latin typeface="Calibri"/>
                <a:ea typeface="Calibri"/>
                <a:cs typeface="Calibri"/>
                <a:sym typeface="Calibri"/>
              </a:endParaRPr>
            </a:p>
          </p:txBody>
        </p:sp>
      </p:grpSp>
      <p:grpSp>
        <p:nvGrpSpPr>
          <p:cNvPr id="1574" name="Google Shape;1574;g1e0d0cf702b_0_714"/>
          <p:cNvGrpSpPr/>
          <p:nvPr/>
        </p:nvGrpSpPr>
        <p:grpSpPr>
          <a:xfrm>
            <a:off x="70903" y="5646513"/>
            <a:ext cx="11880468" cy="467100"/>
            <a:chOff x="45776" y="3973141"/>
            <a:chExt cx="11880468" cy="467100"/>
          </a:xfrm>
        </p:grpSpPr>
        <p:sp>
          <p:nvSpPr>
            <p:cNvPr id="1575" name="Google Shape;1575;g1e0d0cf702b_0_714"/>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576" name="Google Shape;1576;g1e0d0cf702b_0_714"/>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
        <p:nvSpPr>
          <p:cNvPr id="1577" name="Google Shape;1577;g1e0d0cf702b_0_71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g1e0d0cf702b_0_73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584" name="Google Shape;1584;g1e0d0cf702b_0_73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585" name="Google Shape;1585;g1e0d0cf702b_0_73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586" name="Google Shape;1586;g1e0d0cf702b_0_73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587" name="Google Shape;1587;g1e0d0cf702b_0_739"/>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588" name="Google Shape;1588;g1e0d0cf702b_0_739"/>
          <p:cNvSpPr txBox="1"/>
          <p:nvPr/>
        </p:nvSpPr>
        <p:spPr>
          <a:xfrm>
            <a:off x="1580972" y="1944571"/>
            <a:ext cx="10611000" cy="1717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7</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As atividades de ensino compreendem as ações docentes diretamente vinculadas aos cursos e programas regulares, de todos os níveis e modalidades de ensino, ofertados pelo Instituto Federal de Educação, Ciência e Tecnologia de Goiás, distribuídas da seguinte forma: </a:t>
            </a:r>
            <a:endParaRPr/>
          </a:p>
          <a:p>
            <a:pPr indent="408432" lvl="0" marL="121907" marR="0" rtl="0" algn="just">
              <a:spcBef>
                <a:spcPts val="672"/>
              </a:spcBef>
              <a:spcAft>
                <a:spcPts val="0"/>
              </a:spcAft>
              <a:buNone/>
            </a:pPr>
            <a:r>
              <a:rPr b="0" i="0" lang="pt-BR" sz="2000" u="none" strike="noStrike">
                <a:solidFill>
                  <a:schemeClr val="dk1"/>
                </a:solidFill>
                <a:latin typeface="Calibri"/>
                <a:ea typeface="Calibri"/>
                <a:cs typeface="Calibri"/>
                <a:sym typeface="Calibri"/>
              </a:rPr>
              <a:t>I. regência; II. atividades de planejamento do ensino; III. atividades de apoio ao ensino; IV. autoria/coordenação ou participação em projeto de ensino. </a:t>
            </a:r>
            <a:endParaRPr/>
          </a:p>
        </p:txBody>
      </p:sp>
      <p:sp>
        <p:nvSpPr>
          <p:cNvPr id="1589" name="Google Shape;1589;g1e0d0cf702b_0_73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 </a:t>
            </a:r>
            <a:endParaRPr sz="2200">
              <a:solidFill>
                <a:schemeClr val="dk1"/>
              </a:solidFill>
              <a:latin typeface="Calibri"/>
              <a:ea typeface="Calibri"/>
              <a:cs typeface="Calibri"/>
              <a:sym typeface="Calibri"/>
            </a:endParaRPr>
          </a:p>
        </p:txBody>
      </p:sp>
      <p:sp>
        <p:nvSpPr>
          <p:cNvPr id="1590" name="Google Shape;1590;g1e0d0cf702b_0_73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III</a:t>
            </a:r>
            <a:endParaRPr sz="2200">
              <a:solidFill>
                <a:schemeClr val="dk1"/>
              </a:solidFill>
              <a:latin typeface="Calibri"/>
              <a:ea typeface="Calibri"/>
              <a:cs typeface="Calibri"/>
              <a:sym typeface="Calibri"/>
            </a:endParaRPr>
          </a:p>
        </p:txBody>
      </p:sp>
      <p:grpSp>
        <p:nvGrpSpPr>
          <p:cNvPr id="1591" name="Google Shape;1591;g1e0d0cf702b_0_739"/>
          <p:cNvGrpSpPr/>
          <p:nvPr/>
        </p:nvGrpSpPr>
        <p:grpSpPr>
          <a:xfrm>
            <a:off x="70903" y="4435545"/>
            <a:ext cx="11880468" cy="467100"/>
            <a:chOff x="45776" y="3973141"/>
            <a:chExt cx="11880468" cy="467100"/>
          </a:xfrm>
        </p:grpSpPr>
        <p:sp>
          <p:nvSpPr>
            <p:cNvPr id="1592" name="Google Shape;1592;g1e0d0cf702b_0_73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593" name="Google Shape;1593;g1e0d0cf702b_0_739"/>
            <p:cNvSpPr txBox="1"/>
            <p:nvPr/>
          </p:nvSpPr>
          <p:spPr>
            <a:xfrm>
              <a:off x="1555844" y="4008959"/>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V. Coordenação e participação de Visitas Técnicas.</a:t>
              </a:r>
              <a:endParaRPr sz="1800">
                <a:solidFill>
                  <a:schemeClr val="dk1"/>
                </a:solidFill>
                <a:latin typeface="Calibri"/>
                <a:ea typeface="Calibri"/>
                <a:cs typeface="Calibri"/>
                <a:sym typeface="Calibri"/>
              </a:endParaRPr>
            </a:p>
          </p:txBody>
        </p:sp>
      </p:grpSp>
      <p:grpSp>
        <p:nvGrpSpPr>
          <p:cNvPr id="1594" name="Google Shape;1594;g1e0d0cf702b_0_739"/>
          <p:cNvGrpSpPr/>
          <p:nvPr/>
        </p:nvGrpSpPr>
        <p:grpSpPr>
          <a:xfrm>
            <a:off x="70903" y="5556834"/>
            <a:ext cx="11880468" cy="646500"/>
            <a:chOff x="45776" y="3883462"/>
            <a:chExt cx="11880468" cy="646500"/>
          </a:xfrm>
        </p:grpSpPr>
        <p:sp>
          <p:nvSpPr>
            <p:cNvPr id="1595" name="Google Shape;1595;g1e0d0cf702b_0_73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596" name="Google Shape;1596;g1e0d0cf702b_0_739"/>
            <p:cNvSpPr txBox="1"/>
            <p:nvPr/>
          </p:nvSpPr>
          <p:spPr>
            <a:xfrm>
              <a:off x="1555844" y="38834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As Visitas Técnicas são instrumentos de grande valor no aprendizado do aluno e sua implementação depende da ação direta do Docente, implicando em planejamento, tempo e disponibilidade para execução da visita.</a:t>
              </a:r>
              <a:endParaRPr sz="1800">
                <a:solidFill>
                  <a:schemeClr val="dk1"/>
                </a:solidFill>
                <a:latin typeface="Calibri"/>
                <a:ea typeface="Calibri"/>
                <a:cs typeface="Calibri"/>
                <a:sym typeface="Calibri"/>
              </a:endParaRPr>
            </a:p>
          </p:txBody>
        </p:sp>
      </p:grpSp>
      <p:sp>
        <p:nvSpPr>
          <p:cNvPr id="1597" name="Google Shape;1597;g1e0d0cf702b_0_73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30"/>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604" name="Google Shape;1604;p30"/>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605" name="Google Shape;1605;p30"/>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606" name="Google Shape;1606;p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607" name="Google Shape;1607;p30"/>
          <p:cNvSpPr txBox="1"/>
          <p:nvPr>
            <p:ph idx="1" type="body"/>
          </p:nvPr>
        </p:nvSpPr>
        <p:spPr>
          <a:xfrm>
            <a:off x="70903" y="2267351"/>
            <a:ext cx="1510068"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608" name="Google Shape;1608;p30"/>
          <p:cNvSpPr txBox="1"/>
          <p:nvPr/>
        </p:nvSpPr>
        <p:spPr>
          <a:xfrm>
            <a:off x="1580972" y="1944571"/>
            <a:ext cx="10611028"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8</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regência as aulas presenciais, teóricas ou práticas, e as aulas a distância, previstas nos cursos ofertados pelo Instituto Federal de Educação, Ciência e Tecnologia de Goiás.</a:t>
            </a:r>
            <a:endParaRPr/>
          </a:p>
        </p:txBody>
      </p:sp>
      <p:sp>
        <p:nvSpPr>
          <p:cNvPr id="1609" name="Google Shape;1609;p30"/>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610" name="Google Shape;1610;p30"/>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611" name="Google Shape;1611;p30"/>
          <p:cNvGrpSpPr/>
          <p:nvPr/>
        </p:nvGrpSpPr>
        <p:grpSpPr>
          <a:xfrm>
            <a:off x="70903" y="4007413"/>
            <a:ext cx="11880468" cy="895307"/>
            <a:chOff x="45776" y="3545009"/>
            <a:chExt cx="11880468" cy="895307"/>
          </a:xfrm>
        </p:grpSpPr>
        <p:sp>
          <p:nvSpPr>
            <p:cNvPr id="1612" name="Google Shape;1612;p3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613" name="Google Shape;1613;p30"/>
            <p:cNvSpPr txBox="1"/>
            <p:nvPr/>
          </p:nvSpPr>
          <p:spPr>
            <a:xfrm>
              <a:off x="1555844" y="3545009"/>
              <a:ext cx="10370400" cy="6465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8° - São consideradas atividades de regência as aulas presenciais </a:t>
              </a:r>
              <a:r>
                <a:rPr lang="pt-BR" sz="1800">
                  <a:solidFill>
                    <a:srgbClr val="0000FF"/>
                  </a:solidFill>
                  <a:latin typeface="Calibri"/>
                  <a:ea typeface="Calibri"/>
                  <a:cs typeface="Calibri"/>
                  <a:sym typeface="Calibri"/>
                </a:rPr>
                <a:t>e a distância, previstas nos cursos regulares e de extensão,</a:t>
              </a:r>
              <a:r>
                <a:rPr lang="pt-BR" sz="1800">
                  <a:solidFill>
                    <a:schemeClr val="dk1"/>
                  </a:solidFill>
                  <a:latin typeface="Calibri"/>
                  <a:ea typeface="Calibri"/>
                  <a:cs typeface="Calibri"/>
                  <a:sym typeface="Calibri"/>
                </a:rPr>
                <a:t> ofertados pelo Instituto Federal de Educação, Ciência e Tecnologia de Goiás.</a:t>
              </a:r>
              <a:endParaRPr sz="1800">
                <a:solidFill>
                  <a:schemeClr val="dk1"/>
                </a:solidFill>
                <a:latin typeface="Calibri"/>
                <a:ea typeface="Calibri"/>
                <a:cs typeface="Calibri"/>
                <a:sym typeface="Calibri"/>
              </a:endParaRPr>
            </a:p>
          </p:txBody>
        </p:sp>
      </p:grpSp>
      <p:grpSp>
        <p:nvGrpSpPr>
          <p:cNvPr id="1614" name="Google Shape;1614;p30"/>
          <p:cNvGrpSpPr/>
          <p:nvPr/>
        </p:nvGrpSpPr>
        <p:grpSpPr>
          <a:xfrm>
            <a:off x="70903" y="5646513"/>
            <a:ext cx="11880603" cy="467175"/>
            <a:chOff x="45776" y="3973141"/>
            <a:chExt cx="11880603" cy="467175"/>
          </a:xfrm>
        </p:grpSpPr>
        <p:sp>
          <p:nvSpPr>
            <p:cNvPr id="1615" name="Google Shape;1615;p30"/>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616" name="Google Shape;1616;p30"/>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Apresentada</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g1e0d0cf702b_0_781"/>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623" name="Google Shape;1623;g1e0d0cf702b_0_781"/>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624" name="Google Shape;1624;g1e0d0cf702b_0_781"/>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625" name="Google Shape;1625;g1e0d0cf702b_0_781"/>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626" name="Google Shape;1626;g1e0d0cf702b_0_781"/>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627" name="Google Shape;1627;g1e0d0cf702b_0_781"/>
          <p:cNvSpPr txBox="1"/>
          <p:nvPr/>
        </p:nvSpPr>
        <p:spPr>
          <a:xfrm>
            <a:off x="1580972" y="1944571"/>
            <a:ext cx="106110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8</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regência as aulas presenciais, teóricas ou práticas, e as aulas a distância, previstas nos cursos ofertados pelo Instituto Federal de Educação, Ciência e Tecnologia de Goiás.</a:t>
            </a:r>
            <a:endParaRPr/>
          </a:p>
        </p:txBody>
      </p:sp>
      <p:sp>
        <p:nvSpPr>
          <p:cNvPr id="1628" name="Google Shape;1628;g1e0d0cf702b_0_781"/>
          <p:cNvSpPr txBox="1"/>
          <p:nvPr/>
        </p:nvSpPr>
        <p:spPr>
          <a:xfrm>
            <a:off x="3130403" y="1305000"/>
            <a:ext cx="26862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r>
              <a:rPr b="1" lang="pt-BR" sz="2200">
                <a:solidFill>
                  <a:schemeClr val="dk1"/>
                </a:solidFill>
                <a:latin typeface="Century"/>
                <a:ea typeface="Century"/>
                <a:cs typeface="Century"/>
                <a:sym typeface="Century"/>
              </a:rPr>
              <a:t>e Inclusão </a:t>
            </a:r>
            <a:endParaRPr sz="2200">
              <a:solidFill>
                <a:schemeClr val="dk1"/>
              </a:solidFill>
              <a:latin typeface="Calibri"/>
              <a:ea typeface="Calibri"/>
              <a:cs typeface="Calibri"/>
              <a:sym typeface="Calibri"/>
            </a:endParaRPr>
          </a:p>
        </p:txBody>
      </p:sp>
      <p:sp>
        <p:nvSpPr>
          <p:cNvPr id="1629" name="Google Shape;1629;g1e0d0cf702b_0_781"/>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630" name="Google Shape;1630;g1e0d0cf702b_0_781"/>
          <p:cNvGrpSpPr/>
          <p:nvPr/>
        </p:nvGrpSpPr>
        <p:grpSpPr>
          <a:xfrm>
            <a:off x="70903" y="3053838"/>
            <a:ext cx="11880593" cy="2586000"/>
            <a:chOff x="45776" y="2591434"/>
            <a:chExt cx="11880593" cy="2586000"/>
          </a:xfrm>
        </p:grpSpPr>
        <p:sp>
          <p:nvSpPr>
            <p:cNvPr id="1631" name="Google Shape;1631;g1e0d0cf702b_0_78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632" name="Google Shape;1632;g1e0d0cf702b_0_781"/>
            <p:cNvSpPr txBox="1"/>
            <p:nvPr/>
          </p:nvSpPr>
          <p:spPr>
            <a:xfrm>
              <a:off x="1555969" y="2591434"/>
              <a:ext cx="10370400" cy="25860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Art. 8º. São consideradas atividades de regência as aulas presenciais e a distância, </a:t>
              </a:r>
              <a:r>
                <a:rPr lang="pt-BR" sz="1800">
                  <a:solidFill>
                    <a:srgbClr val="0000FF"/>
                  </a:solidFill>
                  <a:latin typeface="Calibri"/>
                  <a:ea typeface="Calibri"/>
                  <a:cs typeface="Calibri"/>
                  <a:sym typeface="Calibri"/>
                </a:rPr>
                <a:t>individuais ou coletivas, teóricas ou práticas e as atividades de dependência</a:t>
              </a:r>
              <a:r>
                <a:rPr lang="pt-BR" sz="1800">
                  <a:solidFill>
                    <a:schemeClr val="dk1"/>
                  </a:solidFill>
                  <a:latin typeface="Calibri"/>
                  <a:ea typeface="Calibri"/>
                  <a:cs typeface="Calibri"/>
                  <a:sym typeface="Calibri"/>
                </a:rPr>
                <a:t>, previstas nos cursos ofertados pelo Instituto Federal de Educação, Ciência e Tecnologia de Goiás.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1º.  Para as atividades de dependência serão computados os seguintes valores: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I-  Regência de aulas presenciais, 1 ponto; II- Planejamento e correção de atividades, 0,5 pontos.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 2º.  São consideradas aulas a distância as atividades realizadas pelo docente de maneira síncrona ou assíncrona.</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3º.  O estágio curricular organizado como disciplina no PPC do curso é considerado regência, contabilizando assim carga horária total dessas disciplinas. </a:t>
              </a:r>
              <a:endParaRPr sz="1800">
                <a:solidFill>
                  <a:schemeClr val="dk1"/>
                </a:solidFill>
                <a:latin typeface="Calibri"/>
                <a:ea typeface="Calibri"/>
                <a:cs typeface="Calibri"/>
                <a:sym typeface="Calibri"/>
              </a:endParaRPr>
            </a:p>
          </p:txBody>
        </p:sp>
      </p:grpSp>
      <p:grpSp>
        <p:nvGrpSpPr>
          <p:cNvPr id="1633" name="Google Shape;1633;g1e0d0cf702b_0_781"/>
          <p:cNvGrpSpPr/>
          <p:nvPr/>
        </p:nvGrpSpPr>
        <p:grpSpPr>
          <a:xfrm>
            <a:off x="70965" y="6060688"/>
            <a:ext cx="11880468" cy="467100"/>
            <a:chOff x="45776" y="3973141"/>
            <a:chExt cx="11880468" cy="467100"/>
          </a:xfrm>
        </p:grpSpPr>
        <p:sp>
          <p:nvSpPr>
            <p:cNvPr id="1634" name="Google Shape;1634;g1e0d0cf702b_0_781"/>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635" name="Google Shape;1635;g1e0d0cf702b_0_781"/>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Garantir a amplitude o trabalho já realizado pelos docentes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0" name="Shape 1640"/>
        <p:cNvGrpSpPr/>
        <p:nvPr/>
      </p:nvGrpSpPr>
      <p:grpSpPr>
        <a:xfrm>
          <a:off x="0" y="0"/>
          <a:ext cx="0" cy="0"/>
          <a:chOff x="0" y="0"/>
          <a:chExt cx="0" cy="0"/>
        </a:xfrm>
      </p:grpSpPr>
      <p:sp>
        <p:nvSpPr>
          <p:cNvPr id="1641" name="Google Shape;1641;g1e0d0cf702b_0_80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642" name="Google Shape;1642;g1e0d0cf702b_0_80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643" name="Google Shape;1643;g1e0d0cf702b_0_80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644" name="Google Shape;1644;g1e0d0cf702b_0_80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645" name="Google Shape;1645;g1e0d0cf702b_0_802"/>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646" name="Google Shape;1646;g1e0d0cf702b_0_802"/>
          <p:cNvSpPr txBox="1"/>
          <p:nvPr/>
        </p:nvSpPr>
        <p:spPr>
          <a:xfrm>
            <a:off x="1580972" y="1944571"/>
            <a:ext cx="106110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8</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regência as aulas presenciais, teóricas ou práticas, e as aulas a distância, previstas nos cursos ofertados pelo Instituto Federal de Educação, Ciência e Tecnologia de Goiás.</a:t>
            </a:r>
            <a:endParaRPr/>
          </a:p>
        </p:txBody>
      </p:sp>
      <p:sp>
        <p:nvSpPr>
          <p:cNvPr id="1647" name="Google Shape;1647;g1e0d0cf702b_0_802"/>
          <p:cNvSpPr txBox="1"/>
          <p:nvPr/>
        </p:nvSpPr>
        <p:spPr>
          <a:xfrm>
            <a:off x="3130401" y="1305000"/>
            <a:ext cx="1955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1648" name="Google Shape;1648;g1e0d0cf702b_0_80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1649" name="Google Shape;1649;g1e0d0cf702b_0_802"/>
          <p:cNvGrpSpPr/>
          <p:nvPr/>
        </p:nvGrpSpPr>
        <p:grpSpPr>
          <a:xfrm>
            <a:off x="70903" y="3708813"/>
            <a:ext cx="11880593" cy="923400"/>
            <a:chOff x="45776" y="3246409"/>
            <a:chExt cx="11880593" cy="923400"/>
          </a:xfrm>
        </p:grpSpPr>
        <p:sp>
          <p:nvSpPr>
            <p:cNvPr id="1650" name="Google Shape;1650;g1e0d0cf702b_0_802"/>
            <p:cNvSpPr txBox="1"/>
            <p:nvPr/>
          </p:nvSpPr>
          <p:spPr>
            <a:xfrm>
              <a:off x="45776" y="34241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651" name="Google Shape;1651;g1e0d0cf702b_0_802"/>
            <p:cNvSpPr txBox="1"/>
            <p:nvPr/>
          </p:nvSpPr>
          <p:spPr>
            <a:xfrm>
              <a:off x="1555969" y="3246409"/>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8°. São consideradas atividades de regência as aulas presenciais, teóricas ou práticas, </a:t>
              </a:r>
              <a:r>
                <a:rPr lang="pt-BR" sz="1800">
                  <a:solidFill>
                    <a:srgbClr val="0000FF"/>
                  </a:solidFill>
                  <a:latin typeface="Calibri"/>
                  <a:ea typeface="Calibri"/>
                  <a:cs typeface="Calibri"/>
                  <a:sym typeface="Calibri"/>
                </a:rPr>
                <a:t>visitas técnicas</a:t>
              </a:r>
              <a:r>
                <a:rPr lang="pt-BR" sz="1800">
                  <a:solidFill>
                    <a:schemeClr val="dk1"/>
                  </a:solidFill>
                  <a:latin typeface="Calibri"/>
                  <a:ea typeface="Calibri"/>
                  <a:cs typeface="Calibri"/>
                  <a:sym typeface="Calibri"/>
                </a:rPr>
                <a:t> e as aulas a distância, previstas nos cursos ofertados pelo Instituto Federal de Educação, Ciência e Tecnologia de Goiás.</a:t>
              </a:r>
              <a:endParaRPr sz="1800">
                <a:solidFill>
                  <a:schemeClr val="dk1"/>
                </a:solidFill>
                <a:latin typeface="Calibri"/>
                <a:ea typeface="Calibri"/>
                <a:cs typeface="Calibri"/>
                <a:sym typeface="Calibri"/>
              </a:endParaRPr>
            </a:p>
          </p:txBody>
        </p:sp>
      </p:grpSp>
      <p:grpSp>
        <p:nvGrpSpPr>
          <p:cNvPr id="1652" name="Google Shape;1652;g1e0d0cf702b_0_802"/>
          <p:cNvGrpSpPr/>
          <p:nvPr/>
        </p:nvGrpSpPr>
        <p:grpSpPr>
          <a:xfrm>
            <a:off x="9515" y="5380684"/>
            <a:ext cx="11851893" cy="646500"/>
            <a:chOff x="-15674" y="3293137"/>
            <a:chExt cx="11851893" cy="646500"/>
          </a:xfrm>
        </p:grpSpPr>
        <p:sp>
          <p:nvSpPr>
            <p:cNvPr id="1653" name="Google Shape;1653;g1e0d0cf702b_0_802"/>
            <p:cNvSpPr txBox="1"/>
            <p:nvPr/>
          </p:nvSpPr>
          <p:spPr>
            <a:xfrm>
              <a:off x="-15674" y="33969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654" name="Google Shape;1654;g1e0d0cf702b_0_802"/>
            <p:cNvSpPr txBox="1"/>
            <p:nvPr/>
          </p:nvSpPr>
          <p:spPr>
            <a:xfrm>
              <a:off x="1465819" y="3293137"/>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inclusão das visitas técnica por se tratar de atividade </a:t>
              </a:r>
              <a:r>
                <a:rPr lang="pt-BR" sz="1800">
                  <a:solidFill>
                    <a:schemeClr val="dk1"/>
                  </a:solidFill>
                  <a:latin typeface="Calibri"/>
                  <a:ea typeface="Calibri"/>
                  <a:cs typeface="Calibri"/>
                  <a:sym typeface="Calibri"/>
                </a:rPr>
                <a:t>pedagógica é fundamental</a:t>
              </a:r>
              <a:r>
                <a:rPr lang="pt-BR" sz="1800">
                  <a:solidFill>
                    <a:schemeClr val="dk1"/>
                  </a:solidFill>
                  <a:latin typeface="Calibri"/>
                  <a:ea typeface="Calibri"/>
                  <a:cs typeface="Calibri"/>
                  <a:sym typeface="Calibri"/>
                </a:rPr>
                <a:t> para a formação profissional.</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g1e0d0cf702b_0_82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661" name="Google Shape;1661;g1e0d0cf702b_0_82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662" name="Google Shape;1662;g1e0d0cf702b_0_82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663" name="Google Shape;1663;g1e0d0cf702b_0_82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664" name="Google Shape;1664;g1e0d0cf702b_0_822"/>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665" name="Google Shape;1665;g1e0d0cf702b_0_822"/>
          <p:cNvSpPr txBox="1"/>
          <p:nvPr/>
        </p:nvSpPr>
        <p:spPr>
          <a:xfrm>
            <a:off x="1580972" y="1944571"/>
            <a:ext cx="106110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8</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regência as aulas presenciais, teóricas ou práticas, e as aulas a distância, previstas nos cursos ofertados pelo Instituto Federal de Educação, Ciência e Tecnologia de Goiás.</a:t>
            </a:r>
            <a:endParaRPr/>
          </a:p>
        </p:txBody>
      </p:sp>
      <p:sp>
        <p:nvSpPr>
          <p:cNvPr id="1666" name="Google Shape;1666;g1e0d0cf702b_0_822"/>
          <p:cNvSpPr txBox="1"/>
          <p:nvPr/>
        </p:nvSpPr>
        <p:spPr>
          <a:xfrm>
            <a:off x="3130403" y="1305000"/>
            <a:ext cx="26862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r>
              <a:rPr b="1" lang="pt-BR" sz="2200">
                <a:solidFill>
                  <a:schemeClr val="dk1"/>
                </a:solidFill>
                <a:latin typeface="Century"/>
                <a:ea typeface="Century"/>
                <a:cs typeface="Century"/>
                <a:sym typeface="Century"/>
              </a:rPr>
              <a:t>e Inclusão </a:t>
            </a:r>
            <a:endParaRPr sz="2200">
              <a:solidFill>
                <a:schemeClr val="dk1"/>
              </a:solidFill>
              <a:latin typeface="Calibri"/>
              <a:ea typeface="Calibri"/>
              <a:cs typeface="Calibri"/>
              <a:sym typeface="Calibri"/>
            </a:endParaRPr>
          </a:p>
        </p:txBody>
      </p:sp>
      <p:sp>
        <p:nvSpPr>
          <p:cNvPr id="1667" name="Google Shape;1667;g1e0d0cf702b_0_82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1668" name="Google Shape;1668;g1e0d0cf702b_0_822"/>
          <p:cNvGrpSpPr/>
          <p:nvPr/>
        </p:nvGrpSpPr>
        <p:grpSpPr>
          <a:xfrm>
            <a:off x="61011" y="3007110"/>
            <a:ext cx="12046116" cy="1754700"/>
            <a:chOff x="36016" y="2591434"/>
            <a:chExt cx="11890353" cy="1754700"/>
          </a:xfrm>
        </p:grpSpPr>
        <p:sp>
          <p:nvSpPr>
            <p:cNvPr id="1669" name="Google Shape;1669;g1e0d0cf702b_0_822"/>
            <p:cNvSpPr txBox="1"/>
            <p:nvPr/>
          </p:nvSpPr>
          <p:spPr>
            <a:xfrm>
              <a:off x="36016" y="3230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670" name="Google Shape;1670;g1e0d0cf702b_0_822"/>
            <p:cNvSpPr txBox="1"/>
            <p:nvPr/>
          </p:nvSpPr>
          <p:spPr>
            <a:xfrm>
              <a:off x="1555969" y="2591434"/>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8° -  São consideradas atividades de regência as aulas presenciais, teóricas ou práticas, e as aulas a distância, </a:t>
              </a:r>
              <a:r>
                <a:rPr lang="pt-BR" sz="1800">
                  <a:solidFill>
                    <a:srgbClr val="0000FF"/>
                  </a:solidFill>
                  <a:latin typeface="Calibri"/>
                  <a:ea typeface="Calibri"/>
                  <a:cs typeface="Calibri"/>
                  <a:sym typeface="Calibri"/>
                </a:rPr>
                <a:t>aulas híbridas</a:t>
              </a:r>
              <a:r>
                <a:rPr lang="pt-BR" sz="1800">
                  <a:solidFill>
                    <a:schemeClr val="dk1"/>
                  </a:solidFill>
                  <a:latin typeface="Calibri"/>
                  <a:ea typeface="Calibri"/>
                  <a:cs typeface="Calibri"/>
                  <a:sym typeface="Calibri"/>
                </a:rPr>
                <a:t>, previstas nos </a:t>
              </a:r>
              <a:r>
                <a:rPr lang="pt-BR" sz="1800">
                  <a:solidFill>
                    <a:srgbClr val="0000FF"/>
                  </a:solidFill>
                  <a:latin typeface="Calibri"/>
                  <a:ea typeface="Calibri"/>
                  <a:cs typeface="Calibri"/>
                  <a:sym typeface="Calibri"/>
                </a:rPr>
                <a:t>projetos de</a:t>
              </a:r>
              <a:r>
                <a:rPr lang="pt-BR" sz="1800">
                  <a:solidFill>
                    <a:schemeClr val="dk1"/>
                  </a:solidFill>
                  <a:latin typeface="Calibri"/>
                  <a:ea typeface="Calibri"/>
                  <a:cs typeface="Calibri"/>
                  <a:sym typeface="Calibri"/>
                </a:rPr>
                <a:t> cursos ofertados pelo Instituto Federal de Educação, Ciência e Tecnologia de Goiás.</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Parágrafo único - São atividades de ensino as aulas regulares previstas na matriz curricular, aulas de dependência, aulas de projetos interdisciplinares, aulas de projetos integradores e trabalhos de conclusão de curso. Todas previstas na matriz do curso e com registro em diária no sistema acadêmico.</a:t>
              </a:r>
              <a:endParaRPr sz="1800">
                <a:solidFill>
                  <a:schemeClr val="dk1"/>
                </a:solidFill>
                <a:latin typeface="Calibri"/>
                <a:ea typeface="Calibri"/>
                <a:cs typeface="Calibri"/>
                <a:sym typeface="Calibri"/>
              </a:endParaRPr>
            </a:p>
          </p:txBody>
        </p:sp>
      </p:grpSp>
      <p:grpSp>
        <p:nvGrpSpPr>
          <p:cNvPr id="1671" name="Google Shape;1671;g1e0d0cf702b_0_822"/>
          <p:cNvGrpSpPr/>
          <p:nvPr/>
        </p:nvGrpSpPr>
        <p:grpSpPr>
          <a:xfrm>
            <a:off x="154176" y="4902650"/>
            <a:ext cx="11953090" cy="1923900"/>
            <a:chOff x="45776" y="3275112"/>
            <a:chExt cx="11880618" cy="1923900"/>
          </a:xfrm>
        </p:grpSpPr>
        <p:sp>
          <p:nvSpPr>
            <p:cNvPr id="1672" name="Google Shape;1672;g1e0d0cf702b_0_82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673" name="Google Shape;1673;g1e0d0cf702b_0_822"/>
            <p:cNvSpPr txBox="1"/>
            <p:nvPr/>
          </p:nvSpPr>
          <p:spPr>
            <a:xfrm>
              <a:off x="1555994" y="3275112"/>
              <a:ext cx="10370400" cy="1923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700">
                  <a:solidFill>
                    <a:schemeClr val="dk1"/>
                  </a:solidFill>
                  <a:latin typeface="Calibri"/>
                  <a:ea typeface="Calibri"/>
                  <a:cs typeface="Calibri"/>
                  <a:sym typeface="Calibri"/>
                </a:rPr>
                <a:t>Importante destacar as aulas presenciais, a distância ou híbridas. Existe o problema de reposição de professores que se aposentaram ou de alguma forma deixaram a instituição. Para efeito de cálculo de trabalho a reitoria tem considerando somente aulas clássicas. Ficando de fora Trabalho de Conclusão de Curso e outros. Como solução deve-se criar um parágrafo destacando que atividades possuidoras de diários são consideradas regência. Para isto deve-se ter diário de TCC, projetos integradores e outros itens. Assim a interpretação deixa de ser um pensamento da reitoria e passa ser um acordo dentro da instituição como um todo. Todas as atividades devem ser registradas. O local apropriado é o diário. Todo diária de curso regular deve entrar como regência.</a:t>
              </a:r>
              <a:endParaRPr sz="1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8" name="Shape 1678"/>
        <p:cNvGrpSpPr/>
        <p:nvPr/>
      </p:nvGrpSpPr>
      <p:grpSpPr>
        <a:xfrm>
          <a:off x="0" y="0"/>
          <a:ext cx="0" cy="0"/>
          <a:chOff x="0" y="0"/>
          <a:chExt cx="0" cy="0"/>
        </a:xfrm>
      </p:grpSpPr>
      <p:sp>
        <p:nvSpPr>
          <p:cNvPr id="1679" name="Google Shape;1679;g1e0d0cf702b_0_84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680" name="Google Shape;1680;g1e0d0cf702b_0_84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681" name="Google Shape;1681;g1e0d0cf702b_0_84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682" name="Google Shape;1682;g1e0d0cf702b_0_84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683" name="Google Shape;1683;g1e0d0cf702b_0_842"/>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684" name="Google Shape;1684;g1e0d0cf702b_0_842"/>
          <p:cNvSpPr txBox="1"/>
          <p:nvPr/>
        </p:nvSpPr>
        <p:spPr>
          <a:xfrm>
            <a:off x="1580972" y="1944571"/>
            <a:ext cx="106110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8</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regência as aulas presenciais, teóricas ou práticas, e as aulas a distância, previstas nos cursos ofertados pelo Instituto Federal de Educação, Ciência e Tecnologia de Goiás.</a:t>
            </a:r>
            <a:endParaRPr/>
          </a:p>
        </p:txBody>
      </p:sp>
      <p:sp>
        <p:nvSpPr>
          <p:cNvPr id="1685" name="Google Shape;1685;g1e0d0cf702b_0_842"/>
          <p:cNvSpPr txBox="1"/>
          <p:nvPr/>
        </p:nvSpPr>
        <p:spPr>
          <a:xfrm>
            <a:off x="3130403" y="1305000"/>
            <a:ext cx="26862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r>
              <a:rPr b="1" lang="pt-BR" sz="2200">
                <a:solidFill>
                  <a:schemeClr val="dk1"/>
                </a:solidFill>
                <a:latin typeface="Century"/>
                <a:ea typeface="Century"/>
                <a:cs typeface="Century"/>
                <a:sym typeface="Century"/>
              </a:rPr>
              <a:t>e Inclusão </a:t>
            </a:r>
            <a:endParaRPr sz="2200">
              <a:solidFill>
                <a:schemeClr val="dk1"/>
              </a:solidFill>
              <a:latin typeface="Calibri"/>
              <a:ea typeface="Calibri"/>
              <a:cs typeface="Calibri"/>
              <a:sym typeface="Calibri"/>
            </a:endParaRPr>
          </a:p>
        </p:txBody>
      </p:sp>
      <p:sp>
        <p:nvSpPr>
          <p:cNvPr id="1686" name="Google Shape;1686;g1e0d0cf702b_0_84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687" name="Google Shape;1687;g1e0d0cf702b_0_842"/>
          <p:cNvGrpSpPr/>
          <p:nvPr/>
        </p:nvGrpSpPr>
        <p:grpSpPr>
          <a:xfrm>
            <a:off x="61011" y="3132860"/>
            <a:ext cx="12026341" cy="2308800"/>
            <a:chOff x="36016" y="2717184"/>
            <a:chExt cx="11870833" cy="2308800"/>
          </a:xfrm>
        </p:grpSpPr>
        <p:sp>
          <p:nvSpPr>
            <p:cNvPr id="1688" name="Google Shape;1688;g1e0d0cf702b_0_842"/>
            <p:cNvSpPr txBox="1"/>
            <p:nvPr/>
          </p:nvSpPr>
          <p:spPr>
            <a:xfrm>
              <a:off x="36016" y="3230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689" name="Google Shape;1689;g1e0d0cf702b_0_842"/>
            <p:cNvSpPr txBox="1"/>
            <p:nvPr/>
          </p:nvSpPr>
          <p:spPr>
            <a:xfrm>
              <a:off x="1536450" y="2717184"/>
              <a:ext cx="10370400" cy="2308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8° -  </a:t>
              </a:r>
              <a:r>
                <a:rPr lang="pt-BR" sz="1800">
                  <a:solidFill>
                    <a:schemeClr val="dk1"/>
                  </a:solidFill>
                  <a:latin typeface="Calibri"/>
                  <a:ea typeface="Calibri"/>
                  <a:cs typeface="Calibri"/>
                  <a:sym typeface="Calibri"/>
                </a:rPr>
                <a:t>São consideradas atividades de regência as aulas </a:t>
              </a:r>
              <a:r>
                <a:rPr lang="pt-BR" sz="1800">
                  <a:solidFill>
                    <a:srgbClr val="0000FF"/>
                  </a:solidFill>
                  <a:latin typeface="Calibri"/>
                  <a:ea typeface="Calibri"/>
                  <a:cs typeface="Calibri"/>
                  <a:sym typeface="Calibri"/>
                </a:rPr>
                <a:t>(presenciais, teóricas ou práticas, e as aulas a distância...) teóricas e práticas, presenciais ou à distância, na Educação Básica de Nível Médio [em tempo integral e/ou organização na modalidade EJA], Educação Profissional Técnica de Nível Médio, na Formação Inicial e Continuada, na Graduação e na Pós-Graduação Lato sensu e Stricto sensu, a serem desempenhadas em salas de aula, em laboratórios, em campo, em ambientes tecnológicos e em ambientes virtuais de aprendizagem.</a:t>
              </a:r>
              <a:endParaRPr sz="1800">
                <a:solidFill>
                  <a:srgbClr val="0000FF"/>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Parágrafo único: As aulas a serem ministradas na modalidade de Ensino a Distância - EaD devem estar previstas no Projeto Pedagógico do Curso, cumprindo os limites e condições estabelecidos pela legislação vigente.</a:t>
              </a:r>
              <a:endParaRPr sz="1800">
                <a:solidFill>
                  <a:schemeClr val="dk1"/>
                </a:solidFill>
                <a:latin typeface="Calibri"/>
                <a:ea typeface="Calibri"/>
                <a:cs typeface="Calibri"/>
                <a:sym typeface="Calibri"/>
              </a:endParaRPr>
            </a:p>
          </p:txBody>
        </p:sp>
      </p:grpSp>
      <p:grpSp>
        <p:nvGrpSpPr>
          <p:cNvPr id="1690" name="Google Shape;1690;g1e0d0cf702b_0_842"/>
          <p:cNvGrpSpPr/>
          <p:nvPr/>
        </p:nvGrpSpPr>
        <p:grpSpPr>
          <a:xfrm>
            <a:off x="154176" y="5875475"/>
            <a:ext cx="11949127" cy="615600"/>
            <a:chOff x="45776" y="4247937"/>
            <a:chExt cx="11876680" cy="615600"/>
          </a:xfrm>
        </p:grpSpPr>
        <p:sp>
          <p:nvSpPr>
            <p:cNvPr id="1691" name="Google Shape;1691;g1e0d0cf702b_0_842"/>
            <p:cNvSpPr txBox="1"/>
            <p:nvPr/>
          </p:nvSpPr>
          <p:spPr>
            <a:xfrm>
              <a:off x="45776" y="43221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692" name="Google Shape;1692;g1e0d0cf702b_0_842"/>
            <p:cNvSpPr txBox="1"/>
            <p:nvPr/>
          </p:nvSpPr>
          <p:spPr>
            <a:xfrm>
              <a:off x="1552056" y="4247937"/>
              <a:ext cx="10370400" cy="615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700">
                  <a:solidFill>
                    <a:schemeClr val="dk1"/>
                  </a:solidFill>
                  <a:latin typeface="Calibri"/>
                  <a:ea typeface="Calibri"/>
                  <a:cs typeface="Calibri"/>
                  <a:sym typeface="Calibri"/>
                </a:rPr>
                <a:t>Buscou-se um maior detalhamento do conceito de regência para alcançar todas as formas e organizações dos espaços de ensino-aprendizagem disponibilizadas no âmbito do IFG.</a:t>
              </a:r>
              <a:endParaRPr sz="1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g1e0d0cf702b_0_864"/>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699" name="Google Shape;1699;g1e0d0cf702b_0_864"/>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700" name="Google Shape;1700;g1e0d0cf702b_0_864"/>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701" name="Google Shape;1701;g1e0d0cf702b_0_864"/>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702" name="Google Shape;1702;g1e0d0cf702b_0_864"/>
          <p:cNvSpPr txBox="1"/>
          <p:nvPr>
            <p:ph idx="1" type="body"/>
          </p:nvPr>
        </p:nvSpPr>
        <p:spPr>
          <a:xfrm>
            <a:off x="70903" y="2267351"/>
            <a:ext cx="151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703" name="Google Shape;1703;g1e0d0cf702b_0_864"/>
          <p:cNvSpPr txBox="1"/>
          <p:nvPr/>
        </p:nvSpPr>
        <p:spPr>
          <a:xfrm>
            <a:off x="1580972" y="1944571"/>
            <a:ext cx="106110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8</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regência as aulas presenciais, teóricas ou práticas, e as aulas a distância, previstas nos cursos ofertados pelo Instituto Federal de Educação, Ciência e Tecnologia de Goiás.</a:t>
            </a:r>
            <a:endParaRPr/>
          </a:p>
        </p:txBody>
      </p:sp>
      <p:sp>
        <p:nvSpPr>
          <p:cNvPr id="1704" name="Google Shape;1704;g1e0d0cf702b_0_864"/>
          <p:cNvSpPr txBox="1"/>
          <p:nvPr/>
        </p:nvSpPr>
        <p:spPr>
          <a:xfrm>
            <a:off x="3130403" y="1305000"/>
            <a:ext cx="26862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rgbClr val="0070C0"/>
                </a:solidFill>
                <a:latin typeface="Century"/>
                <a:ea typeface="Century"/>
                <a:cs typeface="Century"/>
                <a:sym typeface="Century"/>
              </a:rPr>
              <a:t>Alteração </a:t>
            </a:r>
            <a:endParaRPr sz="2200">
              <a:solidFill>
                <a:schemeClr val="dk1"/>
              </a:solidFill>
              <a:latin typeface="Calibri"/>
              <a:ea typeface="Calibri"/>
              <a:cs typeface="Calibri"/>
              <a:sym typeface="Calibri"/>
            </a:endParaRPr>
          </a:p>
        </p:txBody>
      </p:sp>
      <p:sp>
        <p:nvSpPr>
          <p:cNvPr id="1705" name="Google Shape;1705;g1e0d0cf702b_0_864"/>
          <p:cNvSpPr txBox="1"/>
          <p:nvPr/>
        </p:nvSpPr>
        <p:spPr>
          <a:xfrm>
            <a:off x="6289876" y="1305000"/>
            <a:ext cx="23211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 e Uruaçu</a:t>
            </a:r>
            <a:endParaRPr sz="2200">
              <a:solidFill>
                <a:schemeClr val="dk1"/>
              </a:solidFill>
              <a:latin typeface="Calibri"/>
              <a:ea typeface="Calibri"/>
              <a:cs typeface="Calibri"/>
              <a:sym typeface="Calibri"/>
            </a:endParaRPr>
          </a:p>
        </p:txBody>
      </p:sp>
      <p:grpSp>
        <p:nvGrpSpPr>
          <p:cNvPr id="1706" name="Google Shape;1706;g1e0d0cf702b_0_864"/>
          <p:cNvGrpSpPr/>
          <p:nvPr/>
        </p:nvGrpSpPr>
        <p:grpSpPr>
          <a:xfrm>
            <a:off x="61011" y="3585560"/>
            <a:ext cx="12078591" cy="923400"/>
            <a:chOff x="36016" y="3169884"/>
            <a:chExt cx="11922408" cy="923400"/>
          </a:xfrm>
        </p:grpSpPr>
        <p:sp>
          <p:nvSpPr>
            <p:cNvPr id="1707" name="Google Shape;1707;g1e0d0cf702b_0_864"/>
            <p:cNvSpPr txBox="1"/>
            <p:nvPr/>
          </p:nvSpPr>
          <p:spPr>
            <a:xfrm>
              <a:off x="36016" y="32303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708" name="Google Shape;1708;g1e0d0cf702b_0_864"/>
            <p:cNvSpPr txBox="1"/>
            <p:nvPr/>
          </p:nvSpPr>
          <p:spPr>
            <a:xfrm>
              <a:off x="1588024" y="3169884"/>
              <a:ext cx="10370400" cy="9234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Art. 8° -  </a:t>
              </a:r>
              <a:r>
                <a:rPr lang="pt-BR" sz="1800">
                  <a:solidFill>
                    <a:schemeClr val="dk1"/>
                  </a:solidFill>
                  <a:latin typeface="Calibri"/>
                  <a:ea typeface="Calibri"/>
                  <a:cs typeface="Calibri"/>
                  <a:sym typeface="Calibri"/>
                </a:rPr>
                <a:t>São consideradas atividades de regência as aulas presenciais, teóricas ou práticas, as aulas a distância </a:t>
              </a:r>
              <a:r>
                <a:rPr lang="pt-BR" sz="1800">
                  <a:solidFill>
                    <a:srgbClr val="0000FF"/>
                  </a:solidFill>
                  <a:latin typeface="Calibri"/>
                  <a:ea typeface="Calibri"/>
                  <a:cs typeface="Calibri"/>
                  <a:sym typeface="Calibri"/>
                </a:rPr>
                <a:t>e as dependências</a:t>
              </a:r>
              <a:r>
                <a:rPr lang="pt-BR" sz="1800">
                  <a:solidFill>
                    <a:schemeClr val="dk1"/>
                  </a:solidFill>
                  <a:latin typeface="Calibri"/>
                  <a:ea typeface="Calibri"/>
                  <a:cs typeface="Calibri"/>
                  <a:sym typeface="Calibri"/>
                </a:rPr>
                <a:t> previstas nos cursos ofertados pelo Instituto Federal de Educação, Ciência e Tecnologia de Goiás.</a:t>
              </a:r>
              <a:endParaRPr sz="1800">
                <a:solidFill>
                  <a:schemeClr val="dk1"/>
                </a:solidFill>
                <a:latin typeface="Calibri"/>
                <a:ea typeface="Calibri"/>
                <a:cs typeface="Calibri"/>
                <a:sym typeface="Calibri"/>
              </a:endParaRPr>
            </a:p>
          </p:txBody>
        </p:sp>
      </p:grpSp>
      <p:grpSp>
        <p:nvGrpSpPr>
          <p:cNvPr id="1709" name="Google Shape;1709;g1e0d0cf702b_0_864"/>
          <p:cNvGrpSpPr/>
          <p:nvPr/>
        </p:nvGrpSpPr>
        <p:grpSpPr>
          <a:xfrm>
            <a:off x="70901" y="5134125"/>
            <a:ext cx="11953077" cy="877200"/>
            <a:chOff x="45776" y="4144112"/>
            <a:chExt cx="11880606" cy="877200"/>
          </a:xfrm>
        </p:grpSpPr>
        <p:sp>
          <p:nvSpPr>
            <p:cNvPr id="1710" name="Google Shape;1710;g1e0d0cf702b_0_864"/>
            <p:cNvSpPr txBox="1"/>
            <p:nvPr/>
          </p:nvSpPr>
          <p:spPr>
            <a:xfrm>
              <a:off x="45776" y="43221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711" name="Google Shape;1711;g1e0d0cf702b_0_864"/>
            <p:cNvSpPr txBox="1"/>
            <p:nvPr/>
          </p:nvSpPr>
          <p:spPr>
            <a:xfrm>
              <a:off x="1555982" y="4144112"/>
              <a:ext cx="10370400" cy="877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700">
                  <a:solidFill>
                    <a:schemeClr val="dk1"/>
                  </a:solidFill>
                  <a:latin typeface="Calibri"/>
                  <a:ea typeface="Calibri"/>
                  <a:cs typeface="Calibri"/>
                  <a:sym typeface="Calibri"/>
                </a:rPr>
                <a:t>As dependências são atividades docentes com regência, planejamento, atendimento ao discente e aos pais ou responsáveis, com registro escolar em diário de classe, como as outras disciplinas, participação nos conselhos de classe da turma e devem ser contempladas no artigo 8 como regência.</a:t>
              </a:r>
              <a:endParaRPr sz="17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33"/>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718" name="Google Shape;1718;p33"/>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719" name="Google Shape;1719;p33"/>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720" name="Google Shape;1720;p3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721" name="Google Shape;1721;p33"/>
          <p:cNvSpPr txBox="1"/>
          <p:nvPr>
            <p:ph idx="1" type="body"/>
          </p:nvPr>
        </p:nvSpPr>
        <p:spPr>
          <a:xfrm>
            <a:off x="70903" y="2267351"/>
            <a:ext cx="1480107"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722" name="Google Shape;1722;p33"/>
          <p:cNvSpPr txBox="1"/>
          <p:nvPr/>
        </p:nvSpPr>
        <p:spPr>
          <a:xfrm>
            <a:off x="1551011" y="1944571"/>
            <a:ext cx="1040049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723" name="Google Shape;1723;p33"/>
          <p:cNvSpPr txBox="1"/>
          <p:nvPr/>
        </p:nvSpPr>
        <p:spPr>
          <a:xfrm>
            <a:off x="3188200" y="1305000"/>
            <a:ext cx="2628300" cy="467100"/>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Alteração</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724" name="Google Shape;1724;p33"/>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Anápolis</a:t>
            </a:r>
            <a:endParaRPr sz="2200">
              <a:solidFill>
                <a:schemeClr val="dk1"/>
              </a:solidFill>
              <a:latin typeface="Calibri"/>
              <a:ea typeface="Calibri"/>
              <a:cs typeface="Calibri"/>
              <a:sym typeface="Calibri"/>
            </a:endParaRPr>
          </a:p>
        </p:txBody>
      </p:sp>
      <p:grpSp>
        <p:nvGrpSpPr>
          <p:cNvPr id="1725" name="Google Shape;1725;p33"/>
          <p:cNvGrpSpPr/>
          <p:nvPr/>
        </p:nvGrpSpPr>
        <p:grpSpPr>
          <a:xfrm>
            <a:off x="55915" y="3132613"/>
            <a:ext cx="11880531" cy="2031900"/>
            <a:chOff x="30789" y="2670209"/>
            <a:chExt cx="11880531" cy="2031900"/>
          </a:xfrm>
        </p:grpSpPr>
        <p:sp>
          <p:nvSpPr>
            <p:cNvPr id="1726" name="Google Shape;1726;p33"/>
            <p:cNvSpPr txBox="1"/>
            <p:nvPr/>
          </p:nvSpPr>
          <p:spPr>
            <a:xfrm>
              <a:off x="30789" y="318331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727" name="Google Shape;1727;p33"/>
            <p:cNvSpPr txBox="1"/>
            <p:nvPr/>
          </p:nvSpPr>
          <p:spPr>
            <a:xfrm>
              <a:off x="1540919" y="2670209"/>
              <a:ext cx="10370400" cy="20319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Art. 9°  - São consideradas atividades de planejamento do ensino: </a:t>
              </a:r>
              <a:r>
                <a:rPr lang="pt-BR" sz="1800">
                  <a:solidFill>
                    <a:srgbClr val="0000FF"/>
                  </a:solidFill>
                  <a:latin typeface="Calibri"/>
                  <a:ea typeface="Calibri"/>
                  <a:cs typeface="Calibri"/>
                  <a:sym typeface="Calibri"/>
                </a:rPr>
                <a:t>I.  	planejamento de aulas, projetos de ensino e projetos integradores; II. 	preparação de material pedagógico; III.   elaboração e correção de instrumentos de avaliação; IV.   reuniões pedagógicas; V.	registros de dados acadêmicos nos sistemas institucionais; VI.   preparação de ambientes virtuais de aprendizagem.</a:t>
              </a:r>
              <a:endParaRPr sz="1800">
                <a:solidFill>
                  <a:srgbClr val="0000FF"/>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 1º. Para cada hora de regência será atribuída ao docente 1 (uma) hora de planejamento;</a:t>
              </a:r>
              <a:endParaRPr sz="1800">
                <a:solidFill>
                  <a:srgbClr val="0000FF"/>
                </a:solidFill>
                <a:latin typeface="Calibri"/>
                <a:ea typeface="Calibri"/>
                <a:cs typeface="Calibri"/>
                <a:sym typeface="Calibri"/>
              </a:endParaRPr>
            </a:p>
            <a:p>
              <a:pPr indent="0" lvl="0" marL="0" marR="0" rtl="0" algn="just">
                <a:spcBef>
                  <a:spcPts val="0"/>
                </a:spcBef>
                <a:spcAft>
                  <a:spcPts val="0"/>
                </a:spcAft>
                <a:buSzPts val="1100"/>
                <a:buNone/>
              </a:pPr>
              <a:r>
                <a:rPr lang="pt-BR" sz="1800">
                  <a:solidFill>
                    <a:srgbClr val="0000FF"/>
                  </a:solidFill>
                  <a:latin typeface="Calibri"/>
                  <a:ea typeface="Calibri"/>
                  <a:cs typeface="Calibri"/>
                  <a:sym typeface="Calibri"/>
                </a:rPr>
                <a:t>§ 2º - Entendem-se por reuniões pedagógicas aquelas convocadas pelo DAA, Direção Geral ou Reitoria e são consideradas de participação obrigatória, conforme artigo 6º, limitando-se a 4 horas semanais.</a:t>
              </a:r>
              <a:endParaRPr sz="1800">
                <a:solidFill>
                  <a:srgbClr val="0000FF"/>
                </a:solidFill>
                <a:latin typeface="Calibri"/>
                <a:ea typeface="Calibri"/>
                <a:cs typeface="Calibri"/>
                <a:sym typeface="Calibri"/>
              </a:endParaRPr>
            </a:p>
          </p:txBody>
        </p:sp>
      </p:grpSp>
      <p:grpSp>
        <p:nvGrpSpPr>
          <p:cNvPr id="1728" name="Google Shape;1728;p33"/>
          <p:cNvGrpSpPr/>
          <p:nvPr/>
        </p:nvGrpSpPr>
        <p:grpSpPr>
          <a:xfrm>
            <a:off x="70903" y="5646513"/>
            <a:ext cx="11880468" cy="467175"/>
            <a:chOff x="45776" y="3973141"/>
            <a:chExt cx="11880468" cy="467175"/>
          </a:xfrm>
        </p:grpSpPr>
        <p:sp>
          <p:nvSpPr>
            <p:cNvPr id="1729" name="Google Shape;1729;p33"/>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730" name="Google Shape;1730;p33"/>
            <p:cNvSpPr txBox="1"/>
            <p:nvPr/>
          </p:nvSpPr>
          <p:spPr>
            <a:xfrm>
              <a:off x="1555844" y="4022062"/>
              <a:ext cx="10370400" cy="3693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Clr>
                  <a:srgbClr val="000000"/>
                </a:buClr>
                <a:buFont typeface="Arial"/>
                <a:buNone/>
              </a:pPr>
              <a:r>
                <a:rPr lang="pt-BR" sz="1800">
                  <a:solidFill>
                    <a:schemeClr val="dk1"/>
                  </a:solidFill>
                  <a:latin typeface="Calibri"/>
                  <a:ea typeface="Calibri"/>
                  <a:cs typeface="Calibri"/>
                  <a:sym typeface="Calibri"/>
                </a:rPr>
                <a:t>Alteração aprovada pelo colegiado do Câmpus Anápolis.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sp>
        <p:nvSpPr>
          <p:cNvPr id="1736" name="Google Shape;1736;g1e0eaf350fe_0_37"/>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737" name="Google Shape;1737;g1e0eaf350fe_0_37"/>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738" name="Google Shape;1738;g1e0eaf350fe_0_37"/>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739" name="Google Shape;1739;g1e0eaf350fe_0_37"/>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740" name="Google Shape;1740;g1e0eaf350fe_0_37"/>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741" name="Google Shape;1741;g1e0eaf350fe_0_37"/>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1742" name="Google Shape;1742;g1e0eaf350fe_0_37"/>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1743" name="Google Shape;1743;g1e0eaf350fe_0_37"/>
          <p:cNvSpPr txBox="1"/>
          <p:nvPr/>
        </p:nvSpPr>
        <p:spPr>
          <a:xfrm>
            <a:off x="6289875" y="1305000"/>
            <a:ext cx="4054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744" name="Google Shape;1744;g1e0eaf350fe_0_37"/>
          <p:cNvGrpSpPr/>
          <p:nvPr/>
        </p:nvGrpSpPr>
        <p:grpSpPr>
          <a:xfrm>
            <a:off x="55915" y="3122166"/>
            <a:ext cx="11880481" cy="1292432"/>
            <a:chOff x="30789" y="2509634"/>
            <a:chExt cx="11880481" cy="1292432"/>
          </a:xfrm>
        </p:grpSpPr>
        <p:sp>
          <p:nvSpPr>
            <p:cNvPr id="1745" name="Google Shape;1745;g1e0eaf350fe_0_37"/>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746" name="Google Shape;1746;g1e0eaf350fe_0_37"/>
            <p:cNvSpPr txBox="1"/>
            <p:nvPr/>
          </p:nvSpPr>
          <p:spPr>
            <a:xfrm>
              <a:off x="1540869" y="2509634"/>
              <a:ext cx="10370400" cy="969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a:t>
              </a:r>
              <a:r>
                <a:rPr b="1" lang="pt-BR" sz="1900">
                  <a:solidFill>
                    <a:schemeClr val="dk1"/>
                  </a:solidFill>
                  <a:latin typeface="Calibri"/>
                  <a:ea typeface="Calibri"/>
                  <a:cs typeface="Calibri"/>
                  <a:sym typeface="Calibri"/>
                </a:rPr>
                <a:t>São consideradas reuniões pedagógicas as reuniões convocadas ou não pela Coordenação, Departamento, Direção Geral do Campus e Reitoria. O docente poderá computar até 4h (quatro horas) semanais para esta atividade.</a:t>
              </a:r>
              <a:endParaRPr b="1" sz="1900">
                <a:solidFill>
                  <a:schemeClr val="dk1"/>
                </a:solidFill>
                <a:latin typeface="Calibri"/>
                <a:ea typeface="Calibri"/>
                <a:cs typeface="Calibri"/>
                <a:sym typeface="Calibri"/>
              </a:endParaRPr>
            </a:p>
          </p:txBody>
        </p:sp>
      </p:grpSp>
      <p:grpSp>
        <p:nvGrpSpPr>
          <p:cNvPr id="1747" name="Google Shape;1747;g1e0eaf350fe_0_37"/>
          <p:cNvGrpSpPr/>
          <p:nvPr/>
        </p:nvGrpSpPr>
        <p:grpSpPr>
          <a:xfrm>
            <a:off x="55903" y="4819734"/>
            <a:ext cx="11880493" cy="646500"/>
            <a:chOff x="30776" y="3146362"/>
            <a:chExt cx="11880493" cy="646500"/>
          </a:xfrm>
        </p:grpSpPr>
        <p:sp>
          <p:nvSpPr>
            <p:cNvPr id="1748" name="Google Shape;1748;g1e0eaf350fe_0_37"/>
            <p:cNvSpPr txBox="1"/>
            <p:nvPr/>
          </p:nvSpPr>
          <p:spPr>
            <a:xfrm>
              <a:off x="30776" y="32360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749" name="Google Shape;1749;g1e0eaf350fe_0_37"/>
            <p:cNvSpPr txBox="1"/>
            <p:nvPr/>
          </p:nvSpPr>
          <p:spPr>
            <a:xfrm>
              <a:off x="1540869" y="314636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O Art. 12 está sendo substituído pelos artigos 18 e 19 propostos,a fim de contemplar a orientação de estudantes em atividades de ensino não previstas no atual regulamento.</a:t>
              </a:r>
              <a:endParaRPr sz="1800">
                <a:solidFill>
                  <a:schemeClr val="dk1"/>
                </a:solidFill>
                <a:latin typeface="Calibri"/>
                <a:ea typeface="Calibri"/>
                <a:cs typeface="Calibri"/>
                <a:sym typeface="Calibri"/>
              </a:endParaRPr>
            </a:p>
          </p:txBody>
        </p:sp>
      </p:grpSp>
      <p:sp>
        <p:nvSpPr>
          <p:cNvPr id="1750" name="Google Shape;1750;g1e0eaf350fe_0_3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df91a4005e_1_36"/>
          <p:cNvSpPr txBox="1"/>
          <p:nvPr>
            <p:ph type="title"/>
          </p:nvPr>
        </p:nvSpPr>
        <p:spPr>
          <a:xfrm>
            <a:off x="3295163" y="482592"/>
            <a:ext cx="55986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DISPOSIÇÕES GERAIS</a:t>
            </a:r>
            <a:endParaRPr/>
          </a:p>
        </p:txBody>
      </p:sp>
      <p:sp>
        <p:nvSpPr>
          <p:cNvPr id="218" name="Google Shape;218;g1df91a4005e_1_3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b="0" i="0" sz="3000" u="none" cap="none" strike="noStrike">
              <a:solidFill>
                <a:schemeClr val="lt1"/>
              </a:solidFill>
              <a:latin typeface="Calibri"/>
              <a:ea typeface="Calibri"/>
              <a:cs typeface="Calibri"/>
              <a:sym typeface="Calibri"/>
            </a:endParaRPr>
          </a:p>
        </p:txBody>
      </p:sp>
      <p:sp>
        <p:nvSpPr>
          <p:cNvPr id="219" name="Google Shape;219;g1df91a4005e_1_3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220" name="Google Shape;220;g1df91a4005e_1_3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221" name="Google Shape;221;g1df91a4005e_1_36"/>
          <p:cNvSpPr txBox="1"/>
          <p:nvPr>
            <p:ph idx="1" type="body"/>
          </p:nvPr>
        </p:nvSpPr>
        <p:spPr>
          <a:xfrm>
            <a:off x="45776" y="2362937"/>
            <a:ext cx="1510200" cy="763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222" name="Google Shape;222;g1df91a4005e_1_36"/>
          <p:cNvSpPr txBox="1"/>
          <p:nvPr/>
        </p:nvSpPr>
        <p:spPr>
          <a:xfrm>
            <a:off x="1555975" y="1940028"/>
            <a:ext cx="10370400" cy="14775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pt-BR" sz="1800" u="none" cap="none" strike="noStrike">
                <a:solidFill>
                  <a:schemeClr val="dk1"/>
                </a:solidFill>
                <a:latin typeface="Calibri"/>
                <a:ea typeface="Calibri"/>
                <a:cs typeface="Calibri"/>
                <a:sym typeface="Calibri"/>
              </a:rPr>
              <a:t>Art. 1</a:t>
            </a:r>
            <a:r>
              <a:rPr b="1" baseline="30000" i="0" lang="pt-BR" sz="1800" u="none" cap="none" strike="noStrike">
                <a:solidFill>
                  <a:schemeClr val="dk1"/>
                </a:solidFill>
                <a:latin typeface="Calibri"/>
                <a:ea typeface="Calibri"/>
                <a:cs typeface="Calibri"/>
                <a:sym typeface="Calibri"/>
              </a:rPr>
              <a:t>o</a:t>
            </a:r>
            <a:r>
              <a:rPr b="1" i="0" lang="pt-BR" sz="1800" u="none" cap="none" strike="noStrike">
                <a:solidFill>
                  <a:schemeClr val="dk1"/>
                </a:solidFill>
                <a:latin typeface="Calibri"/>
                <a:ea typeface="Calibri"/>
                <a:cs typeface="Calibri"/>
                <a:sym typeface="Calibri"/>
              </a:rPr>
              <a:t>  - </a:t>
            </a:r>
            <a:r>
              <a:rPr b="0" i="0" lang="pt-BR" sz="1800" u="none" cap="none" strike="noStrike">
                <a:solidFill>
                  <a:schemeClr val="dk1"/>
                </a:solidFill>
                <a:latin typeface="Calibri"/>
                <a:ea typeface="Calibri"/>
                <a:cs typeface="Calibri"/>
                <a:sym typeface="Calibri"/>
              </a:rPr>
              <a:t>As atividades acadêmicas a serem desenvolvidas pelo servidor docente do Instituto Federal de Educação, Ciência e Tecnologia de Goiás serão programadas semestralmente pelo Departamento de Áreas Acadêmicas, sob o acompanhamento da Direção-Geral do Campus, observado o regime de trabalho, a legislação em vigor e os termos deste Regulamento. </a:t>
            </a:r>
            <a:endParaRPr sz="12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g1df91a4005e_1_36"/>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u="none">
                <a:solidFill>
                  <a:srgbClr val="0070C0"/>
                </a:solidFill>
                <a:latin typeface="Century"/>
                <a:ea typeface="Century"/>
                <a:cs typeface="Century"/>
                <a:sym typeface="Century"/>
              </a:rPr>
              <a:t>Alteração</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24" name="Google Shape;224;g1df91a4005e_1_3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rgbClr val="0070C0"/>
              </a:buClr>
              <a:buSzPct val="100000"/>
              <a:buFont typeface="Noto Sans Symbols"/>
              <a:buNone/>
            </a:pPr>
            <a:r>
              <a:rPr b="1" lang="pt-BR" sz="2200">
                <a:solidFill>
                  <a:srgbClr val="0070C0"/>
                </a:solidFill>
                <a:latin typeface="Century"/>
                <a:ea typeface="Century"/>
                <a:cs typeface="Century"/>
                <a:sym typeface="Century"/>
              </a:rPr>
              <a:t>Cidade de Goiás</a:t>
            </a:r>
            <a:endParaRPr b="0" sz="2200" u="none">
              <a:solidFill>
                <a:schemeClr val="dk1"/>
              </a:solidFill>
              <a:latin typeface="Calibri"/>
              <a:ea typeface="Calibri"/>
              <a:cs typeface="Calibri"/>
              <a:sym typeface="Calibri"/>
            </a:endParaRPr>
          </a:p>
        </p:txBody>
      </p:sp>
      <p:grpSp>
        <p:nvGrpSpPr>
          <p:cNvPr id="225" name="Google Shape;225;g1df91a4005e_1_36"/>
          <p:cNvGrpSpPr/>
          <p:nvPr/>
        </p:nvGrpSpPr>
        <p:grpSpPr>
          <a:xfrm>
            <a:off x="45776" y="3708785"/>
            <a:ext cx="11880468" cy="1200600"/>
            <a:chOff x="45776" y="3545009"/>
            <a:chExt cx="11880468" cy="1200600"/>
          </a:xfrm>
        </p:grpSpPr>
        <p:sp>
          <p:nvSpPr>
            <p:cNvPr id="226" name="Google Shape;226;g1df91a4005e_1_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u="none">
                  <a:solidFill>
                    <a:schemeClr val="dk1"/>
                  </a:solidFill>
                  <a:latin typeface="Century"/>
                  <a:ea typeface="Century"/>
                  <a:cs typeface="Century"/>
                  <a:sym typeface="Century"/>
                </a:rPr>
                <a:t>Proposta</a:t>
              </a:r>
              <a:r>
                <a:rPr b="1" lang="pt-BR" sz="2200" u="none">
                  <a:solidFill>
                    <a:schemeClr val="dk1"/>
                  </a:solidFill>
                  <a:latin typeface="Century"/>
                  <a:ea typeface="Century"/>
                  <a:cs typeface="Century"/>
                  <a:sym typeface="Century"/>
                </a:rPr>
                <a:t> </a:t>
              </a:r>
              <a:endParaRPr b="0" sz="2200" u="none">
                <a:solidFill>
                  <a:schemeClr val="dk1"/>
                </a:solidFill>
                <a:latin typeface="Calibri"/>
                <a:ea typeface="Calibri"/>
                <a:cs typeface="Calibri"/>
                <a:sym typeface="Calibri"/>
              </a:endParaRPr>
            </a:p>
          </p:txBody>
        </p:sp>
        <p:sp>
          <p:nvSpPr>
            <p:cNvPr id="227" name="Google Shape;227;g1df91a4005e_1_36"/>
            <p:cNvSpPr txBox="1"/>
            <p:nvPr/>
          </p:nvSpPr>
          <p:spPr>
            <a:xfrm>
              <a:off x="1555844" y="3545009"/>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800">
                  <a:solidFill>
                    <a:schemeClr val="dk1"/>
                  </a:solidFill>
                  <a:latin typeface="Calibri"/>
                  <a:ea typeface="Calibri"/>
                  <a:cs typeface="Calibri"/>
                  <a:sym typeface="Calibri"/>
                </a:rPr>
                <a:t>Artigo 1. As atividades acadêmicas a serem desenvolvidas pelo servidor docente do Instituto Federal de Educação, Ciência e Tecnologia de Goiás serão programadas semestralmente pelo Departamento de Áreas Acadêmicas </a:t>
              </a:r>
              <a:r>
                <a:rPr lang="pt-BR" sz="1800">
                  <a:solidFill>
                    <a:srgbClr val="0000FF"/>
                  </a:solidFill>
                  <a:latin typeface="Calibri"/>
                  <a:ea typeface="Calibri"/>
                  <a:cs typeface="Calibri"/>
                  <a:sym typeface="Calibri"/>
                </a:rPr>
                <a:t>e pela Gerência de Pesquisa, Pós-graduação e Extensão</a:t>
              </a:r>
              <a:r>
                <a:rPr lang="pt-BR" sz="1800">
                  <a:solidFill>
                    <a:schemeClr val="dk1"/>
                  </a:solidFill>
                  <a:latin typeface="Calibri"/>
                  <a:ea typeface="Calibri"/>
                  <a:cs typeface="Calibri"/>
                  <a:sym typeface="Calibri"/>
                </a:rPr>
                <a:t> sob o acompanhamento da </a:t>
              </a:r>
              <a:r>
                <a:rPr lang="pt-BR" sz="1800">
                  <a:solidFill>
                    <a:srgbClr val="0000FF"/>
                  </a:solidFill>
                  <a:latin typeface="Calibri"/>
                  <a:ea typeface="Calibri"/>
                  <a:cs typeface="Calibri"/>
                  <a:sym typeface="Calibri"/>
                </a:rPr>
                <a:t>direção</a:t>
              </a:r>
              <a:r>
                <a:rPr lang="pt-BR" sz="1800">
                  <a:solidFill>
                    <a:schemeClr val="dk1"/>
                  </a:solidFill>
                  <a:latin typeface="Calibri"/>
                  <a:ea typeface="Calibri"/>
                  <a:cs typeface="Calibri"/>
                  <a:sym typeface="Calibri"/>
                </a:rPr>
                <a:t> do câmpus, observado o regime de trabalho, a legislação em vigor e os termos deste regulamento.</a:t>
              </a:r>
              <a:endParaRPr sz="1800">
                <a:solidFill>
                  <a:schemeClr val="dk1"/>
                </a:solidFill>
                <a:latin typeface="Calibri"/>
                <a:ea typeface="Calibri"/>
                <a:cs typeface="Calibri"/>
                <a:sym typeface="Calibri"/>
              </a:endParaRPr>
            </a:p>
          </p:txBody>
        </p:sp>
      </p:grpSp>
      <p:grpSp>
        <p:nvGrpSpPr>
          <p:cNvPr id="228" name="Google Shape;228;g1df91a4005e_1_36"/>
          <p:cNvGrpSpPr/>
          <p:nvPr/>
        </p:nvGrpSpPr>
        <p:grpSpPr>
          <a:xfrm>
            <a:off x="70903" y="5646513"/>
            <a:ext cx="11880593" cy="1175118"/>
            <a:chOff x="45776" y="3973141"/>
            <a:chExt cx="11880593" cy="1175118"/>
          </a:xfrm>
        </p:grpSpPr>
        <p:sp>
          <p:nvSpPr>
            <p:cNvPr id="229" name="Google Shape;229;g1df91a4005e_1_36"/>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u="none">
                  <a:solidFill>
                    <a:schemeClr val="dk1"/>
                  </a:solidFill>
                  <a:latin typeface="Century"/>
                  <a:ea typeface="Century"/>
                  <a:cs typeface="Century"/>
                  <a:sym typeface="Century"/>
                </a:rPr>
                <a:t>Justificativa </a:t>
              </a:r>
              <a:endParaRPr b="0" sz="2200" u="none">
                <a:solidFill>
                  <a:schemeClr val="dk1"/>
                </a:solidFill>
                <a:latin typeface="Calibri"/>
                <a:ea typeface="Calibri"/>
                <a:cs typeface="Calibri"/>
                <a:sym typeface="Calibri"/>
              </a:endParaRPr>
            </a:p>
          </p:txBody>
        </p:sp>
        <p:sp>
          <p:nvSpPr>
            <p:cNvPr id="230" name="Google Shape;230;g1df91a4005e_1_36"/>
            <p:cNvSpPr txBox="1"/>
            <p:nvPr/>
          </p:nvSpPr>
          <p:spPr>
            <a:xfrm>
              <a:off x="1555969" y="4070959"/>
              <a:ext cx="10370400" cy="1077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rtl="0" algn="just">
                <a:spcBef>
                  <a:spcPts val="0"/>
                </a:spcBef>
                <a:spcAft>
                  <a:spcPts val="0"/>
                </a:spcAft>
                <a:buClr>
                  <a:schemeClr val="dk2"/>
                </a:buClr>
                <a:buSzPts val="1100"/>
                <a:buFont typeface="Arial"/>
                <a:buNone/>
              </a:pPr>
              <a:r>
                <a:rPr lang="pt-BR" sz="1600">
                  <a:solidFill>
                    <a:schemeClr val="dk1"/>
                  </a:solidFill>
                  <a:latin typeface="Calibri"/>
                  <a:ea typeface="Calibri"/>
                  <a:cs typeface="Calibri"/>
                  <a:sym typeface="Calibri"/>
                </a:rPr>
                <a:t>Atividades de pesquisa, extensão e gestão também compõem o conjunto de atividades acadêmicas segundo a própria resolução 09/2011, logo a GEPEX também deve auxiliar na programação das atividades de cada servidor(a), tendo em vista que as atividades de pesquisa e extensão passam por essa instância. O trabalho colaborativo entre GEPEX, DAA juntamente com a direção do câmpus facilitaria no diálogo e equalização das atividades entre os docentes</a:t>
              </a:r>
              <a:r>
                <a:rPr lang="pt-BR" sz="1000">
                  <a:solidFill>
                    <a:schemeClr val="dk2"/>
                  </a:solidFill>
                  <a:highlight>
                    <a:srgbClr val="FFFFFF"/>
                  </a:highlight>
                </a:rPr>
                <a:t>.</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p32"/>
          <p:cNvSpPr txBox="1"/>
          <p:nvPr>
            <p:ph type="title"/>
          </p:nvPr>
        </p:nvSpPr>
        <p:spPr>
          <a:xfrm>
            <a:off x="2811439" y="482592"/>
            <a:ext cx="6082348" cy="966672"/>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757" name="Google Shape;1757;p32"/>
          <p:cNvSpPr txBox="1"/>
          <p:nvPr/>
        </p:nvSpPr>
        <p:spPr>
          <a:xfrm>
            <a:off x="3835463" y="977899"/>
            <a:ext cx="4518024" cy="966672"/>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758" name="Google Shape;1758;p32"/>
          <p:cNvSpPr/>
          <p:nvPr/>
        </p:nvSpPr>
        <p:spPr>
          <a:xfrm>
            <a:off x="9477361" y="782269"/>
            <a:ext cx="2384043"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759" name="Google Shape;1759;p3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760" name="Google Shape;1760;p32"/>
          <p:cNvSpPr txBox="1"/>
          <p:nvPr>
            <p:ph idx="1" type="body"/>
          </p:nvPr>
        </p:nvSpPr>
        <p:spPr>
          <a:xfrm>
            <a:off x="70903" y="2267351"/>
            <a:ext cx="1480107" cy="58922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761" name="Google Shape;1761;p32"/>
          <p:cNvSpPr txBox="1"/>
          <p:nvPr/>
        </p:nvSpPr>
        <p:spPr>
          <a:xfrm>
            <a:off x="1551011" y="1944571"/>
            <a:ext cx="10400495" cy="1015663"/>
          </a:xfrm>
          <a:prstGeom prst="rect">
            <a:avLst/>
          </a:prstGeom>
          <a:solidFill>
            <a:schemeClr val="lt2">
              <a:alpha val="38823"/>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762" name="Google Shape;1762;p32"/>
          <p:cNvSpPr txBox="1"/>
          <p:nvPr/>
        </p:nvSpPr>
        <p:spPr>
          <a:xfrm>
            <a:off x="3660264"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70C0"/>
              </a:buClr>
              <a:buSzPts val="2200"/>
              <a:buFont typeface="Noto Sans Symbols"/>
              <a:buNone/>
            </a:pPr>
            <a:r>
              <a:rPr b="1" lang="pt-BR" sz="2200">
                <a:solidFill>
                  <a:schemeClr val="dk1"/>
                </a:solidFill>
                <a:latin typeface="Century"/>
                <a:ea typeface="Century"/>
                <a:cs typeface="Century"/>
                <a:sym typeface="Century"/>
              </a:rPr>
              <a:t>Inclus</a:t>
            </a:r>
            <a:r>
              <a:rPr b="1" lang="pt-BR" sz="2200">
                <a:solidFill>
                  <a:schemeClr val="dk1"/>
                </a:solidFill>
                <a:latin typeface="Century"/>
                <a:ea typeface="Century"/>
                <a:cs typeface="Century"/>
                <a:sym typeface="Century"/>
              </a:rPr>
              <a:t>ão </a:t>
            </a:r>
            <a:endParaRPr sz="2200">
              <a:solidFill>
                <a:schemeClr val="dk1"/>
              </a:solidFill>
              <a:latin typeface="Calibri"/>
              <a:ea typeface="Calibri"/>
              <a:cs typeface="Calibri"/>
              <a:sym typeface="Calibri"/>
            </a:endParaRPr>
          </a:p>
        </p:txBody>
      </p:sp>
      <p:sp>
        <p:nvSpPr>
          <p:cNvPr id="1763" name="Google Shape;1763;p32"/>
          <p:cNvSpPr txBox="1"/>
          <p:nvPr/>
        </p:nvSpPr>
        <p:spPr>
          <a:xfrm>
            <a:off x="6289866" y="1304996"/>
            <a:ext cx="2156347" cy="467175"/>
          </a:xfrm>
          <a:prstGeom prst="rect">
            <a:avLst/>
          </a:prstGeom>
          <a:solidFill>
            <a:schemeClr val="lt1">
              <a:alpha val="5294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Formosa</a:t>
            </a:r>
            <a:endParaRPr sz="2200">
              <a:solidFill>
                <a:schemeClr val="dk1"/>
              </a:solidFill>
              <a:latin typeface="Calibri"/>
              <a:ea typeface="Calibri"/>
              <a:cs typeface="Calibri"/>
              <a:sym typeface="Calibri"/>
            </a:endParaRPr>
          </a:p>
        </p:txBody>
      </p:sp>
      <p:grpSp>
        <p:nvGrpSpPr>
          <p:cNvPr id="1764" name="Google Shape;1764;p32"/>
          <p:cNvGrpSpPr/>
          <p:nvPr/>
        </p:nvGrpSpPr>
        <p:grpSpPr>
          <a:xfrm>
            <a:off x="127628" y="3455513"/>
            <a:ext cx="11880468" cy="1323600"/>
            <a:chOff x="102501" y="2993109"/>
            <a:chExt cx="11880468" cy="1323600"/>
          </a:xfrm>
        </p:grpSpPr>
        <p:sp>
          <p:nvSpPr>
            <p:cNvPr id="1765" name="Google Shape;1765;p32"/>
            <p:cNvSpPr txBox="1"/>
            <p:nvPr/>
          </p:nvSpPr>
          <p:spPr>
            <a:xfrm>
              <a:off x="102501" y="3366316"/>
              <a:ext cx="1510200" cy="4671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766" name="Google Shape;1766;p32"/>
            <p:cNvSpPr txBox="1"/>
            <p:nvPr/>
          </p:nvSpPr>
          <p:spPr>
            <a:xfrm>
              <a:off x="1612569" y="2993109"/>
              <a:ext cx="10370400" cy="1323600"/>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r>
                <a:rPr lang="pt-BR" sz="2000">
                  <a:solidFill>
                    <a:srgbClr val="0000FF"/>
                  </a:solidFill>
                  <a:latin typeface="Calibri"/>
                  <a:ea typeface="Calibri"/>
                  <a:cs typeface="Calibri"/>
                  <a:sym typeface="Calibri"/>
                </a:rPr>
                <a:t>e)   outras atividades inerentes ao planejamento do ensino, autorizadas pela Chefia de Departamento.</a:t>
              </a:r>
              <a:endParaRPr sz="1800">
                <a:solidFill>
                  <a:srgbClr val="0000FF"/>
                </a:solidFill>
                <a:latin typeface="Calibri"/>
                <a:ea typeface="Calibri"/>
                <a:cs typeface="Calibri"/>
                <a:sym typeface="Calibri"/>
              </a:endParaRPr>
            </a:p>
          </p:txBody>
        </p:sp>
      </p:grpSp>
      <p:grpSp>
        <p:nvGrpSpPr>
          <p:cNvPr id="1767" name="Google Shape;1767;p32"/>
          <p:cNvGrpSpPr/>
          <p:nvPr/>
        </p:nvGrpSpPr>
        <p:grpSpPr>
          <a:xfrm>
            <a:off x="70903" y="5646513"/>
            <a:ext cx="11880603" cy="467175"/>
            <a:chOff x="45776" y="3973141"/>
            <a:chExt cx="11880603" cy="467175"/>
          </a:xfrm>
        </p:grpSpPr>
        <p:sp>
          <p:nvSpPr>
            <p:cNvPr id="1768" name="Google Shape;1768;p32"/>
            <p:cNvSpPr txBox="1"/>
            <p:nvPr/>
          </p:nvSpPr>
          <p:spPr>
            <a:xfrm>
              <a:off x="45776" y="3973141"/>
              <a:ext cx="1510069" cy="467175"/>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769" name="Google Shape;1769;p32"/>
            <p:cNvSpPr txBox="1"/>
            <p:nvPr/>
          </p:nvSpPr>
          <p:spPr>
            <a:xfrm>
              <a:off x="1555844" y="4022062"/>
              <a:ext cx="10370535" cy="369332"/>
            </a:xfrm>
            <a:prstGeom prst="rect">
              <a:avLst/>
            </a:prstGeom>
            <a:solidFill>
              <a:schemeClr val="lt2">
                <a:alpha val="38823"/>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Não limitar as atividades de planejamento do ensino que não esteja na resolução.</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g1e0d0cf702b_0_90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776" name="Google Shape;1776;g1e0d0cf702b_0_90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777" name="Google Shape;1777;g1e0d0cf702b_0_90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778" name="Google Shape;1778;g1e0d0cf702b_0_90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779" name="Google Shape;1779;g1e0d0cf702b_0_909"/>
          <p:cNvSpPr txBox="1"/>
          <p:nvPr>
            <p:ph idx="1" type="body"/>
          </p:nvPr>
        </p:nvSpPr>
        <p:spPr>
          <a:xfrm>
            <a:off x="70903" y="2267351"/>
            <a:ext cx="148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780" name="Google Shape;1780;g1e0d0cf702b_0_909"/>
          <p:cNvSpPr txBox="1"/>
          <p:nvPr/>
        </p:nvSpPr>
        <p:spPr>
          <a:xfrm>
            <a:off x="1551011" y="1944571"/>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781" name="Google Shape;1781;g1e0d0cf702b_0_909"/>
          <p:cNvSpPr txBox="1"/>
          <p:nvPr/>
        </p:nvSpPr>
        <p:spPr>
          <a:xfrm>
            <a:off x="3188200" y="1305000"/>
            <a:ext cx="26283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b="1" lang="pt-BR" sz="2200">
                <a:solidFill>
                  <a:srgbClr val="0000FF"/>
                </a:solidFill>
                <a:latin typeface="Century"/>
                <a:ea typeface="Century"/>
                <a:cs typeface="Century"/>
                <a:sym typeface="Century"/>
              </a:rPr>
              <a:t>Alteração</a:t>
            </a:r>
            <a:r>
              <a:rPr b="1" lang="pt-BR" sz="2200">
                <a:solidFill>
                  <a:schemeClr val="dk1"/>
                </a:solidFill>
                <a:latin typeface="Century"/>
                <a:ea typeface="Century"/>
                <a:cs typeface="Century"/>
                <a:sym typeface="Century"/>
              </a:rPr>
              <a:t> e Inclusão</a:t>
            </a:r>
            <a:endParaRPr sz="2200">
              <a:solidFill>
                <a:schemeClr val="dk1"/>
              </a:solidFill>
              <a:latin typeface="Calibri"/>
              <a:ea typeface="Calibri"/>
              <a:cs typeface="Calibri"/>
              <a:sym typeface="Calibri"/>
            </a:endParaRPr>
          </a:p>
        </p:txBody>
      </p:sp>
      <p:sp>
        <p:nvSpPr>
          <p:cNvPr id="1782" name="Google Shape;1782;g1e0d0cf702b_0_909"/>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Inhumas</a:t>
            </a:r>
            <a:endParaRPr sz="2200">
              <a:solidFill>
                <a:schemeClr val="dk1"/>
              </a:solidFill>
              <a:latin typeface="Calibri"/>
              <a:ea typeface="Calibri"/>
              <a:cs typeface="Calibri"/>
              <a:sym typeface="Calibri"/>
            </a:endParaRPr>
          </a:p>
        </p:txBody>
      </p:sp>
      <p:grpSp>
        <p:nvGrpSpPr>
          <p:cNvPr id="1783" name="Google Shape;1783;g1e0d0cf702b_0_909"/>
          <p:cNvGrpSpPr/>
          <p:nvPr/>
        </p:nvGrpSpPr>
        <p:grpSpPr>
          <a:xfrm>
            <a:off x="70890" y="3306163"/>
            <a:ext cx="11880481" cy="1631700"/>
            <a:chOff x="30789" y="2670434"/>
            <a:chExt cx="11880481" cy="1631700"/>
          </a:xfrm>
        </p:grpSpPr>
        <p:sp>
          <p:nvSpPr>
            <p:cNvPr id="1784" name="Google Shape;1784;g1e0d0cf702b_0_909"/>
            <p:cNvSpPr txBox="1"/>
            <p:nvPr/>
          </p:nvSpPr>
          <p:spPr>
            <a:xfrm>
              <a:off x="30789" y="3183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785" name="Google Shape;1785;g1e0d0cf702b_0_909"/>
            <p:cNvSpPr txBox="1"/>
            <p:nvPr/>
          </p:nvSpPr>
          <p:spPr>
            <a:xfrm>
              <a:off x="1540869" y="2670434"/>
              <a:ext cx="10370400" cy="1631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None/>
              </a:pPr>
              <a:r>
                <a:rPr b="1" lang="pt-BR" sz="2000">
                  <a:solidFill>
                    <a:schemeClr val="dk1"/>
                  </a:solidFill>
                  <a:latin typeface="Calibri"/>
                  <a:ea typeface="Calibri"/>
                  <a:cs typeface="Calibri"/>
                  <a:sym typeface="Calibri"/>
                </a:rPr>
                <a:t>A</a:t>
              </a:r>
              <a:r>
                <a:rPr b="1" lang="pt-BR" sz="2000">
                  <a:solidFill>
                    <a:schemeClr val="dk1"/>
                  </a:solidFill>
                  <a:latin typeface="Calibri"/>
                  <a:ea typeface="Calibri"/>
                  <a:cs typeface="Calibri"/>
                  <a:sym typeface="Calibri"/>
                </a:rPr>
                <a:t>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r>
                <a:rPr lang="pt-BR" sz="2000">
                  <a:solidFill>
                    <a:srgbClr val="0000FF"/>
                  </a:solidFill>
                  <a:latin typeface="Calibri"/>
                  <a:ea typeface="Calibri"/>
                  <a:cs typeface="Calibri"/>
                  <a:sym typeface="Calibri"/>
                </a:rPr>
                <a:t>e)	adaptação pedagógica de componente curricular para discente PNE.</a:t>
              </a:r>
              <a:endParaRPr sz="2000">
                <a:solidFill>
                  <a:srgbClr val="0000FF"/>
                </a:solidFill>
                <a:latin typeface="Calibri"/>
                <a:ea typeface="Calibri"/>
                <a:cs typeface="Calibri"/>
                <a:sym typeface="Calibri"/>
              </a:endParaRPr>
            </a:p>
            <a:p>
              <a:pPr indent="408432" lvl="0" marL="121907" rtl="0" algn="just">
                <a:spcBef>
                  <a:spcPts val="0"/>
                </a:spcBef>
                <a:spcAft>
                  <a:spcPts val="0"/>
                </a:spcAft>
                <a:buClr>
                  <a:schemeClr val="dk2"/>
                </a:buClr>
                <a:buFont typeface="Arial"/>
                <a:buNone/>
              </a:pPr>
              <a:r>
                <a:rPr lang="pt-BR" sz="2000">
                  <a:solidFill>
                    <a:srgbClr val="0000FF"/>
                  </a:solidFill>
                  <a:latin typeface="Calibri"/>
                  <a:ea typeface="Calibri"/>
                  <a:cs typeface="Calibri"/>
                  <a:sym typeface="Calibri"/>
                </a:rPr>
                <a:t>Parágrafo único. Para as atividades da alínea e) será atribuído um ponto por adaptação.</a:t>
              </a:r>
              <a:endParaRPr sz="2000">
                <a:solidFill>
                  <a:srgbClr val="0000FF"/>
                </a:solidFill>
                <a:latin typeface="Calibri"/>
                <a:ea typeface="Calibri"/>
                <a:cs typeface="Calibri"/>
                <a:sym typeface="Calibri"/>
              </a:endParaRPr>
            </a:p>
          </p:txBody>
        </p:sp>
      </p:grpSp>
      <p:grpSp>
        <p:nvGrpSpPr>
          <p:cNvPr id="1786" name="Google Shape;1786;g1e0d0cf702b_0_909"/>
          <p:cNvGrpSpPr/>
          <p:nvPr/>
        </p:nvGrpSpPr>
        <p:grpSpPr>
          <a:xfrm>
            <a:off x="70903" y="5646513"/>
            <a:ext cx="11880468" cy="467100"/>
            <a:chOff x="45776" y="3973141"/>
            <a:chExt cx="11880468" cy="467100"/>
          </a:xfrm>
        </p:grpSpPr>
        <p:sp>
          <p:nvSpPr>
            <p:cNvPr id="1787" name="Google Shape;1787;g1e0d0cf702b_0_90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788" name="Google Shape;1788;g1e0d0cf702b_0_909"/>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Incluir trabalho já realizado pelos docentes.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3" name="Shape 1793"/>
        <p:cNvGrpSpPr/>
        <p:nvPr/>
      </p:nvGrpSpPr>
      <p:grpSpPr>
        <a:xfrm>
          <a:off x="0" y="0"/>
          <a:ext cx="0" cy="0"/>
          <a:chOff x="0" y="0"/>
          <a:chExt cx="0" cy="0"/>
        </a:xfrm>
      </p:grpSpPr>
      <p:sp>
        <p:nvSpPr>
          <p:cNvPr id="1794" name="Google Shape;1794;g1e0d0cf702b_0_93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795" name="Google Shape;1795;g1e0d0cf702b_0_93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796" name="Google Shape;1796;g1e0d0cf702b_0_93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797" name="Google Shape;1797;g1e0d0cf702b_0_93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798" name="Google Shape;1798;g1e0d0cf702b_0_930"/>
          <p:cNvSpPr txBox="1"/>
          <p:nvPr>
            <p:ph idx="1" type="body"/>
          </p:nvPr>
        </p:nvSpPr>
        <p:spPr>
          <a:xfrm>
            <a:off x="70903" y="2267351"/>
            <a:ext cx="148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799" name="Google Shape;1799;g1e0d0cf702b_0_930"/>
          <p:cNvSpPr txBox="1"/>
          <p:nvPr/>
        </p:nvSpPr>
        <p:spPr>
          <a:xfrm>
            <a:off x="1551011" y="1944571"/>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800" name="Google Shape;1800;g1e0d0cf702b_0_930"/>
          <p:cNvSpPr txBox="1"/>
          <p:nvPr/>
        </p:nvSpPr>
        <p:spPr>
          <a:xfrm>
            <a:off x="3188200" y="1305000"/>
            <a:ext cx="26283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801" name="Google Shape;1801;g1e0d0cf702b_0_930"/>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Itumbiara</a:t>
            </a:r>
            <a:endParaRPr sz="2200">
              <a:solidFill>
                <a:schemeClr val="dk1"/>
              </a:solidFill>
              <a:latin typeface="Calibri"/>
              <a:ea typeface="Calibri"/>
              <a:cs typeface="Calibri"/>
              <a:sym typeface="Calibri"/>
            </a:endParaRPr>
          </a:p>
        </p:txBody>
      </p:sp>
      <p:grpSp>
        <p:nvGrpSpPr>
          <p:cNvPr id="1802" name="Google Shape;1802;g1e0d0cf702b_0_930"/>
          <p:cNvGrpSpPr/>
          <p:nvPr/>
        </p:nvGrpSpPr>
        <p:grpSpPr>
          <a:xfrm>
            <a:off x="70890" y="3306163"/>
            <a:ext cx="11880481" cy="1631700"/>
            <a:chOff x="30789" y="2670434"/>
            <a:chExt cx="11880481" cy="1631700"/>
          </a:xfrm>
        </p:grpSpPr>
        <p:sp>
          <p:nvSpPr>
            <p:cNvPr id="1803" name="Google Shape;1803;g1e0d0cf702b_0_930"/>
            <p:cNvSpPr txBox="1"/>
            <p:nvPr/>
          </p:nvSpPr>
          <p:spPr>
            <a:xfrm>
              <a:off x="30789" y="3183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804" name="Google Shape;1804;g1e0d0cf702b_0_930"/>
            <p:cNvSpPr txBox="1"/>
            <p:nvPr/>
          </p:nvSpPr>
          <p:spPr>
            <a:xfrm>
              <a:off x="1540869" y="2670434"/>
              <a:ext cx="10370400" cy="1631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r>
                <a:rPr lang="pt-BR" sz="2000">
                  <a:solidFill>
                    <a:srgbClr val="0000FF"/>
                  </a:solidFill>
                  <a:latin typeface="Calibri"/>
                  <a:ea typeface="Calibri"/>
                  <a:cs typeface="Calibri"/>
                  <a:sym typeface="Calibri"/>
                </a:rPr>
                <a:t>e)	planejamento de atividades dos projetos integradores (interdisciplinares) dos cursos.</a:t>
              </a:r>
              <a:endParaRPr sz="2000">
                <a:solidFill>
                  <a:srgbClr val="0000FF"/>
                </a:solidFill>
                <a:latin typeface="Calibri"/>
                <a:ea typeface="Calibri"/>
                <a:cs typeface="Calibri"/>
                <a:sym typeface="Calibri"/>
              </a:endParaRPr>
            </a:p>
            <a:p>
              <a:pPr indent="408432" lvl="0" marL="121907" rtl="0" algn="just">
                <a:spcBef>
                  <a:spcPts val="0"/>
                </a:spcBef>
                <a:spcAft>
                  <a:spcPts val="0"/>
                </a:spcAft>
                <a:buNone/>
              </a:pPr>
              <a:r>
                <a:t/>
              </a:r>
              <a:endParaRPr sz="2000">
                <a:solidFill>
                  <a:srgbClr val="0000FF"/>
                </a:solidFill>
                <a:latin typeface="Calibri"/>
                <a:ea typeface="Calibri"/>
                <a:cs typeface="Calibri"/>
                <a:sym typeface="Calibri"/>
              </a:endParaRPr>
            </a:p>
          </p:txBody>
        </p:sp>
      </p:grpSp>
      <p:grpSp>
        <p:nvGrpSpPr>
          <p:cNvPr id="1805" name="Google Shape;1805;g1e0d0cf702b_0_930"/>
          <p:cNvGrpSpPr/>
          <p:nvPr/>
        </p:nvGrpSpPr>
        <p:grpSpPr>
          <a:xfrm>
            <a:off x="70903" y="5646513"/>
            <a:ext cx="11880468" cy="467100"/>
            <a:chOff x="45776" y="3973141"/>
            <a:chExt cx="11880468" cy="467100"/>
          </a:xfrm>
        </p:grpSpPr>
        <p:sp>
          <p:nvSpPr>
            <p:cNvPr id="1806" name="Google Shape;1806;g1e0d0cf702b_0_93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807" name="Google Shape;1807;g1e0d0cf702b_0_930"/>
            <p:cNvSpPr txBox="1"/>
            <p:nvPr/>
          </p:nvSpPr>
          <p:spPr>
            <a:xfrm>
              <a:off x="1555844" y="4022062"/>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Incluir trabalho já realizado pelos docentes.</a:t>
              </a:r>
              <a:endParaRPr sz="1800">
                <a:solidFill>
                  <a:schemeClr val="dk1"/>
                </a:solidFill>
                <a:latin typeface="Calibri"/>
                <a:ea typeface="Calibri"/>
                <a:cs typeface="Calibri"/>
                <a:sym typeface="Calibri"/>
              </a:endParaRPr>
            </a:p>
          </p:txBody>
        </p:sp>
      </p:grpSp>
      <p:sp>
        <p:nvSpPr>
          <p:cNvPr id="1808" name="Google Shape;1808;g1e0d0cf702b_0_9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3" name="Shape 1813"/>
        <p:cNvGrpSpPr/>
        <p:nvPr/>
      </p:nvGrpSpPr>
      <p:grpSpPr>
        <a:xfrm>
          <a:off x="0" y="0"/>
          <a:ext cx="0" cy="0"/>
          <a:chOff x="0" y="0"/>
          <a:chExt cx="0" cy="0"/>
        </a:xfrm>
      </p:grpSpPr>
      <p:sp>
        <p:nvSpPr>
          <p:cNvPr id="1814" name="Google Shape;1814;g1e0d0cf702b_0_952"/>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815" name="Google Shape;1815;g1e0d0cf702b_0_952"/>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816" name="Google Shape;1816;g1e0d0cf702b_0_952"/>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817" name="Google Shape;1817;g1e0d0cf702b_0_952"/>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818" name="Google Shape;1818;g1e0d0cf702b_0_952"/>
          <p:cNvSpPr txBox="1"/>
          <p:nvPr>
            <p:ph idx="1" type="body"/>
          </p:nvPr>
        </p:nvSpPr>
        <p:spPr>
          <a:xfrm>
            <a:off x="70903" y="2267351"/>
            <a:ext cx="148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819" name="Google Shape;1819;g1e0d0cf702b_0_952"/>
          <p:cNvSpPr txBox="1"/>
          <p:nvPr/>
        </p:nvSpPr>
        <p:spPr>
          <a:xfrm>
            <a:off x="1551011" y="1944571"/>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820" name="Google Shape;1820;g1e0d0cf702b_0_952"/>
          <p:cNvSpPr txBox="1"/>
          <p:nvPr/>
        </p:nvSpPr>
        <p:spPr>
          <a:xfrm>
            <a:off x="3188200" y="1305000"/>
            <a:ext cx="26283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Inclusão e </a:t>
            </a:r>
            <a:r>
              <a:rPr b="1" lang="pt-BR" sz="2200">
                <a:solidFill>
                  <a:srgbClr val="0000FF"/>
                </a:solidFill>
                <a:latin typeface="Century"/>
                <a:ea typeface="Century"/>
                <a:cs typeface="Century"/>
                <a:sym typeface="Century"/>
              </a:rPr>
              <a:t>Alteração</a:t>
            </a:r>
            <a:endParaRPr sz="2200">
              <a:solidFill>
                <a:srgbClr val="0000FF"/>
              </a:solidFill>
              <a:latin typeface="Calibri"/>
              <a:ea typeface="Calibri"/>
              <a:cs typeface="Calibri"/>
              <a:sym typeface="Calibri"/>
            </a:endParaRPr>
          </a:p>
        </p:txBody>
      </p:sp>
      <p:sp>
        <p:nvSpPr>
          <p:cNvPr id="1821" name="Google Shape;1821;g1e0d0cf702b_0_952"/>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II</a:t>
            </a:r>
            <a:endParaRPr sz="2200">
              <a:solidFill>
                <a:schemeClr val="dk1"/>
              </a:solidFill>
              <a:latin typeface="Calibri"/>
              <a:ea typeface="Calibri"/>
              <a:cs typeface="Calibri"/>
              <a:sym typeface="Calibri"/>
            </a:endParaRPr>
          </a:p>
        </p:txBody>
      </p:sp>
      <p:grpSp>
        <p:nvGrpSpPr>
          <p:cNvPr id="1822" name="Google Shape;1822;g1e0d0cf702b_0_952"/>
          <p:cNvGrpSpPr/>
          <p:nvPr/>
        </p:nvGrpSpPr>
        <p:grpSpPr>
          <a:xfrm>
            <a:off x="70890" y="3306163"/>
            <a:ext cx="11880481" cy="1939500"/>
            <a:chOff x="30789" y="2670434"/>
            <a:chExt cx="11880481" cy="1939500"/>
          </a:xfrm>
        </p:grpSpPr>
        <p:sp>
          <p:nvSpPr>
            <p:cNvPr id="1823" name="Google Shape;1823;g1e0d0cf702b_0_952"/>
            <p:cNvSpPr txBox="1"/>
            <p:nvPr/>
          </p:nvSpPr>
          <p:spPr>
            <a:xfrm>
              <a:off x="30789" y="3183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824" name="Google Shape;1824;g1e0d0cf702b_0_952"/>
            <p:cNvSpPr txBox="1"/>
            <p:nvPr/>
          </p:nvSpPr>
          <p:spPr>
            <a:xfrm>
              <a:off x="1540869" y="2670434"/>
              <a:ext cx="10370400" cy="1939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Clr>
                  <a:schemeClr val="dk2"/>
                </a:buClr>
                <a:buSzPts val="1100"/>
                <a:buFont typeface="Arial"/>
                <a:buNone/>
              </a:pPr>
              <a:r>
                <a:rPr lang="pt-BR" sz="2000">
                  <a:solidFill>
                    <a:schemeClr val="dk1"/>
                  </a:solidFill>
                  <a:latin typeface="Calibri"/>
                  <a:ea typeface="Calibri"/>
                  <a:cs typeface="Calibri"/>
                  <a:sym typeface="Calibri"/>
                </a:rPr>
                <a:t>Art. 9º. </a:t>
              </a:r>
              <a:r>
                <a:rPr lang="pt-BR" sz="2000">
                  <a:solidFill>
                    <a:srgbClr val="0000FF"/>
                  </a:solidFill>
                  <a:latin typeface="Calibri"/>
                  <a:ea typeface="Calibri"/>
                  <a:cs typeface="Calibri"/>
                  <a:sym typeface="Calibri"/>
                </a:rPr>
                <a:t>O planejamento é a etapa que subsidia a prática pedagógica do professor, indicando a organização metodológica do conteúdo a ser desenvolvido em sala de aula. São consideradas atividades de planejamento do ensino:</a:t>
              </a:r>
              <a:endParaRPr sz="2000">
                <a:solidFill>
                  <a:srgbClr val="0000FF"/>
                </a:solidFill>
                <a:latin typeface="Calibri"/>
                <a:ea typeface="Calibri"/>
                <a:cs typeface="Calibri"/>
                <a:sym typeface="Calibri"/>
              </a:endParaRPr>
            </a:p>
            <a:p>
              <a:pPr indent="408432" lvl="0" marL="121907" rtl="0" algn="just">
                <a:spcBef>
                  <a:spcPts val="0"/>
                </a:spcBef>
                <a:spcAft>
                  <a:spcPts val="0"/>
                </a:spcAft>
                <a:buSzPts val="1100"/>
                <a:buNone/>
              </a:pPr>
              <a:r>
                <a:rPr lang="pt-BR" sz="2000">
                  <a:solidFill>
                    <a:schemeClr val="dk1"/>
                  </a:solidFill>
                  <a:latin typeface="Calibri"/>
                  <a:ea typeface="Calibri"/>
                  <a:cs typeface="Calibri"/>
                  <a:sym typeface="Calibri"/>
                </a:rPr>
                <a:t>a) planejamento de aulas teóricas e práticas; b) preparação de material pedagógico planejamento de instrumentos de avaliação; c) elaboração e correção de avaliação planejamento de instrumentos de recuperação; d) reuniões pedagógicas. </a:t>
              </a:r>
              <a:r>
                <a:rPr lang="pt-BR" sz="2000">
                  <a:solidFill>
                    <a:srgbClr val="0000FF"/>
                  </a:solidFill>
                  <a:latin typeface="Calibri"/>
                  <a:ea typeface="Calibri"/>
                  <a:cs typeface="Calibri"/>
                  <a:sym typeface="Calibri"/>
                </a:rPr>
                <a:t>e)planejamento de visitas técnicas;</a:t>
              </a:r>
              <a:endParaRPr b="1" sz="2000">
                <a:solidFill>
                  <a:schemeClr val="dk1"/>
                </a:solidFill>
                <a:latin typeface="Calibri"/>
                <a:ea typeface="Calibri"/>
                <a:cs typeface="Calibri"/>
                <a:sym typeface="Calibri"/>
              </a:endParaRPr>
            </a:p>
          </p:txBody>
        </p:sp>
      </p:grpSp>
      <p:grpSp>
        <p:nvGrpSpPr>
          <p:cNvPr id="1825" name="Google Shape;1825;g1e0d0cf702b_0_952"/>
          <p:cNvGrpSpPr/>
          <p:nvPr/>
        </p:nvGrpSpPr>
        <p:grpSpPr>
          <a:xfrm>
            <a:off x="70903" y="5591484"/>
            <a:ext cx="11865493" cy="646500"/>
            <a:chOff x="45776" y="3918112"/>
            <a:chExt cx="11865493" cy="646500"/>
          </a:xfrm>
        </p:grpSpPr>
        <p:sp>
          <p:nvSpPr>
            <p:cNvPr id="1826" name="Google Shape;1826;g1e0d0cf702b_0_952"/>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827" name="Google Shape;1827;g1e0d0cf702b_0_952"/>
            <p:cNvSpPr txBox="1"/>
            <p:nvPr/>
          </p:nvSpPr>
          <p:spPr>
            <a:xfrm>
              <a:off x="1540869" y="3918112"/>
              <a:ext cx="10370400" cy="646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necessidade de detalhar as atividades de planejamento de forma mais adequada e observar a ordem de citação dos incisos do Art. 7º refeita na Proposta Nº 2, o que sugere que este artigo preceda o Art. 8º</a:t>
              </a:r>
              <a:endParaRPr sz="1800">
                <a:solidFill>
                  <a:schemeClr val="dk1"/>
                </a:solidFill>
                <a:latin typeface="Calibri"/>
                <a:ea typeface="Calibri"/>
                <a:cs typeface="Calibri"/>
                <a:sym typeface="Calibri"/>
              </a:endParaRPr>
            </a:p>
          </p:txBody>
        </p:sp>
      </p:grpSp>
      <p:sp>
        <p:nvSpPr>
          <p:cNvPr id="1828" name="Google Shape;1828;g1e0d0cf702b_0_95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sp>
        <p:nvSpPr>
          <p:cNvPr id="1834" name="Google Shape;1834;g1e0d0cf702b_0_973"/>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835" name="Google Shape;1835;g1e0d0cf702b_0_973"/>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836" name="Google Shape;1836;g1e0d0cf702b_0_973"/>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837" name="Google Shape;1837;g1e0d0cf702b_0_973"/>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838" name="Google Shape;1838;g1e0d0cf702b_0_973"/>
          <p:cNvSpPr txBox="1"/>
          <p:nvPr>
            <p:ph idx="1" type="body"/>
          </p:nvPr>
        </p:nvSpPr>
        <p:spPr>
          <a:xfrm>
            <a:off x="70903" y="2267351"/>
            <a:ext cx="148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839" name="Google Shape;1839;g1e0d0cf702b_0_973"/>
          <p:cNvSpPr txBox="1"/>
          <p:nvPr/>
        </p:nvSpPr>
        <p:spPr>
          <a:xfrm>
            <a:off x="1551011" y="1944571"/>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840" name="Google Shape;1840;g1e0d0cf702b_0_973"/>
          <p:cNvSpPr txBox="1"/>
          <p:nvPr/>
        </p:nvSpPr>
        <p:spPr>
          <a:xfrm>
            <a:off x="3188200" y="1305000"/>
            <a:ext cx="26283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Inclusão e </a:t>
            </a:r>
            <a:r>
              <a:rPr b="1" lang="pt-BR" sz="2200">
                <a:solidFill>
                  <a:srgbClr val="0000FF"/>
                </a:solidFill>
                <a:latin typeface="Century"/>
                <a:ea typeface="Century"/>
                <a:cs typeface="Century"/>
                <a:sym typeface="Century"/>
              </a:rPr>
              <a:t>Alteração</a:t>
            </a:r>
            <a:endParaRPr sz="2200">
              <a:solidFill>
                <a:srgbClr val="0000FF"/>
              </a:solidFill>
              <a:latin typeface="Calibri"/>
              <a:ea typeface="Calibri"/>
              <a:cs typeface="Calibri"/>
              <a:sym typeface="Calibri"/>
            </a:endParaRPr>
          </a:p>
        </p:txBody>
      </p:sp>
      <p:sp>
        <p:nvSpPr>
          <p:cNvPr id="1841" name="Google Shape;1841;g1e0d0cf702b_0_973"/>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DAA IV</a:t>
            </a:r>
            <a:endParaRPr sz="2200">
              <a:solidFill>
                <a:schemeClr val="dk1"/>
              </a:solidFill>
              <a:latin typeface="Calibri"/>
              <a:ea typeface="Calibri"/>
              <a:cs typeface="Calibri"/>
              <a:sym typeface="Calibri"/>
            </a:endParaRPr>
          </a:p>
        </p:txBody>
      </p:sp>
      <p:grpSp>
        <p:nvGrpSpPr>
          <p:cNvPr id="1842" name="Google Shape;1842;g1e0d0cf702b_0_973"/>
          <p:cNvGrpSpPr/>
          <p:nvPr/>
        </p:nvGrpSpPr>
        <p:grpSpPr>
          <a:xfrm>
            <a:off x="63403" y="3007588"/>
            <a:ext cx="11880481" cy="2247300"/>
            <a:chOff x="30789" y="2670434"/>
            <a:chExt cx="11880481" cy="2247300"/>
          </a:xfrm>
        </p:grpSpPr>
        <p:sp>
          <p:nvSpPr>
            <p:cNvPr id="1843" name="Google Shape;1843;g1e0d0cf702b_0_973"/>
            <p:cNvSpPr txBox="1"/>
            <p:nvPr/>
          </p:nvSpPr>
          <p:spPr>
            <a:xfrm>
              <a:off x="30789" y="3183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844" name="Google Shape;1844;g1e0d0cf702b_0_973"/>
            <p:cNvSpPr txBox="1"/>
            <p:nvPr/>
          </p:nvSpPr>
          <p:spPr>
            <a:xfrm>
              <a:off x="1540869" y="2670434"/>
              <a:ext cx="10370400" cy="2247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SzPts val="1100"/>
                <a:buNone/>
              </a:pPr>
              <a:r>
                <a:rPr lang="pt-BR" sz="2000">
                  <a:solidFill>
                    <a:schemeClr val="dk1"/>
                  </a:solidFill>
                  <a:latin typeface="Calibri"/>
                  <a:ea typeface="Calibri"/>
                  <a:cs typeface="Calibri"/>
                  <a:sym typeface="Calibri"/>
                </a:rPr>
                <a:t>Art. 9. São consideradas atividades de planejamento do ensino:</a:t>
              </a:r>
              <a:endParaRPr sz="2000">
                <a:solidFill>
                  <a:schemeClr val="dk1"/>
                </a:solidFill>
                <a:latin typeface="Calibri"/>
                <a:ea typeface="Calibri"/>
                <a:cs typeface="Calibri"/>
                <a:sym typeface="Calibri"/>
              </a:endParaRPr>
            </a:p>
            <a:p>
              <a:pPr indent="408432" lvl="0" marL="121907" rtl="0" algn="just">
                <a:spcBef>
                  <a:spcPts val="0"/>
                </a:spcBef>
                <a:spcAft>
                  <a:spcPts val="0"/>
                </a:spcAft>
                <a:buSzPts val="1100"/>
                <a:buNone/>
              </a:pPr>
              <a:r>
                <a:rPr lang="pt-BR" sz="2000">
                  <a:solidFill>
                    <a:srgbClr val="0000FF"/>
                  </a:solidFill>
                  <a:latin typeface="Calibri"/>
                  <a:ea typeface="Calibri"/>
                  <a:cs typeface="Calibri"/>
                  <a:sym typeface="Calibri"/>
                </a:rPr>
                <a:t>a) planejamento de aulas teóricas, de dependências, de projeto integrador e práticas, nas modalidades presenciais, a distância e híbridas;</a:t>
              </a:r>
              <a:r>
                <a:rPr lang="pt-BR" sz="2000">
                  <a:solidFill>
                    <a:schemeClr val="dk1"/>
                  </a:solidFill>
                  <a:latin typeface="Calibri"/>
                  <a:ea typeface="Calibri"/>
                  <a:cs typeface="Calibri"/>
                  <a:sym typeface="Calibri"/>
                </a:rPr>
                <a:t> b) preparação de material pedagógico; c) elaboração e correção de instrumentos de avaliação; d) reuniões pedagógicas;  </a:t>
              </a:r>
              <a:r>
                <a:rPr lang="pt-BR" sz="2000">
                  <a:solidFill>
                    <a:srgbClr val="0000FF"/>
                  </a:solidFill>
                  <a:latin typeface="Calibri"/>
                  <a:ea typeface="Calibri"/>
                  <a:cs typeface="Calibri"/>
                  <a:sym typeface="Calibri"/>
                </a:rPr>
                <a:t>e) registro de dados acadêmicos nos sistemas institucionais;</a:t>
              </a:r>
              <a:r>
                <a:rPr lang="pt-BR" sz="2000">
                  <a:solidFill>
                    <a:schemeClr val="dk1"/>
                  </a:solidFill>
                  <a:latin typeface="Calibri"/>
                  <a:ea typeface="Calibri"/>
                  <a:cs typeface="Calibri"/>
                  <a:sym typeface="Calibri"/>
                </a:rPr>
                <a:t> </a:t>
              </a:r>
              <a:r>
                <a:rPr lang="pt-BR" sz="2000">
                  <a:solidFill>
                    <a:srgbClr val="0000FF"/>
                  </a:solidFill>
                  <a:latin typeface="Calibri"/>
                  <a:ea typeface="Calibri"/>
                  <a:cs typeface="Calibri"/>
                  <a:sym typeface="Calibri"/>
                </a:rPr>
                <a:t>f) preparação de ambientes virtuais de aprendizagem g) orientação de trabalho de conclusão de curso (TCC) ou monografia de graduação e pós graduação;</a:t>
              </a:r>
              <a:endParaRPr sz="2000">
                <a:solidFill>
                  <a:schemeClr val="dk1"/>
                </a:solidFill>
                <a:latin typeface="Calibri"/>
                <a:ea typeface="Calibri"/>
                <a:cs typeface="Calibri"/>
                <a:sym typeface="Calibri"/>
              </a:endParaRPr>
            </a:p>
          </p:txBody>
        </p:sp>
      </p:grpSp>
      <p:grpSp>
        <p:nvGrpSpPr>
          <p:cNvPr id="1845" name="Google Shape;1845;g1e0d0cf702b_0_973"/>
          <p:cNvGrpSpPr/>
          <p:nvPr/>
        </p:nvGrpSpPr>
        <p:grpSpPr>
          <a:xfrm>
            <a:off x="70890" y="5405959"/>
            <a:ext cx="11865493" cy="1200600"/>
            <a:chOff x="45776" y="3918112"/>
            <a:chExt cx="11865493" cy="1200600"/>
          </a:xfrm>
        </p:grpSpPr>
        <p:sp>
          <p:nvSpPr>
            <p:cNvPr id="1846" name="Google Shape;1846;g1e0d0cf702b_0_973"/>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847" name="Google Shape;1847;g1e0d0cf702b_0_973"/>
            <p:cNvSpPr txBox="1"/>
            <p:nvPr/>
          </p:nvSpPr>
          <p:spPr>
            <a:xfrm>
              <a:off x="1540869" y="3918112"/>
              <a:ext cx="10370400" cy="1200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Adicionar os itens e, f, g. e) Registro de dados acadêmicos nos sistemas institucionais f) Preparação de ambientes virtuais de aprendizagem g) Orientação de trabalho de conclusão de curso (TCC) ou monografia de graduação e pós graduação. Parece óbvio, mas algumas pessoas tentam evitar. Com a proposta fica mais fácil da coordenação cobrar de que não fez.</a:t>
              </a:r>
              <a:endParaRPr sz="1800">
                <a:solidFill>
                  <a:schemeClr val="dk1"/>
                </a:solidFill>
                <a:latin typeface="Calibri"/>
                <a:ea typeface="Calibri"/>
                <a:cs typeface="Calibri"/>
                <a:sym typeface="Calibri"/>
              </a:endParaRPr>
            </a:p>
          </p:txBody>
        </p:sp>
      </p:grpSp>
      <p:sp>
        <p:nvSpPr>
          <p:cNvPr id="1848" name="Google Shape;1848;g1e0d0cf702b_0_97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sp>
        <p:nvSpPr>
          <p:cNvPr id="1854" name="Google Shape;1854;g1e0d0cf702b_0_995"/>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855" name="Google Shape;1855;g1e0d0cf702b_0_995"/>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856" name="Google Shape;1856;g1e0d0cf702b_0_995"/>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857" name="Google Shape;1857;g1e0d0cf702b_0_995"/>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858" name="Google Shape;1858;g1e0d0cf702b_0_995"/>
          <p:cNvSpPr txBox="1"/>
          <p:nvPr>
            <p:ph idx="1" type="body"/>
          </p:nvPr>
        </p:nvSpPr>
        <p:spPr>
          <a:xfrm>
            <a:off x="70903" y="2267351"/>
            <a:ext cx="148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859" name="Google Shape;1859;g1e0d0cf702b_0_995"/>
          <p:cNvSpPr txBox="1"/>
          <p:nvPr/>
        </p:nvSpPr>
        <p:spPr>
          <a:xfrm>
            <a:off x="1551011" y="1944571"/>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860" name="Google Shape;1860;g1e0d0cf702b_0_995"/>
          <p:cNvSpPr txBox="1"/>
          <p:nvPr/>
        </p:nvSpPr>
        <p:spPr>
          <a:xfrm>
            <a:off x="3188200" y="1305000"/>
            <a:ext cx="26283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Inclusão e </a:t>
            </a:r>
            <a:r>
              <a:rPr b="1" lang="pt-BR" sz="2200">
                <a:solidFill>
                  <a:srgbClr val="0000FF"/>
                </a:solidFill>
                <a:latin typeface="Century"/>
                <a:ea typeface="Century"/>
                <a:cs typeface="Century"/>
                <a:sym typeface="Century"/>
              </a:rPr>
              <a:t>Alteração</a:t>
            </a:r>
            <a:endParaRPr sz="2200">
              <a:solidFill>
                <a:srgbClr val="0000FF"/>
              </a:solidFill>
              <a:latin typeface="Calibri"/>
              <a:ea typeface="Calibri"/>
              <a:cs typeface="Calibri"/>
              <a:sym typeface="Calibri"/>
            </a:endParaRPr>
          </a:p>
        </p:txBody>
      </p:sp>
      <p:sp>
        <p:nvSpPr>
          <p:cNvPr id="1861" name="Google Shape;1861;g1e0d0cf702b_0_995"/>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862" name="Google Shape;1862;g1e0d0cf702b_0_995"/>
          <p:cNvGrpSpPr/>
          <p:nvPr/>
        </p:nvGrpSpPr>
        <p:grpSpPr>
          <a:xfrm>
            <a:off x="63403" y="3007588"/>
            <a:ext cx="11880481" cy="2031900"/>
            <a:chOff x="30789" y="2670434"/>
            <a:chExt cx="11880481" cy="2031900"/>
          </a:xfrm>
        </p:grpSpPr>
        <p:sp>
          <p:nvSpPr>
            <p:cNvPr id="1863" name="Google Shape;1863;g1e0d0cf702b_0_995"/>
            <p:cNvSpPr txBox="1"/>
            <p:nvPr/>
          </p:nvSpPr>
          <p:spPr>
            <a:xfrm>
              <a:off x="30789" y="3183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864" name="Google Shape;1864;g1e0d0cf702b_0_995"/>
            <p:cNvSpPr txBox="1"/>
            <p:nvPr/>
          </p:nvSpPr>
          <p:spPr>
            <a:xfrm>
              <a:off x="1540869" y="2670434"/>
              <a:ext cx="10370400" cy="20319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SzPts val="1100"/>
                <a:buNone/>
              </a:pPr>
              <a:r>
                <a:rPr lang="pt-BR" sz="1800">
                  <a:solidFill>
                    <a:schemeClr val="dk1"/>
                  </a:solidFill>
                  <a:latin typeface="Calibri"/>
                  <a:ea typeface="Calibri"/>
                  <a:cs typeface="Calibri"/>
                  <a:sym typeface="Calibri"/>
                </a:rPr>
                <a:t>Art. 9°. </a:t>
              </a:r>
              <a:r>
                <a:rPr lang="pt-BR" sz="1800">
                  <a:solidFill>
                    <a:schemeClr val="dk1"/>
                  </a:solidFill>
                  <a:latin typeface="Calibri"/>
                  <a:ea typeface="Calibri"/>
                  <a:cs typeface="Calibri"/>
                  <a:sym typeface="Calibri"/>
                </a:rPr>
                <a:t>São consideradas atividades de planejamento e</a:t>
              </a:r>
              <a:r>
                <a:rPr lang="pt-BR" sz="1800">
                  <a:solidFill>
                    <a:srgbClr val="0000FF"/>
                  </a:solidFill>
                  <a:latin typeface="Calibri"/>
                  <a:ea typeface="Calibri"/>
                  <a:cs typeface="Calibri"/>
                  <a:sym typeface="Calibri"/>
                </a:rPr>
                <a:t> preparação das aulas:</a:t>
              </a:r>
              <a:r>
                <a:rPr lang="pt-BR" sz="1800">
                  <a:solidFill>
                    <a:schemeClr val="dk1"/>
                  </a:solidFill>
                  <a:latin typeface="Calibri"/>
                  <a:ea typeface="Calibri"/>
                  <a:cs typeface="Calibri"/>
                  <a:sym typeface="Calibri"/>
                </a:rPr>
                <a:t> a) planejamento de aulas teóricas e práticas; b) preparação de material pedagógico; c) elaboração e correção de instrumentos de avaliação; d</a:t>
              </a:r>
              <a:r>
                <a:rPr lang="pt-BR" sz="1800">
                  <a:solidFill>
                    <a:srgbClr val="0000FF"/>
                  </a:solidFill>
                  <a:latin typeface="Calibri"/>
                  <a:ea typeface="Calibri"/>
                  <a:cs typeface="Calibri"/>
                  <a:sym typeface="Calibri"/>
                </a:rPr>
                <a:t>) reuniões institucionais; e) hora de estudo coletivo.</a:t>
              </a:r>
              <a:r>
                <a:rPr lang="pt-B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408432" lvl="0" marL="121907" rtl="0" algn="just">
                <a:spcBef>
                  <a:spcPts val="0"/>
                </a:spcBef>
                <a:spcAft>
                  <a:spcPts val="0"/>
                </a:spcAft>
                <a:buSzPts val="1100"/>
                <a:buNone/>
              </a:pPr>
              <a:r>
                <a:rPr b="1" lang="pt-BR" sz="1800">
                  <a:solidFill>
                    <a:schemeClr val="dk1"/>
                  </a:solidFill>
                  <a:latin typeface="Calibri"/>
                  <a:ea typeface="Calibri"/>
                  <a:cs typeface="Calibri"/>
                  <a:sym typeface="Calibri"/>
                </a:rPr>
                <a:t>Parágrafo único: Para cada 1 (uma) hora-relógio de regência será acrescida 1 (uma) hora-relógio de atividades de planejamento e preparação das aulas, permitindo assim que na carga horária semanal do servidor docente estejam contemplados o tempo para atividades de apoio ao ensino como planejamento, preparação de material didático, preparo e correção de avaliações e atividades pedagógicas.</a:t>
              </a:r>
              <a:endParaRPr b="1" sz="1800">
                <a:solidFill>
                  <a:schemeClr val="dk1"/>
                </a:solidFill>
                <a:latin typeface="Calibri"/>
                <a:ea typeface="Calibri"/>
                <a:cs typeface="Calibri"/>
                <a:sym typeface="Calibri"/>
              </a:endParaRPr>
            </a:p>
          </p:txBody>
        </p:sp>
      </p:grpSp>
      <p:grpSp>
        <p:nvGrpSpPr>
          <p:cNvPr id="1865" name="Google Shape;1865;g1e0d0cf702b_0_995"/>
          <p:cNvGrpSpPr/>
          <p:nvPr/>
        </p:nvGrpSpPr>
        <p:grpSpPr>
          <a:xfrm>
            <a:off x="-10" y="5086734"/>
            <a:ext cx="11951418" cy="1754700"/>
            <a:chOff x="36251" y="3918112"/>
            <a:chExt cx="11951418" cy="1754700"/>
          </a:xfrm>
        </p:grpSpPr>
        <p:sp>
          <p:nvSpPr>
            <p:cNvPr id="1866" name="Google Shape;1866;g1e0d0cf702b_0_995"/>
            <p:cNvSpPr txBox="1"/>
            <p:nvPr/>
          </p:nvSpPr>
          <p:spPr>
            <a:xfrm>
              <a:off x="36251" y="4561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867" name="Google Shape;1867;g1e0d0cf702b_0_995"/>
            <p:cNvSpPr txBox="1"/>
            <p:nvPr/>
          </p:nvSpPr>
          <p:spPr>
            <a:xfrm>
              <a:off x="1617269" y="3918112"/>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É necessário que esteja prevista na Jornada Docente todo o trabalho realizado para a efetiva regência em sala de aula. O tempo de trabalho da “efetiva regência” é composto pela soma do tempo de sala de aula, acrescido do tempo das atividades de apoio ao ensino (planejamento, preparação, elaboração de material didático, preparação e correção de avaliações, etc), que devido a sua natureza, diversidade e complexidade deve ser igual ao tempo de regência. Considerando que: 1 hora-aula equivale a 0,75 hora-relógio e 1 hora-relógio de regência deve equivaler a 1 hora-relógio</a:t>
              </a:r>
              <a:r>
                <a:rPr lang="pt-B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pSp>
      <p:sp>
        <p:nvSpPr>
          <p:cNvPr id="1868" name="Google Shape;1868;g1e0d0cf702b_0_99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g1e0eaf350fe_0_0"/>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875" name="Google Shape;1875;g1e0eaf350fe_0_0"/>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876" name="Google Shape;1876;g1e0eaf350fe_0_0"/>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877" name="Google Shape;1877;g1e0eaf350fe_0_0"/>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878" name="Google Shape;1878;g1e0eaf350fe_0_0"/>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879" name="Google Shape;1879;g1e0eaf350fe_0_0"/>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1880" name="Google Shape;1880;g1e0eaf350fe_0_0"/>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1881" name="Google Shape;1881;g1e0eaf350fe_0_0"/>
          <p:cNvSpPr txBox="1"/>
          <p:nvPr/>
        </p:nvSpPr>
        <p:spPr>
          <a:xfrm>
            <a:off x="6289875" y="1305000"/>
            <a:ext cx="4054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882" name="Google Shape;1882;g1e0eaf350fe_0_0"/>
          <p:cNvGrpSpPr/>
          <p:nvPr/>
        </p:nvGrpSpPr>
        <p:grpSpPr>
          <a:xfrm>
            <a:off x="55915" y="3122166"/>
            <a:ext cx="11880481" cy="1292432"/>
            <a:chOff x="30789" y="2509634"/>
            <a:chExt cx="11880481" cy="1292432"/>
          </a:xfrm>
        </p:grpSpPr>
        <p:sp>
          <p:nvSpPr>
            <p:cNvPr id="1883" name="Google Shape;1883;g1e0eaf350fe_0_0"/>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884" name="Google Shape;1884;g1e0eaf350fe_0_0"/>
            <p:cNvSpPr txBox="1"/>
            <p:nvPr/>
          </p:nvSpPr>
          <p:spPr>
            <a:xfrm>
              <a:off x="1540869" y="2509634"/>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___Fica estabelecido como limite máximo para a carga horária do servidor docente em atividade de regência: I. 6 (seis) horas-aula ou 8 (oito) horas-relógio semanais para o servidor docente em regime de trabalho de 20 horas semanais; II. 12 (doze) horas-aula ou 18 (dezoito) horas-relógio semanais para o servidor docente em regime de trabalho de 40 horas semanais ou dedicação exclusiva (DE)</a:t>
              </a:r>
              <a:endParaRPr b="1" sz="1900">
                <a:solidFill>
                  <a:schemeClr val="dk1"/>
                </a:solidFill>
                <a:latin typeface="Calibri"/>
                <a:ea typeface="Calibri"/>
                <a:cs typeface="Calibri"/>
                <a:sym typeface="Calibri"/>
              </a:endParaRPr>
            </a:p>
          </p:txBody>
        </p:sp>
      </p:grpSp>
      <p:grpSp>
        <p:nvGrpSpPr>
          <p:cNvPr id="1885" name="Google Shape;1885;g1e0eaf350fe_0_0"/>
          <p:cNvGrpSpPr/>
          <p:nvPr/>
        </p:nvGrpSpPr>
        <p:grpSpPr>
          <a:xfrm>
            <a:off x="70903" y="4819734"/>
            <a:ext cx="11865493" cy="1754700"/>
            <a:chOff x="45776" y="3146362"/>
            <a:chExt cx="11865493" cy="1754700"/>
          </a:xfrm>
        </p:grpSpPr>
        <p:sp>
          <p:nvSpPr>
            <p:cNvPr id="1886" name="Google Shape;1886;g1e0eaf350fe_0_0"/>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887" name="Google Shape;1887;g1e0eaf350fe_0_0"/>
            <p:cNvSpPr txBox="1"/>
            <p:nvPr/>
          </p:nvSpPr>
          <p:spPr>
            <a:xfrm>
              <a:off x="1540869" y="3146362"/>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Sugestão de ser artigo 13. Em consonância com os princípios adotados nesta proposta de resolução, é necessário garantir ao docente carga horária para que atue no tripé ensino, pesquisa e extensão. Para o docente que, excepcionalmente e por interesse próprio, atue apenas no ensino, deve ser garantido a equivalência de hora regência e hora preparação e planejamento de aulas. Com a carga horária de regência máxima de 18h, o docente que atua somente no ensino fica com uma carga horária total de 36h, deixando 4h reservadas para a participação em reuniões pedagógicas e atendimento aos estudantes</a:t>
              </a:r>
              <a:endParaRPr sz="1800">
                <a:solidFill>
                  <a:schemeClr val="dk1"/>
                </a:solidFill>
                <a:latin typeface="Calibri"/>
                <a:ea typeface="Calibri"/>
                <a:cs typeface="Calibri"/>
                <a:sym typeface="Calibri"/>
              </a:endParaRPr>
            </a:p>
          </p:txBody>
        </p:sp>
      </p:grpSp>
      <p:sp>
        <p:nvSpPr>
          <p:cNvPr id="1888" name="Google Shape;1888;g1e0eaf350fe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g1e0eaf350fe_0_19"/>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895" name="Google Shape;1895;g1e0eaf350fe_0_19"/>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896" name="Google Shape;1896;g1e0eaf350fe_0_19"/>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897" name="Google Shape;1897;g1e0eaf350fe_0_19"/>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898" name="Google Shape;1898;g1e0eaf350fe_0_19"/>
          <p:cNvSpPr txBox="1"/>
          <p:nvPr>
            <p:ph idx="1" type="body"/>
          </p:nvPr>
        </p:nvSpPr>
        <p:spPr>
          <a:xfrm>
            <a:off x="70903" y="2126208"/>
            <a:ext cx="1480200" cy="704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899" name="Google Shape;1899;g1e0eaf350fe_0_19"/>
          <p:cNvSpPr txBox="1"/>
          <p:nvPr/>
        </p:nvSpPr>
        <p:spPr>
          <a:xfrm>
            <a:off x="1551011" y="1944572"/>
            <a:ext cx="10400400" cy="3849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52603" lvl="0" marL="97853" marR="0" rtl="0" algn="just">
              <a:spcBef>
                <a:spcPts val="0"/>
              </a:spcBef>
              <a:spcAft>
                <a:spcPts val="0"/>
              </a:spcAft>
              <a:buNone/>
            </a:pPr>
            <a:r>
              <a:rPr b="1" lang="pt-BR" sz="1900">
                <a:solidFill>
                  <a:schemeClr val="dk1"/>
                </a:solidFill>
                <a:latin typeface="Calibri"/>
                <a:ea typeface="Calibri"/>
                <a:cs typeface="Calibri"/>
                <a:sym typeface="Calibri"/>
              </a:rPr>
              <a:t>Art. ___  -</a:t>
            </a:r>
            <a:endParaRPr b="0" i="0" sz="2000" u="none" strike="noStrike">
              <a:solidFill>
                <a:schemeClr val="dk1"/>
              </a:solidFill>
              <a:latin typeface="Calibri"/>
              <a:ea typeface="Calibri"/>
              <a:cs typeface="Calibri"/>
              <a:sym typeface="Calibri"/>
            </a:endParaRPr>
          </a:p>
        </p:txBody>
      </p:sp>
      <p:sp>
        <p:nvSpPr>
          <p:cNvPr id="1900" name="Google Shape;1900;g1e0eaf350fe_0_19"/>
          <p:cNvSpPr txBox="1"/>
          <p:nvPr/>
        </p:nvSpPr>
        <p:spPr>
          <a:xfrm>
            <a:off x="3660264"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chemeClr val="dk1"/>
                </a:solidFill>
                <a:latin typeface="Century"/>
                <a:ea typeface="Century"/>
                <a:cs typeface="Century"/>
                <a:sym typeface="Century"/>
              </a:rPr>
              <a:t>Inclusão</a:t>
            </a:r>
            <a:r>
              <a:rPr b="1" lang="pt-BR" sz="2200">
                <a:solidFill>
                  <a:srgbClr val="C00000"/>
                </a:solidFill>
                <a:latin typeface="Century"/>
                <a:ea typeface="Century"/>
                <a:cs typeface="Century"/>
                <a:sym typeface="Century"/>
              </a:rPr>
              <a:t> </a:t>
            </a:r>
            <a:endParaRPr sz="2200">
              <a:solidFill>
                <a:srgbClr val="C00000"/>
              </a:solidFill>
              <a:latin typeface="Calibri"/>
              <a:ea typeface="Calibri"/>
              <a:cs typeface="Calibri"/>
              <a:sym typeface="Calibri"/>
            </a:endParaRPr>
          </a:p>
        </p:txBody>
      </p:sp>
      <p:sp>
        <p:nvSpPr>
          <p:cNvPr id="1901" name="Google Shape;1901;g1e0eaf350fe_0_19"/>
          <p:cNvSpPr txBox="1"/>
          <p:nvPr/>
        </p:nvSpPr>
        <p:spPr>
          <a:xfrm>
            <a:off x="6289875" y="1305000"/>
            <a:ext cx="4054800" cy="467100"/>
          </a:xfrm>
          <a:prstGeom prst="rect">
            <a:avLst/>
          </a:prstGeom>
          <a:solidFill>
            <a:schemeClr val="lt1">
              <a:alpha val="5294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Goiânia Oeste</a:t>
            </a:r>
            <a:endParaRPr sz="2200">
              <a:solidFill>
                <a:schemeClr val="dk1"/>
              </a:solidFill>
              <a:latin typeface="Calibri"/>
              <a:ea typeface="Calibri"/>
              <a:cs typeface="Calibri"/>
              <a:sym typeface="Calibri"/>
            </a:endParaRPr>
          </a:p>
        </p:txBody>
      </p:sp>
      <p:grpSp>
        <p:nvGrpSpPr>
          <p:cNvPr id="1902" name="Google Shape;1902;g1e0eaf350fe_0_19"/>
          <p:cNvGrpSpPr/>
          <p:nvPr/>
        </p:nvGrpSpPr>
        <p:grpSpPr>
          <a:xfrm>
            <a:off x="55915" y="3122166"/>
            <a:ext cx="11880481" cy="1292432"/>
            <a:chOff x="30789" y="2509634"/>
            <a:chExt cx="11880481" cy="1292432"/>
          </a:xfrm>
        </p:grpSpPr>
        <p:sp>
          <p:nvSpPr>
            <p:cNvPr id="1903" name="Google Shape;1903;g1e0eaf350fe_0_19"/>
            <p:cNvSpPr txBox="1"/>
            <p:nvPr/>
          </p:nvSpPr>
          <p:spPr>
            <a:xfrm>
              <a:off x="30789" y="33349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904" name="Google Shape;1904;g1e0eaf350fe_0_19"/>
            <p:cNvSpPr txBox="1"/>
            <p:nvPr/>
          </p:nvSpPr>
          <p:spPr>
            <a:xfrm>
              <a:off x="1540869" y="2509634"/>
              <a:ext cx="10370400" cy="1262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 </a:t>
              </a:r>
              <a:r>
                <a:rPr b="1" lang="pt-BR" sz="1900">
                  <a:solidFill>
                    <a:schemeClr val="dk1"/>
                  </a:solidFill>
                  <a:latin typeface="Calibri"/>
                  <a:ea typeface="Calibri"/>
                  <a:cs typeface="Calibri"/>
                  <a:sym typeface="Calibri"/>
                </a:rPr>
                <a:t>Art. ___Fica estabelecido como limite de carga horária mínima: I. 4 (quatro) horas-aula ou 6 (seis) horas-relógio para o servidor docente em regime de trabalho de 20 horas semanais; II. 6 (seis) horas-aula ou 8 (oito) horas-relógio para o servidor docente em regime de trabalho de 40 horas semanais ou dedicação exclusiva (DE).</a:t>
              </a:r>
              <a:endParaRPr b="1" sz="1900">
                <a:solidFill>
                  <a:schemeClr val="dk1"/>
                </a:solidFill>
                <a:latin typeface="Calibri"/>
                <a:ea typeface="Calibri"/>
                <a:cs typeface="Calibri"/>
                <a:sym typeface="Calibri"/>
              </a:endParaRPr>
            </a:p>
          </p:txBody>
        </p:sp>
      </p:grpSp>
      <p:grpSp>
        <p:nvGrpSpPr>
          <p:cNvPr id="1905" name="Google Shape;1905;g1e0eaf350fe_0_19"/>
          <p:cNvGrpSpPr/>
          <p:nvPr/>
        </p:nvGrpSpPr>
        <p:grpSpPr>
          <a:xfrm>
            <a:off x="70903" y="4706484"/>
            <a:ext cx="11790493" cy="1754700"/>
            <a:chOff x="45776" y="3033112"/>
            <a:chExt cx="11790493" cy="1754700"/>
          </a:xfrm>
        </p:grpSpPr>
        <p:sp>
          <p:nvSpPr>
            <p:cNvPr id="1906" name="Google Shape;1906;g1e0eaf350fe_0_19"/>
            <p:cNvSpPr txBox="1"/>
            <p:nvPr/>
          </p:nvSpPr>
          <p:spPr>
            <a:xfrm>
              <a:off x="45776" y="397314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907" name="Google Shape;1907;g1e0eaf350fe_0_19"/>
            <p:cNvSpPr txBox="1"/>
            <p:nvPr/>
          </p:nvSpPr>
          <p:spPr>
            <a:xfrm>
              <a:off x="1465869" y="3033112"/>
              <a:ext cx="10370400" cy="17547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Sugestão de ser artigo 14. Em consonância com os princípios adotados nesta proposta de resolução, é necessário garantir ao docente carga horária para que atue no tripé ensino, pesquisa e extensão. Para o docente que, excepcionalmente e por interesse próprio, atue apenas no ensino, deve ser garantido a equivalência de hora regência e hora preparação e planejamento de aulas. Com a carga horária de regência máxima de 18h, o docente que atua somente no ensino fica com uma carga horária total de 36h, deixando 4h reservadas para a participação em reuniões pedagógicas e atendimento aos estudantes</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sp>
        <p:nvSpPr>
          <p:cNvPr id="1913" name="Google Shape;1913;g1e0d0cf702b_0_107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914" name="Google Shape;1914;g1e0d0cf702b_0_107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915" name="Google Shape;1915;g1e0d0cf702b_0_107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916" name="Google Shape;1916;g1e0d0cf702b_0_107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917" name="Google Shape;1917;g1e0d0cf702b_0_1076"/>
          <p:cNvSpPr txBox="1"/>
          <p:nvPr>
            <p:ph idx="1" type="body"/>
          </p:nvPr>
        </p:nvSpPr>
        <p:spPr>
          <a:xfrm>
            <a:off x="70903" y="2267351"/>
            <a:ext cx="148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918" name="Google Shape;1918;g1e0d0cf702b_0_1076"/>
          <p:cNvSpPr txBox="1"/>
          <p:nvPr/>
        </p:nvSpPr>
        <p:spPr>
          <a:xfrm>
            <a:off x="1551011" y="1944571"/>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919" name="Google Shape;1919;g1e0d0cf702b_0_1076"/>
          <p:cNvSpPr txBox="1"/>
          <p:nvPr/>
        </p:nvSpPr>
        <p:spPr>
          <a:xfrm>
            <a:off x="3188200" y="1305000"/>
            <a:ext cx="26283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b="1" lang="pt-BR" sz="2200">
                <a:solidFill>
                  <a:srgbClr val="0000FF"/>
                </a:solidFill>
                <a:latin typeface="Century"/>
                <a:ea typeface="Century"/>
                <a:cs typeface="Century"/>
                <a:sym typeface="Century"/>
              </a:rPr>
              <a:t>Alteração</a:t>
            </a:r>
            <a:endParaRPr sz="2200">
              <a:solidFill>
                <a:srgbClr val="0000FF"/>
              </a:solidFill>
              <a:latin typeface="Calibri"/>
              <a:ea typeface="Calibri"/>
              <a:cs typeface="Calibri"/>
              <a:sym typeface="Calibri"/>
            </a:endParaRPr>
          </a:p>
        </p:txBody>
      </p:sp>
      <p:sp>
        <p:nvSpPr>
          <p:cNvPr id="1920" name="Google Shape;1920;g1e0d0cf702b_0_107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Luziânia</a:t>
            </a:r>
            <a:endParaRPr sz="2200">
              <a:solidFill>
                <a:schemeClr val="dk1"/>
              </a:solidFill>
              <a:latin typeface="Calibri"/>
              <a:ea typeface="Calibri"/>
              <a:cs typeface="Calibri"/>
              <a:sym typeface="Calibri"/>
            </a:endParaRPr>
          </a:p>
        </p:txBody>
      </p:sp>
      <p:grpSp>
        <p:nvGrpSpPr>
          <p:cNvPr id="1921" name="Google Shape;1921;g1e0d0cf702b_0_1076"/>
          <p:cNvGrpSpPr/>
          <p:nvPr/>
        </p:nvGrpSpPr>
        <p:grpSpPr>
          <a:xfrm>
            <a:off x="63403" y="3007588"/>
            <a:ext cx="11880481" cy="1600800"/>
            <a:chOff x="30789" y="2670434"/>
            <a:chExt cx="11880481" cy="1600800"/>
          </a:xfrm>
        </p:grpSpPr>
        <p:sp>
          <p:nvSpPr>
            <p:cNvPr id="1922" name="Google Shape;1922;g1e0d0cf702b_0_1076"/>
            <p:cNvSpPr txBox="1"/>
            <p:nvPr/>
          </p:nvSpPr>
          <p:spPr>
            <a:xfrm>
              <a:off x="30789" y="3183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923" name="Google Shape;1923;g1e0d0cf702b_0_1076"/>
            <p:cNvSpPr txBox="1"/>
            <p:nvPr/>
          </p:nvSpPr>
          <p:spPr>
            <a:xfrm>
              <a:off x="1540869" y="2670434"/>
              <a:ext cx="10370400" cy="16008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Clr>
                  <a:schemeClr val="dk2"/>
                </a:buClr>
                <a:buFont typeface="Arial"/>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de planejamento do ensino: a) planejamento de aulas teóricas e práticas; b) preparação de material pedagógico; c</a:t>
              </a:r>
              <a:r>
                <a:rPr lang="pt-BR" sz="2000">
                  <a:solidFill>
                    <a:srgbClr val="0000FF"/>
                  </a:solidFill>
                  <a:latin typeface="Calibri"/>
                  <a:ea typeface="Calibri"/>
                  <a:cs typeface="Calibri"/>
                  <a:sym typeface="Calibri"/>
                </a:rPr>
                <a:t>) elaboração e correção de instrumentos de avaliação; d) reuniões pedagógicas; e) Elaboração de plano de ensino e do plano de aula; f) reuniões pedagógicas; e) conselhos de classe. </a:t>
              </a:r>
              <a:endParaRPr>
                <a:solidFill>
                  <a:srgbClr val="0000FF"/>
                </a:solidFill>
              </a:endParaRPr>
            </a:p>
            <a:p>
              <a:pPr indent="408432" lvl="0" marL="121907" rtl="0" algn="just">
                <a:spcBef>
                  <a:spcPts val="0"/>
                </a:spcBef>
                <a:spcAft>
                  <a:spcPts val="0"/>
                </a:spcAft>
                <a:buSzPts val="1100"/>
                <a:buNone/>
              </a:pPr>
              <a:r>
                <a:t/>
              </a:r>
              <a:endParaRPr sz="1800">
                <a:solidFill>
                  <a:schemeClr val="dk1"/>
                </a:solidFill>
                <a:latin typeface="Calibri"/>
                <a:ea typeface="Calibri"/>
                <a:cs typeface="Calibri"/>
                <a:sym typeface="Calibri"/>
              </a:endParaRPr>
            </a:p>
          </p:txBody>
        </p:sp>
      </p:grpSp>
      <p:grpSp>
        <p:nvGrpSpPr>
          <p:cNvPr id="1924" name="Google Shape;1924;g1e0d0cf702b_0_1076"/>
          <p:cNvGrpSpPr/>
          <p:nvPr/>
        </p:nvGrpSpPr>
        <p:grpSpPr>
          <a:xfrm>
            <a:off x="-10" y="4990409"/>
            <a:ext cx="11936418" cy="1477500"/>
            <a:chOff x="36251" y="3821787"/>
            <a:chExt cx="11936418" cy="1477500"/>
          </a:xfrm>
        </p:grpSpPr>
        <p:sp>
          <p:nvSpPr>
            <p:cNvPr id="1925" name="Google Shape;1925;g1e0d0cf702b_0_1076"/>
            <p:cNvSpPr txBox="1"/>
            <p:nvPr/>
          </p:nvSpPr>
          <p:spPr>
            <a:xfrm>
              <a:off x="36251" y="4561891"/>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926" name="Google Shape;1926;g1e0d0cf702b_0_1076"/>
            <p:cNvSpPr txBox="1"/>
            <p:nvPr/>
          </p:nvSpPr>
          <p:spPr>
            <a:xfrm>
              <a:off x="1602269" y="3821787"/>
              <a:ext cx="10370400" cy="14775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lang="pt-BR" sz="1800">
                  <a:solidFill>
                    <a:schemeClr val="dk1"/>
                  </a:solidFill>
                  <a:latin typeface="Calibri"/>
                  <a:ea typeface="Calibri"/>
                  <a:cs typeface="Calibri"/>
                  <a:sym typeface="Calibri"/>
                </a:rPr>
                <a:t>A elaboração do plano de ensino e do plano de aula são atividades necessárias ao planejamento das disciplinas, elas organizam e estabelecem as dinâmicas que o professor realizará. Devem estar explicitadas no artigo 9. Os Conselhos de classe são instâncias que dão subsídios aos professores relampejar suas atividades, neles a situação de alunos com dificuldades pode ser avaliada no contexto geral em todas disciplinas e ações individuais ou coletivas podem ser indicadas, para que o professor re-organize seu planejamento.</a:t>
              </a:r>
              <a:endParaRPr sz="1800">
                <a:solidFill>
                  <a:schemeClr val="dk1"/>
                </a:solidFill>
                <a:latin typeface="Calibri"/>
                <a:ea typeface="Calibri"/>
                <a:cs typeface="Calibri"/>
                <a:sym typeface="Calibri"/>
              </a:endParaRPr>
            </a:p>
          </p:txBody>
        </p:sp>
      </p:grpSp>
      <p:sp>
        <p:nvSpPr>
          <p:cNvPr id="1927" name="Google Shape;1927;g1e0d0cf702b_0_107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sp>
        <p:nvSpPr>
          <p:cNvPr id="1933" name="Google Shape;1933;g1e0d0cf702b_0_1096"/>
          <p:cNvSpPr txBox="1"/>
          <p:nvPr>
            <p:ph type="title"/>
          </p:nvPr>
        </p:nvSpPr>
        <p:spPr>
          <a:xfrm>
            <a:off x="2811439" y="482592"/>
            <a:ext cx="6082200" cy="966600"/>
          </a:xfrm>
          <a:prstGeom prst="rect">
            <a:avLst/>
          </a:prstGeom>
          <a:noFill/>
          <a:ln>
            <a:noFill/>
          </a:ln>
        </p:spPr>
        <p:txBody>
          <a:bodyPr anchorCtr="0" anchor="ctr" bIns="45700" lIns="91425" spcFirstLastPara="1" rIns="91425" wrap="square" tIns="45700">
            <a:normAutofit/>
          </a:bodyPr>
          <a:lstStyle/>
          <a:p>
            <a:pPr indent="0" lvl="0" marL="0" rtl="0" algn="ctr">
              <a:lnSpc>
                <a:spcPct val="95000"/>
              </a:lnSpc>
              <a:spcBef>
                <a:spcPts val="0"/>
              </a:spcBef>
              <a:spcAft>
                <a:spcPts val="0"/>
              </a:spcAft>
              <a:buClr>
                <a:schemeClr val="lt1"/>
              </a:buClr>
              <a:buSzPts val="3600"/>
              <a:buFont typeface="Calibri"/>
              <a:buNone/>
            </a:pPr>
            <a:r>
              <a:rPr lang="pt-BR" sz="3600"/>
              <a:t>DAS ATIVIDADES DE ENSINO</a:t>
            </a:r>
            <a:endParaRPr/>
          </a:p>
        </p:txBody>
      </p:sp>
      <p:sp>
        <p:nvSpPr>
          <p:cNvPr id="1934" name="Google Shape;1934;g1e0d0cf702b_0_1096"/>
          <p:cNvSpPr txBox="1"/>
          <p:nvPr/>
        </p:nvSpPr>
        <p:spPr>
          <a:xfrm>
            <a:off x="3835463" y="977899"/>
            <a:ext cx="4518000" cy="966600"/>
          </a:xfrm>
          <a:prstGeom prst="rect">
            <a:avLst/>
          </a:prstGeom>
          <a:noFill/>
          <a:ln>
            <a:noFill/>
          </a:ln>
        </p:spPr>
        <p:txBody>
          <a:bodyPr anchorCtr="0" anchor="ctr" bIns="45700" lIns="91425" spcFirstLastPara="1" rIns="91425" wrap="square" tIns="45700">
            <a:normAutofit/>
          </a:bodyPr>
          <a:lstStyle/>
          <a:p>
            <a:pPr indent="0" lvl="0" marL="0" marR="0" rtl="0" algn="ctr">
              <a:lnSpc>
                <a:spcPct val="95000"/>
              </a:lnSpc>
              <a:spcBef>
                <a:spcPts val="0"/>
              </a:spcBef>
              <a:spcAft>
                <a:spcPts val="0"/>
              </a:spcAft>
              <a:buClr>
                <a:schemeClr val="lt1"/>
              </a:buClr>
              <a:buSzPts val="3000"/>
              <a:buFont typeface="Calibri"/>
              <a:buNone/>
            </a:pPr>
            <a:r>
              <a:t/>
            </a:r>
            <a:endParaRPr sz="3000">
              <a:solidFill>
                <a:schemeClr val="lt1"/>
              </a:solidFill>
              <a:latin typeface="Calibri"/>
              <a:ea typeface="Calibri"/>
              <a:cs typeface="Calibri"/>
              <a:sym typeface="Calibri"/>
            </a:endParaRPr>
          </a:p>
        </p:txBody>
      </p:sp>
      <p:sp>
        <p:nvSpPr>
          <p:cNvPr id="1935" name="Google Shape;1935;g1e0d0cf702b_0_1096"/>
          <p:cNvSpPr/>
          <p:nvPr/>
        </p:nvSpPr>
        <p:spPr>
          <a:xfrm>
            <a:off x="9477361" y="782269"/>
            <a:ext cx="2384041" cy="497908"/>
          </a:xfrm>
          <a:prstGeom prst="rect">
            <a:avLst/>
          </a:prstGeom>
        </p:spPr>
        <p:txBody>
          <a:bodyPr>
            <a:prstTxWarp prst="textPlain"/>
          </a:bodyPr>
          <a:lstStyle/>
          <a:p>
            <a:pPr lvl="0" algn="ctr"/>
            <a:r>
              <a:rPr b="1" i="0">
                <a:ln cap="flat" cmpd="sng" w="12700">
                  <a:solidFill>
                    <a:schemeClr val="accent5"/>
                  </a:solidFill>
                  <a:prstDash val="solid"/>
                  <a:round/>
                  <a:headEnd len="sm" w="sm" type="none"/>
                  <a:tailEnd len="sm" w="sm" type="none"/>
                </a:ln>
                <a:solidFill>
                  <a:schemeClr val="lt1"/>
                </a:solidFill>
                <a:latin typeface="Calibri"/>
              </a:rPr>
              <a:t>Jornada Docente</a:t>
            </a:r>
          </a:p>
        </p:txBody>
      </p:sp>
      <p:pic>
        <p:nvPicPr>
          <p:cNvPr descr="Logo do IFG" id="1936" name="Google Shape;1936;g1e0d0cf702b_0_1096"/>
          <p:cNvPicPr preferRelativeResize="0"/>
          <p:nvPr/>
        </p:nvPicPr>
        <p:blipFill rotWithShape="1">
          <a:blip r:embed="rId3">
            <a:alphaModFix/>
          </a:blip>
          <a:srcRect b="0" l="0" r="0" t="0"/>
          <a:stretch/>
        </p:blipFill>
        <p:spPr>
          <a:xfrm>
            <a:off x="9525" y="469970"/>
            <a:ext cx="1114425" cy="1347758"/>
          </a:xfrm>
          <a:prstGeom prst="rect">
            <a:avLst/>
          </a:prstGeom>
          <a:noFill/>
          <a:ln>
            <a:noFill/>
          </a:ln>
        </p:spPr>
      </p:pic>
      <p:sp>
        <p:nvSpPr>
          <p:cNvPr id="1937" name="Google Shape;1937;g1e0d0cf702b_0_1096"/>
          <p:cNvSpPr txBox="1"/>
          <p:nvPr>
            <p:ph idx="1" type="body"/>
          </p:nvPr>
        </p:nvSpPr>
        <p:spPr>
          <a:xfrm>
            <a:off x="70903" y="2267351"/>
            <a:ext cx="1480200" cy="5892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700"/>
              <a:buFont typeface="Century"/>
              <a:buNone/>
            </a:pPr>
            <a:r>
              <a:rPr b="1" lang="pt-BR" sz="1700">
                <a:latin typeface="Century"/>
                <a:ea typeface="Century"/>
                <a:cs typeface="Century"/>
                <a:sym typeface="Century"/>
              </a:rPr>
              <a:t>Texto Original </a:t>
            </a:r>
            <a:endParaRPr sz="1700"/>
          </a:p>
        </p:txBody>
      </p:sp>
      <p:sp>
        <p:nvSpPr>
          <p:cNvPr id="1938" name="Google Shape;1938;g1e0d0cf702b_0_1096"/>
          <p:cNvSpPr txBox="1"/>
          <p:nvPr/>
        </p:nvSpPr>
        <p:spPr>
          <a:xfrm>
            <a:off x="1551011" y="1944571"/>
            <a:ext cx="10400400" cy="1015800"/>
          </a:xfrm>
          <a:prstGeom prst="rect">
            <a:avLst/>
          </a:prstGeom>
          <a:solidFill>
            <a:schemeClr val="lt2">
              <a:alpha val="38820"/>
            </a:schemeClr>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marR="0"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b="0" i="0" lang="pt-BR" sz="2000" u="none" strike="noStrike">
                <a:solidFill>
                  <a:schemeClr val="dk1"/>
                </a:solidFill>
                <a:latin typeface="Calibri"/>
                <a:ea typeface="Calibri"/>
                <a:cs typeface="Calibri"/>
                <a:sym typeface="Calibri"/>
              </a:rPr>
              <a:t>São consideradas atividades de planejamento do ensino: a) planejamento de aulas teóricas e práticas; b) preparação de material pedagógico; c) elaboração e correção de instrumentos de avaliação; d) reuniões pedagógicas. </a:t>
            </a:r>
            <a:endParaRPr/>
          </a:p>
        </p:txBody>
      </p:sp>
      <p:sp>
        <p:nvSpPr>
          <p:cNvPr id="1939" name="Google Shape;1939;g1e0d0cf702b_0_1096"/>
          <p:cNvSpPr txBox="1"/>
          <p:nvPr/>
        </p:nvSpPr>
        <p:spPr>
          <a:xfrm>
            <a:off x="3188200" y="1305000"/>
            <a:ext cx="2628300" cy="467100"/>
          </a:xfrm>
          <a:prstGeom prst="rect">
            <a:avLst/>
          </a:prstGeom>
          <a:solidFill>
            <a:schemeClr val="lt1">
              <a:alpha val="52940"/>
            </a:schemeClr>
          </a:solidFill>
          <a:ln>
            <a:noFill/>
          </a:ln>
        </p:spPr>
        <p:txBody>
          <a:bodyPr anchorCtr="0" anchor="t"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Noto Sans Symbols"/>
              <a:buNone/>
            </a:pPr>
            <a:r>
              <a:rPr b="1" lang="pt-BR" sz="2200">
                <a:solidFill>
                  <a:srgbClr val="0000FF"/>
                </a:solidFill>
                <a:latin typeface="Century"/>
                <a:ea typeface="Century"/>
                <a:cs typeface="Century"/>
                <a:sym typeface="Century"/>
              </a:rPr>
              <a:t>Alteração e </a:t>
            </a:r>
            <a:r>
              <a:rPr b="1" lang="pt-BR" sz="2200">
                <a:solidFill>
                  <a:schemeClr val="dk1"/>
                </a:solidFill>
                <a:latin typeface="Century"/>
                <a:ea typeface="Century"/>
                <a:cs typeface="Century"/>
                <a:sym typeface="Century"/>
              </a:rPr>
              <a:t>Inclusão</a:t>
            </a:r>
            <a:endParaRPr sz="2200">
              <a:solidFill>
                <a:schemeClr val="dk1"/>
              </a:solidFill>
              <a:latin typeface="Calibri"/>
              <a:ea typeface="Calibri"/>
              <a:cs typeface="Calibri"/>
              <a:sym typeface="Calibri"/>
            </a:endParaRPr>
          </a:p>
        </p:txBody>
      </p:sp>
      <p:sp>
        <p:nvSpPr>
          <p:cNvPr id="1940" name="Google Shape;1940;g1e0d0cf702b_0_1096"/>
          <p:cNvSpPr txBox="1"/>
          <p:nvPr/>
        </p:nvSpPr>
        <p:spPr>
          <a:xfrm>
            <a:off x="6289866" y="1304996"/>
            <a:ext cx="2156400" cy="467100"/>
          </a:xfrm>
          <a:prstGeom prst="rect">
            <a:avLst/>
          </a:prstGeom>
          <a:solidFill>
            <a:schemeClr val="lt1">
              <a:alpha val="52940"/>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200"/>
              <a:buFont typeface="Noto Sans Symbols"/>
              <a:buNone/>
            </a:pPr>
            <a:r>
              <a:rPr lang="pt-BR" sz="2200">
                <a:solidFill>
                  <a:schemeClr val="dk1"/>
                </a:solidFill>
                <a:latin typeface="Calibri"/>
                <a:ea typeface="Calibri"/>
                <a:cs typeface="Calibri"/>
                <a:sym typeface="Calibri"/>
              </a:rPr>
              <a:t>Valparaíso</a:t>
            </a:r>
            <a:endParaRPr sz="2200">
              <a:solidFill>
                <a:schemeClr val="dk1"/>
              </a:solidFill>
              <a:latin typeface="Calibri"/>
              <a:ea typeface="Calibri"/>
              <a:cs typeface="Calibri"/>
              <a:sym typeface="Calibri"/>
            </a:endParaRPr>
          </a:p>
        </p:txBody>
      </p:sp>
      <p:grpSp>
        <p:nvGrpSpPr>
          <p:cNvPr id="1941" name="Google Shape;1941;g1e0d0cf702b_0_1096"/>
          <p:cNvGrpSpPr/>
          <p:nvPr/>
        </p:nvGrpSpPr>
        <p:grpSpPr>
          <a:xfrm>
            <a:off x="63403" y="3267663"/>
            <a:ext cx="11873006" cy="1323600"/>
            <a:chOff x="30789" y="2930509"/>
            <a:chExt cx="11873006" cy="1323600"/>
          </a:xfrm>
        </p:grpSpPr>
        <p:sp>
          <p:nvSpPr>
            <p:cNvPr id="1942" name="Google Shape;1942;g1e0d0cf702b_0_1096"/>
            <p:cNvSpPr txBox="1"/>
            <p:nvPr/>
          </p:nvSpPr>
          <p:spPr>
            <a:xfrm>
              <a:off x="30789" y="318331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700"/>
                <a:buFont typeface="Noto Sans Symbols"/>
                <a:buNone/>
              </a:pPr>
              <a:r>
                <a:rPr b="1" lang="pt-BR" sz="1700">
                  <a:solidFill>
                    <a:schemeClr val="dk1"/>
                  </a:solidFill>
                  <a:latin typeface="Century"/>
                  <a:ea typeface="Century"/>
                  <a:cs typeface="Century"/>
                  <a:sym typeface="Century"/>
                </a:rPr>
                <a:t>Proposta</a:t>
              </a:r>
              <a:r>
                <a:rPr b="1" lang="pt-BR" sz="2200">
                  <a:solidFill>
                    <a:schemeClr val="dk1"/>
                  </a:solidFill>
                  <a:latin typeface="Century"/>
                  <a:ea typeface="Century"/>
                  <a:cs typeface="Century"/>
                  <a:sym typeface="Century"/>
                </a:rPr>
                <a:t> </a:t>
              </a:r>
              <a:endParaRPr sz="2200">
                <a:solidFill>
                  <a:schemeClr val="dk1"/>
                </a:solidFill>
                <a:latin typeface="Calibri"/>
                <a:ea typeface="Calibri"/>
                <a:cs typeface="Calibri"/>
                <a:sym typeface="Calibri"/>
              </a:endParaRPr>
            </a:p>
          </p:txBody>
        </p:sp>
        <p:sp>
          <p:nvSpPr>
            <p:cNvPr id="1943" name="Google Shape;1943;g1e0d0cf702b_0_1096"/>
            <p:cNvSpPr txBox="1"/>
            <p:nvPr/>
          </p:nvSpPr>
          <p:spPr>
            <a:xfrm>
              <a:off x="1533394" y="2930509"/>
              <a:ext cx="10370400" cy="13236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408432" lvl="0" marL="121907" rtl="0" algn="just">
                <a:spcBef>
                  <a:spcPts val="0"/>
                </a:spcBef>
                <a:spcAft>
                  <a:spcPts val="0"/>
                </a:spcAft>
                <a:buNone/>
              </a:pPr>
              <a:r>
                <a:rPr b="1" lang="pt-BR" sz="2000">
                  <a:solidFill>
                    <a:schemeClr val="dk1"/>
                  </a:solidFill>
                  <a:latin typeface="Calibri"/>
                  <a:ea typeface="Calibri"/>
                  <a:cs typeface="Calibri"/>
                  <a:sym typeface="Calibri"/>
                </a:rPr>
                <a:t>Art. 9</a:t>
              </a:r>
              <a:r>
                <a:rPr b="1" baseline="30000" lang="pt-BR" sz="2000">
                  <a:solidFill>
                    <a:schemeClr val="dk1"/>
                  </a:solidFill>
                  <a:latin typeface="Calibri"/>
                  <a:ea typeface="Calibri"/>
                  <a:cs typeface="Calibri"/>
                  <a:sym typeface="Calibri"/>
                </a:rPr>
                <a:t>o</a:t>
              </a:r>
              <a:r>
                <a:rPr b="1" lang="pt-BR" sz="2000">
                  <a:solidFill>
                    <a:schemeClr val="dk1"/>
                  </a:solidFill>
                  <a:latin typeface="Calibri"/>
                  <a:ea typeface="Calibri"/>
                  <a:cs typeface="Calibri"/>
                  <a:sym typeface="Calibri"/>
                </a:rPr>
                <a:t>  - </a:t>
              </a:r>
              <a:r>
                <a:rPr lang="pt-BR" sz="2000">
                  <a:solidFill>
                    <a:schemeClr val="dk1"/>
                  </a:solidFill>
                  <a:latin typeface="Calibri"/>
                  <a:ea typeface="Calibri"/>
                  <a:cs typeface="Calibri"/>
                  <a:sym typeface="Calibri"/>
                </a:rPr>
                <a:t>São consideradas atividades de planejamento do ensino: </a:t>
              </a:r>
              <a:r>
                <a:rPr lang="pt-BR" sz="2000">
                  <a:solidFill>
                    <a:srgbClr val="0000FF"/>
                  </a:solidFill>
                  <a:latin typeface="Calibri"/>
                  <a:ea typeface="Calibri"/>
                  <a:cs typeface="Calibri"/>
                  <a:sym typeface="Calibri"/>
                </a:rPr>
                <a:t>a) elaboração de plano de ensino; b) planejamento de aulas; c) elaboração de material didático; d) elaboração e correção de instrumentos de avaliação; </a:t>
              </a:r>
              <a:r>
                <a:rPr b="1" lang="pt-BR" sz="2000">
                  <a:solidFill>
                    <a:schemeClr val="dk1"/>
                  </a:solidFill>
                  <a:latin typeface="Calibri"/>
                  <a:ea typeface="Calibri"/>
                  <a:cs typeface="Calibri"/>
                  <a:sym typeface="Calibri"/>
                </a:rPr>
                <a:t>e) registro acadêmico de frequência, conteúdo e resultados obtidos nas avaliações;</a:t>
              </a:r>
              <a:r>
                <a:rPr lang="pt-BR" sz="2000">
                  <a:solidFill>
                    <a:schemeClr val="dk1"/>
                  </a:solidFill>
                  <a:latin typeface="Calibri"/>
                  <a:ea typeface="Calibri"/>
                  <a:cs typeface="Calibri"/>
                  <a:sym typeface="Calibri"/>
                </a:rPr>
                <a:t>  </a:t>
              </a:r>
              <a:r>
                <a:rPr lang="pt-BR" sz="2000">
                  <a:solidFill>
                    <a:srgbClr val="0000FF"/>
                  </a:solidFill>
                  <a:latin typeface="Calibri"/>
                  <a:ea typeface="Calibri"/>
                  <a:cs typeface="Calibri"/>
                  <a:sym typeface="Calibri"/>
                </a:rPr>
                <a:t>f) participação em reuniões pedagógicas.</a:t>
              </a:r>
              <a:endParaRPr sz="1800">
                <a:solidFill>
                  <a:schemeClr val="dk1"/>
                </a:solidFill>
                <a:latin typeface="Calibri"/>
                <a:ea typeface="Calibri"/>
                <a:cs typeface="Calibri"/>
                <a:sym typeface="Calibri"/>
              </a:endParaRPr>
            </a:p>
          </p:txBody>
        </p:sp>
      </p:grpSp>
      <p:grpSp>
        <p:nvGrpSpPr>
          <p:cNvPr id="1944" name="Google Shape;1944;g1e0d0cf702b_0_1096"/>
          <p:cNvGrpSpPr/>
          <p:nvPr/>
        </p:nvGrpSpPr>
        <p:grpSpPr>
          <a:xfrm>
            <a:off x="55890" y="4941488"/>
            <a:ext cx="11880518" cy="467100"/>
            <a:chOff x="92151" y="3772866"/>
            <a:chExt cx="11880518" cy="467100"/>
          </a:xfrm>
        </p:grpSpPr>
        <p:sp>
          <p:nvSpPr>
            <p:cNvPr id="1945" name="Google Shape;1945;g1e0d0cf702b_0_1096"/>
            <p:cNvSpPr txBox="1"/>
            <p:nvPr/>
          </p:nvSpPr>
          <p:spPr>
            <a:xfrm>
              <a:off x="92151" y="3772866"/>
              <a:ext cx="1510200" cy="4671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rmAutofit fontScale="85000"/>
            </a:bodyPr>
            <a:lstStyle/>
            <a:p>
              <a:pPr indent="0" lvl="0" marL="0" marR="0" rtl="0" algn="l">
                <a:lnSpc>
                  <a:spcPct val="100000"/>
                </a:lnSpc>
                <a:spcBef>
                  <a:spcPts val="0"/>
                </a:spcBef>
                <a:spcAft>
                  <a:spcPts val="0"/>
                </a:spcAft>
                <a:buClr>
                  <a:schemeClr val="dk1"/>
                </a:buClr>
                <a:buSzPct val="100000"/>
                <a:buFont typeface="Noto Sans Symbols"/>
                <a:buNone/>
              </a:pPr>
              <a:r>
                <a:rPr b="1" lang="pt-BR" sz="2200">
                  <a:solidFill>
                    <a:schemeClr val="dk1"/>
                  </a:solidFill>
                  <a:latin typeface="Century"/>
                  <a:ea typeface="Century"/>
                  <a:cs typeface="Century"/>
                  <a:sym typeface="Century"/>
                </a:rPr>
                <a:t>Justificativa </a:t>
              </a:r>
              <a:endParaRPr sz="2200">
                <a:solidFill>
                  <a:schemeClr val="dk1"/>
                </a:solidFill>
                <a:latin typeface="Calibri"/>
                <a:ea typeface="Calibri"/>
                <a:cs typeface="Calibri"/>
                <a:sym typeface="Calibri"/>
              </a:endParaRPr>
            </a:p>
          </p:txBody>
        </p:sp>
        <p:sp>
          <p:nvSpPr>
            <p:cNvPr id="1946" name="Google Shape;1946;g1e0d0cf702b_0_1096"/>
            <p:cNvSpPr txBox="1"/>
            <p:nvPr/>
          </p:nvSpPr>
          <p:spPr>
            <a:xfrm>
              <a:off x="1602269" y="3821787"/>
              <a:ext cx="10370400" cy="369300"/>
            </a:xfrm>
            <a:prstGeom prst="rect">
              <a:avLst/>
            </a:prstGeom>
            <a:solidFill>
              <a:schemeClr val="lt2">
                <a:alpha val="38820"/>
              </a:schemeClr>
            </a:solidFill>
            <a:ln cap="flat" cmpd="sng" w="9525">
              <a:solidFill>
                <a:srgbClr val="7F7F7F"/>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SzPts val="1100"/>
                <a:buNone/>
              </a:pPr>
              <a:r>
                <a:rPr lang="pt-BR" sz="1800">
                  <a:solidFill>
                    <a:schemeClr val="dk1"/>
                  </a:solidFill>
                  <a:latin typeface="Calibri"/>
                  <a:ea typeface="Calibri"/>
                  <a:cs typeface="Calibri"/>
                  <a:sym typeface="Calibri"/>
                </a:rPr>
                <a:t>O artigo não explicita atividades que fazem parte da rotina docente.</a:t>
              </a:r>
              <a:endParaRPr sz="1800">
                <a:solidFill>
                  <a:schemeClr val="dk1"/>
                </a:solidFill>
                <a:latin typeface="Calibri"/>
                <a:ea typeface="Calibri"/>
                <a:cs typeface="Calibri"/>
                <a:sym typeface="Calibri"/>
              </a:endParaRPr>
            </a:p>
          </p:txBody>
        </p:sp>
      </p:grpSp>
      <p:sp>
        <p:nvSpPr>
          <p:cNvPr id="1947" name="Google Shape;1947;g1e0d0cf702b_0_109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Assuntos educacionai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2022-10-15T13:50:12Z</dcterms:created>
  <dc:creator>marcos augusto schliewe</dc:creator>
</cp:coreProperties>
</file>